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9-->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28" r:id="rId15"/>
    <p:sldMasterId id="2147483840" r:id="rId16"/>
    <p:sldMasterId id="2147483852" r:id="rId17"/>
    <p:sldMasterId id="2147483864" r:id="rId18"/>
    <p:sldMasterId id="2147483876" r:id="rId19"/>
  </p:sldMasterIdLst>
  <p:notesMasterIdLst>
    <p:notesMasterId r:id="rId20"/>
  </p:notesMasterIdLst>
  <p:sldIdLst>
    <p:sldId id="259" r:id="rId21"/>
    <p:sldId id="262" r:id="rId22"/>
    <p:sldId id="265" r:id="rId23"/>
    <p:sldId id="268" r:id="rId24"/>
    <p:sldId id="271" r:id="rId25"/>
    <p:sldId id="274" r:id="rId26"/>
    <p:sldId id="277" r:id="rId27"/>
    <p:sldId id="280" r:id="rId28"/>
    <p:sldId id="283" r:id="rId29"/>
    <p:sldId id="286" r:id="rId30"/>
    <p:sldId id="289" r:id="rId31"/>
    <p:sldId id="292" r:id="rId32"/>
    <p:sldId id="295" r:id="rId33"/>
    <p:sldId id="298" r:id="rId34"/>
    <p:sldId id="301" r:id="rId35"/>
    <p:sldId id="304" r:id="rId36"/>
    <p:sldId id="307" r:id="rId37"/>
    <p:sldId id="310" r:id="rId38"/>
    <p:sldId id="313" r:id="rId39"/>
    <p:sldId id="316" r:id="rId40"/>
    <p:sldId id="319" r:id="rId41"/>
    <p:sldId id="322" r:id="rId42"/>
    <p:sldId id="325" r:id="rId43"/>
    <p:sldId id="328" r:id="rId44"/>
    <p:sldId id="331" r:id="rId45"/>
    <p:sldId id="334" r:id="rId46"/>
    <p:sldId id="337" r:id="rId47"/>
    <p:sldId id="340" r:id="rId48"/>
    <p:sldId id="343" r:id="rId49"/>
    <p:sldId id="346" r:id="rId50"/>
    <p:sldId id="349" r:id="rId51"/>
    <p:sldId id="352" r:id="rId52"/>
    <p:sldId id="355" r:id="rId53"/>
    <p:sldId id="358" r:id="rId54"/>
    <p:sldId id="361" r:id="rId55"/>
    <p:sldId id="364" r:id="rId56"/>
    <p:sldId id="367" r:id="rId57"/>
    <p:sldId id="370" r:id="rId58"/>
    <p:sldId id="373" r:id="rId59"/>
    <p:sldId id="376" r:id="rId60"/>
    <p:sldId id="379" r:id="rId61"/>
    <p:sldId id="382" r:id="rId62"/>
    <p:sldId id="385" r:id="rId63"/>
    <p:sldId id="388" r:id="rId64"/>
    <p:sldId id="391" r:id="rId65"/>
    <p:sldId id="394" r:id="rId66"/>
    <p:sldId id="397" r:id="rId67"/>
    <p:sldId id="400" r:id="rId68"/>
    <p:sldId id="403" r:id="rId69"/>
    <p:sldId id="406" r:id="rId70"/>
    <p:sldId id="409" r:id="rId71"/>
    <p:sldId id="412" r:id="rId72"/>
    <p:sldId id="415" r:id="rId73"/>
    <p:sldId id="418" r:id="rId74"/>
    <p:sldId id="421" r:id="rId75"/>
    <p:sldId id="424" r:id="rId76"/>
    <p:sldId id="427" r:id="rId77"/>
    <p:sldId id="430" r:id="rId78"/>
    <p:sldId id="433" r:id="rId79"/>
    <p:sldId id="436" r:id="rId80"/>
    <p:sldId id="439" r:id="rId81"/>
    <p:sldId id="442" r:id="rId82"/>
    <p:sldId id="445" r:id="rId83"/>
    <p:sldId id="448" r:id="rId84"/>
    <p:sldId id="451" r:id="rId85"/>
    <p:sldId id="454" r:id="rId86"/>
    <p:sldId id="457" r:id="rId87"/>
    <p:sldId id="460" r:id="rId88"/>
    <p:sldId id="463" r:id="rId89"/>
    <p:sldId id="466" r:id="rId90"/>
    <p:sldId id="469" r:id="rId91"/>
    <p:sldId id="472" r:id="rId92"/>
    <p:sldId id="475" r:id="rId93"/>
    <p:sldId id="478" r:id="rId94"/>
    <p:sldId id="481" r:id="rId95"/>
    <p:sldId id="484" r:id="rId96"/>
    <p:sldId id="487" r:id="rId97"/>
    <p:sldId id="490" r:id="rId98"/>
    <p:sldId id="493" r:id="rId99"/>
    <p:sldId id="496" r:id="rId100"/>
    <p:sldId id="499" r:id="rId101"/>
    <p:sldId id="502" r:id="rId102"/>
    <p:sldId id="505" r:id="rId103"/>
    <p:sldId id="508" r:id="rId104"/>
    <p:sldId id="511" r:id="rId105"/>
    <p:sldId id="514" r:id="rId106"/>
    <p:sldId id="517" r:id="rId107"/>
    <p:sldId id="520" r:id="rId108"/>
    <p:sldId id="523" r:id="rId109"/>
    <p:sldId id="526" r:id="rId110"/>
    <p:sldId id="529" r:id="rId111"/>
    <p:sldId id="532" r:id="rId112"/>
    <p:sldId id="535" r:id="rId113"/>
    <p:sldId id="538" r:id="rId114"/>
    <p:sldId id="541" r:id="rId115"/>
    <p:sldId id="544" r:id="rId116"/>
    <p:sldId id="547" r:id="rId117"/>
    <p:sldId id="550" r:id="rId118"/>
    <p:sldId id="553" r:id="rId119"/>
    <p:sldId id="556" r:id="rId120"/>
    <p:sldId id="559" r:id="rId121"/>
    <p:sldId id="562" r:id="rId122"/>
    <p:sldId id="565" r:id="rId123"/>
    <p:sldId id="568" r:id="rId124"/>
    <p:sldId id="571" r:id="rId125"/>
    <p:sldId id="574" r:id="rId126"/>
    <p:sldId id="577" r:id="rId127"/>
    <p:sldId id="580" r:id="rId128"/>
    <p:sldId id="583" r:id="rId129"/>
    <p:sldId id="586" r:id="rId130"/>
    <p:sldId id="589" r:id="rId131"/>
    <p:sldId id="592" r:id="rId132"/>
    <p:sldId id="595" r:id="rId133"/>
    <p:sldId id="598" r:id="rId134"/>
    <p:sldId id="601" r:id="rId135"/>
    <p:sldId id="604" r:id="rId136"/>
    <p:sldId id="607" r:id="rId137"/>
    <p:sldId id="610" r:id="rId138"/>
    <p:sldId id="613" r:id="rId139"/>
    <p:sldId id="616" r:id="rId140"/>
    <p:sldId id="619" r:id="rId141"/>
    <p:sldId id="622" r:id="rId142"/>
    <p:sldId id="625" r:id="rId143"/>
    <p:sldId id="628" r:id="rId144"/>
    <p:sldId id="631" r:id="rId145"/>
    <p:sldId id="634" r:id="rId146"/>
    <p:sldId id="637" r:id="rId147"/>
    <p:sldId id="640" r:id="rId148"/>
    <p:sldId id="643" r:id="rId149"/>
    <p:sldId id="646" r:id="rId150"/>
    <p:sldId id="649" r:id="rId151"/>
    <p:sldId id="652" r:id="rId152"/>
    <p:sldId id="655" r:id="rId153"/>
    <p:sldId id="658" r:id="rId154"/>
    <p:sldId id="661" r:id="rId155"/>
    <p:sldId id="664" r:id="rId156"/>
    <p:sldId id="667" r:id="rId157"/>
    <p:sldId id="670" r:id="rId158"/>
    <p:sldId id="673" r:id="rId159"/>
    <p:sldId id="676" r:id="rId160"/>
    <p:sldId id="679" r:id="rId161"/>
    <p:sldId id="682" r:id="rId162"/>
    <p:sldId id="685" r:id="rId163"/>
    <p:sldId id="688" r:id="rId164"/>
    <p:sldId id="691" r:id="rId165"/>
    <p:sldId id="694" r:id="rId166"/>
    <p:sldId id="697" r:id="rId167"/>
    <p:sldId id="700" r:id="rId168"/>
    <p:sldId id="703" r:id="rId169"/>
    <p:sldId id="706" r:id="rId170"/>
    <p:sldId id="709" r:id="rId171"/>
    <p:sldId id="712" r:id="rId172"/>
    <p:sldId id="715" r:id="rId173"/>
    <p:sldId id="718" r:id="rId174"/>
    <p:sldId id="721" r:id="rId175"/>
    <p:sldId id="724" r:id="rId176"/>
    <p:sldId id="727" r:id="rId177"/>
    <p:sldId id="730" r:id="rId178"/>
    <p:sldId id="733" r:id="rId179"/>
    <p:sldId id="736" r:id="rId180"/>
    <p:sldId id="739" r:id="rId181"/>
    <p:sldId id="742" r:id="rId182"/>
    <p:sldId id="745" r:id="rId183"/>
    <p:sldId id="748" r:id="rId184"/>
    <p:sldId id="751" r:id="rId185"/>
    <p:sldId id="754" r:id="rId186"/>
    <p:sldId id="757" r:id="rId187"/>
    <p:sldId id="760" r:id="rId188"/>
    <p:sldId id="763" r:id="rId189"/>
    <p:sldId id="766" r:id="rId190"/>
    <p:sldId id="769" r:id="rId191"/>
    <p:sldId id="772" r:id="rId192"/>
    <p:sldId id="775" r:id="rId193"/>
    <p:sldId id="778" r:id="rId194"/>
    <p:sldId id="781" r:id="rId195"/>
    <p:sldId id="784" r:id="rId196"/>
    <p:sldId id="787" r:id="rId197"/>
    <p:sldId id="790" r:id="rId198"/>
    <p:sldId id="793" r:id="rId199"/>
    <p:sldId id="796" r:id="rId200"/>
    <p:sldId id="799" r:id="rId201"/>
    <p:sldId id="802" r:id="rId202"/>
    <p:sldId id="805" r:id="rId203"/>
    <p:sldId id="808" r:id="rId204"/>
    <p:sldId id="811" r:id="rId205"/>
    <p:sldId id="814" r:id="rId206"/>
    <p:sldId id="817" r:id="rId207"/>
    <p:sldId id="820" r:id="rId208"/>
    <p:sldId id="823" r:id="rId209"/>
    <p:sldId id="826" r:id="rId210"/>
    <p:sldId id="829" r:id="rId211"/>
    <p:sldId id="832" r:id="rId212"/>
    <p:sldId id="835" r:id="rId213"/>
    <p:sldId id="838" r:id="rId214"/>
    <p:sldId id="841" r:id="rId215"/>
    <p:sldId id="844" r:id="rId216"/>
    <p:sldId id="847" r:id="rId217"/>
    <p:sldId id="850" r:id="rId218"/>
    <p:sldId id="853" r:id="rId219"/>
    <p:sldId id="856" r:id="rId220"/>
    <p:sldId id="859" r:id="rId221"/>
    <p:sldId id="862" r:id="rId222"/>
    <p:sldId id="865" r:id="rId223"/>
    <p:sldId id="868" r:id="rId224"/>
    <p:sldId id="871" r:id="rId225"/>
    <p:sldId id="874" r:id="rId226"/>
    <p:sldId id="877" r:id="rId227"/>
    <p:sldId id="880" r:id="rId228"/>
    <p:sldId id="883" r:id="rId229"/>
    <p:sldId id="886" r:id="rId230"/>
    <p:sldId id="889" r:id="rId231"/>
    <p:sldId id="892" r:id="rId232"/>
    <p:sldId id="895" r:id="rId233"/>
    <p:sldId id="898" r:id="rId234"/>
    <p:sldId id="901" r:id="rId235"/>
    <p:sldId id="904" r:id="rId236"/>
    <p:sldId id="907" r:id="rId237"/>
  </p:sldIdLst>
  <p:sldSz cx="9144000" cy="6858000"/>
  <p:notesSz cx="6858000" cy="9144000"/>
  <p:custDataLst>
    <p:tags r:id="rId2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0.xml" /><Relationship Id="rId101" Type="http://schemas.openxmlformats.org/officeDocument/2006/relationships/slide" Target="slides/slide81.xml" /><Relationship Id="rId102" Type="http://schemas.openxmlformats.org/officeDocument/2006/relationships/slide" Target="slides/slide82.xml" /><Relationship Id="rId103" Type="http://schemas.openxmlformats.org/officeDocument/2006/relationships/slide" Target="slides/slide83.xml" /><Relationship Id="rId104" Type="http://schemas.openxmlformats.org/officeDocument/2006/relationships/slide" Target="slides/slide84.xml" /><Relationship Id="rId105" Type="http://schemas.openxmlformats.org/officeDocument/2006/relationships/slide" Target="slides/slide85.xml" /><Relationship Id="rId106" Type="http://schemas.openxmlformats.org/officeDocument/2006/relationships/slide" Target="slides/slide86.xml" /><Relationship Id="rId107" Type="http://schemas.openxmlformats.org/officeDocument/2006/relationships/slide" Target="slides/slide87.xml" /><Relationship Id="rId108" Type="http://schemas.openxmlformats.org/officeDocument/2006/relationships/slide" Target="slides/slide88.xml" /><Relationship Id="rId109" Type="http://schemas.openxmlformats.org/officeDocument/2006/relationships/slide" Target="slides/slide89.xml" /><Relationship Id="rId11" Type="http://schemas.openxmlformats.org/officeDocument/2006/relationships/slideMaster" Target="slideMasters/slideMaster11.xml" /><Relationship Id="rId110" Type="http://schemas.openxmlformats.org/officeDocument/2006/relationships/slide" Target="slides/slide90.xml" /><Relationship Id="rId111" Type="http://schemas.openxmlformats.org/officeDocument/2006/relationships/slide" Target="slides/slide91.xml" /><Relationship Id="rId112" Type="http://schemas.openxmlformats.org/officeDocument/2006/relationships/slide" Target="slides/slide92.xml" /><Relationship Id="rId113" Type="http://schemas.openxmlformats.org/officeDocument/2006/relationships/slide" Target="slides/slide93.xml" /><Relationship Id="rId114" Type="http://schemas.openxmlformats.org/officeDocument/2006/relationships/slide" Target="slides/slide94.xml" /><Relationship Id="rId115" Type="http://schemas.openxmlformats.org/officeDocument/2006/relationships/slide" Target="slides/slide95.xml" /><Relationship Id="rId116" Type="http://schemas.openxmlformats.org/officeDocument/2006/relationships/slide" Target="slides/slide96.xml" /><Relationship Id="rId117" Type="http://schemas.openxmlformats.org/officeDocument/2006/relationships/slide" Target="slides/slide97.xml" /><Relationship Id="rId118" Type="http://schemas.openxmlformats.org/officeDocument/2006/relationships/slide" Target="slides/slide98.xml" /><Relationship Id="rId119" Type="http://schemas.openxmlformats.org/officeDocument/2006/relationships/slide" Target="slides/slide99.xml" /><Relationship Id="rId12" Type="http://schemas.openxmlformats.org/officeDocument/2006/relationships/slideMaster" Target="slideMasters/slideMaster12.xml" /><Relationship Id="rId120" Type="http://schemas.openxmlformats.org/officeDocument/2006/relationships/slide" Target="slides/slide100.xml" /><Relationship Id="rId121" Type="http://schemas.openxmlformats.org/officeDocument/2006/relationships/slide" Target="slides/slide101.xml" /><Relationship Id="rId122" Type="http://schemas.openxmlformats.org/officeDocument/2006/relationships/slide" Target="slides/slide102.xml" /><Relationship Id="rId123" Type="http://schemas.openxmlformats.org/officeDocument/2006/relationships/slide" Target="slides/slide103.xml" /><Relationship Id="rId124" Type="http://schemas.openxmlformats.org/officeDocument/2006/relationships/slide" Target="slides/slide104.xml" /><Relationship Id="rId125" Type="http://schemas.openxmlformats.org/officeDocument/2006/relationships/slide" Target="slides/slide105.xml" /><Relationship Id="rId126" Type="http://schemas.openxmlformats.org/officeDocument/2006/relationships/slide" Target="slides/slide106.xml" /><Relationship Id="rId127" Type="http://schemas.openxmlformats.org/officeDocument/2006/relationships/slide" Target="slides/slide107.xml" /><Relationship Id="rId128" Type="http://schemas.openxmlformats.org/officeDocument/2006/relationships/slide" Target="slides/slide108.xml" /><Relationship Id="rId129" Type="http://schemas.openxmlformats.org/officeDocument/2006/relationships/slide" Target="slides/slide109.xml" /><Relationship Id="rId13" Type="http://schemas.openxmlformats.org/officeDocument/2006/relationships/slideMaster" Target="slideMasters/slideMaster13.xml" /><Relationship Id="rId130" Type="http://schemas.openxmlformats.org/officeDocument/2006/relationships/slide" Target="slides/slide110.xml" /><Relationship Id="rId131" Type="http://schemas.openxmlformats.org/officeDocument/2006/relationships/slide" Target="slides/slide111.xml" /><Relationship Id="rId132" Type="http://schemas.openxmlformats.org/officeDocument/2006/relationships/slide" Target="slides/slide112.xml" /><Relationship Id="rId133" Type="http://schemas.openxmlformats.org/officeDocument/2006/relationships/slide" Target="slides/slide113.xml" /><Relationship Id="rId134" Type="http://schemas.openxmlformats.org/officeDocument/2006/relationships/slide" Target="slides/slide114.xml" /><Relationship Id="rId135" Type="http://schemas.openxmlformats.org/officeDocument/2006/relationships/slide" Target="slides/slide115.xml" /><Relationship Id="rId136" Type="http://schemas.openxmlformats.org/officeDocument/2006/relationships/slide" Target="slides/slide116.xml" /><Relationship Id="rId137" Type="http://schemas.openxmlformats.org/officeDocument/2006/relationships/slide" Target="slides/slide117.xml" /><Relationship Id="rId138" Type="http://schemas.openxmlformats.org/officeDocument/2006/relationships/slide" Target="slides/slide118.xml" /><Relationship Id="rId139" Type="http://schemas.openxmlformats.org/officeDocument/2006/relationships/slide" Target="slides/slide119.xml" /><Relationship Id="rId14" Type="http://schemas.openxmlformats.org/officeDocument/2006/relationships/slideMaster" Target="slideMasters/slideMaster14.xml" /><Relationship Id="rId140" Type="http://schemas.openxmlformats.org/officeDocument/2006/relationships/slide" Target="slides/slide120.xml" /><Relationship Id="rId141" Type="http://schemas.openxmlformats.org/officeDocument/2006/relationships/slide" Target="slides/slide121.xml" /><Relationship Id="rId142" Type="http://schemas.openxmlformats.org/officeDocument/2006/relationships/slide" Target="slides/slide122.xml" /><Relationship Id="rId143" Type="http://schemas.openxmlformats.org/officeDocument/2006/relationships/slide" Target="slides/slide123.xml" /><Relationship Id="rId144" Type="http://schemas.openxmlformats.org/officeDocument/2006/relationships/slide" Target="slides/slide124.xml" /><Relationship Id="rId145" Type="http://schemas.openxmlformats.org/officeDocument/2006/relationships/slide" Target="slides/slide125.xml" /><Relationship Id="rId146" Type="http://schemas.openxmlformats.org/officeDocument/2006/relationships/slide" Target="slides/slide126.xml" /><Relationship Id="rId147" Type="http://schemas.openxmlformats.org/officeDocument/2006/relationships/slide" Target="slides/slide127.xml" /><Relationship Id="rId148" Type="http://schemas.openxmlformats.org/officeDocument/2006/relationships/slide" Target="slides/slide128.xml" /><Relationship Id="rId149" Type="http://schemas.openxmlformats.org/officeDocument/2006/relationships/slide" Target="slides/slide129.xml" /><Relationship Id="rId15" Type="http://schemas.openxmlformats.org/officeDocument/2006/relationships/slideMaster" Target="slideMasters/slideMaster15.xml" /><Relationship Id="rId150" Type="http://schemas.openxmlformats.org/officeDocument/2006/relationships/slide" Target="slides/slide130.xml" /><Relationship Id="rId151" Type="http://schemas.openxmlformats.org/officeDocument/2006/relationships/slide" Target="slides/slide131.xml" /><Relationship Id="rId152" Type="http://schemas.openxmlformats.org/officeDocument/2006/relationships/slide" Target="slides/slide132.xml" /><Relationship Id="rId153" Type="http://schemas.openxmlformats.org/officeDocument/2006/relationships/slide" Target="slides/slide133.xml" /><Relationship Id="rId154" Type="http://schemas.openxmlformats.org/officeDocument/2006/relationships/slide" Target="slides/slide134.xml" /><Relationship Id="rId155" Type="http://schemas.openxmlformats.org/officeDocument/2006/relationships/slide" Target="slides/slide135.xml" /><Relationship Id="rId156" Type="http://schemas.openxmlformats.org/officeDocument/2006/relationships/slide" Target="slides/slide136.xml" /><Relationship Id="rId157" Type="http://schemas.openxmlformats.org/officeDocument/2006/relationships/slide" Target="slides/slide137.xml" /><Relationship Id="rId158" Type="http://schemas.openxmlformats.org/officeDocument/2006/relationships/slide" Target="slides/slide138.xml" /><Relationship Id="rId159" Type="http://schemas.openxmlformats.org/officeDocument/2006/relationships/slide" Target="slides/slide139.xml" /><Relationship Id="rId16" Type="http://schemas.openxmlformats.org/officeDocument/2006/relationships/slideMaster" Target="slideMasters/slideMaster16.xml" /><Relationship Id="rId160" Type="http://schemas.openxmlformats.org/officeDocument/2006/relationships/slide" Target="slides/slide140.xml" /><Relationship Id="rId161" Type="http://schemas.openxmlformats.org/officeDocument/2006/relationships/slide" Target="slides/slide141.xml" /><Relationship Id="rId162" Type="http://schemas.openxmlformats.org/officeDocument/2006/relationships/slide" Target="slides/slide142.xml" /><Relationship Id="rId163" Type="http://schemas.openxmlformats.org/officeDocument/2006/relationships/slide" Target="slides/slide143.xml" /><Relationship Id="rId164" Type="http://schemas.openxmlformats.org/officeDocument/2006/relationships/slide" Target="slides/slide144.xml" /><Relationship Id="rId165" Type="http://schemas.openxmlformats.org/officeDocument/2006/relationships/slide" Target="slides/slide145.xml" /><Relationship Id="rId166" Type="http://schemas.openxmlformats.org/officeDocument/2006/relationships/slide" Target="slides/slide146.xml" /><Relationship Id="rId167" Type="http://schemas.openxmlformats.org/officeDocument/2006/relationships/slide" Target="slides/slide147.xml" /><Relationship Id="rId168" Type="http://schemas.openxmlformats.org/officeDocument/2006/relationships/slide" Target="slides/slide148.xml" /><Relationship Id="rId169" Type="http://schemas.openxmlformats.org/officeDocument/2006/relationships/slide" Target="slides/slide149.xml" /><Relationship Id="rId17" Type="http://schemas.openxmlformats.org/officeDocument/2006/relationships/slideMaster" Target="slideMasters/slideMaster17.xml" /><Relationship Id="rId170" Type="http://schemas.openxmlformats.org/officeDocument/2006/relationships/slide" Target="slides/slide150.xml" /><Relationship Id="rId171" Type="http://schemas.openxmlformats.org/officeDocument/2006/relationships/slide" Target="slides/slide151.xml" /><Relationship Id="rId172" Type="http://schemas.openxmlformats.org/officeDocument/2006/relationships/slide" Target="slides/slide152.xml" /><Relationship Id="rId173" Type="http://schemas.openxmlformats.org/officeDocument/2006/relationships/slide" Target="slides/slide153.xml" /><Relationship Id="rId174" Type="http://schemas.openxmlformats.org/officeDocument/2006/relationships/slide" Target="slides/slide154.xml" /><Relationship Id="rId175" Type="http://schemas.openxmlformats.org/officeDocument/2006/relationships/slide" Target="slides/slide155.xml" /><Relationship Id="rId176" Type="http://schemas.openxmlformats.org/officeDocument/2006/relationships/slide" Target="slides/slide156.xml" /><Relationship Id="rId177" Type="http://schemas.openxmlformats.org/officeDocument/2006/relationships/slide" Target="slides/slide157.xml" /><Relationship Id="rId178" Type="http://schemas.openxmlformats.org/officeDocument/2006/relationships/slide" Target="slides/slide158.xml" /><Relationship Id="rId179" Type="http://schemas.openxmlformats.org/officeDocument/2006/relationships/slide" Target="slides/slide159.xml" /><Relationship Id="rId18" Type="http://schemas.openxmlformats.org/officeDocument/2006/relationships/slideMaster" Target="slideMasters/slideMaster18.xml" /><Relationship Id="rId180" Type="http://schemas.openxmlformats.org/officeDocument/2006/relationships/slide" Target="slides/slide160.xml" /><Relationship Id="rId181" Type="http://schemas.openxmlformats.org/officeDocument/2006/relationships/slide" Target="slides/slide161.xml" /><Relationship Id="rId182" Type="http://schemas.openxmlformats.org/officeDocument/2006/relationships/slide" Target="slides/slide162.xml" /><Relationship Id="rId183" Type="http://schemas.openxmlformats.org/officeDocument/2006/relationships/slide" Target="slides/slide163.xml" /><Relationship Id="rId184" Type="http://schemas.openxmlformats.org/officeDocument/2006/relationships/slide" Target="slides/slide164.xml" /><Relationship Id="rId185" Type="http://schemas.openxmlformats.org/officeDocument/2006/relationships/slide" Target="slides/slide165.xml" /><Relationship Id="rId186" Type="http://schemas.openxmlformats.org/officeDocument/2006/relationships/slide" Target="slides/slide166.xml" /><Relationship Id="rId187" Type="http://schemas.openxmlformats.org/officeDocument/2006/relationships/slide" Target="slides/slide167.xml" /><Relationship Id="rId188" Type="http://schemas.openxmlformats.org/officeDocument/2006/relationships/slide" Target="slides/slide168.xml" /><Relationship Id="rId189" Type="http://schemas.openxmlformats.org/officeDocument/2006/relationships/slide" Target="slides/slide169.xml" /><Relationship Id="rId19" Type="http://schemas.openxmlformats.org/officeDocument/2006/relationships/slideMaster" Target="slideMasters/slideMaster19.xml" /><Relationship Id="rId190" Type="http://schemas.openxmlformats.org/officeDocument/2006/relationships/slide" Target="slides/slide170.xml" /><Relationship Id="rId191" Type="http://schemas.openxmlformats.org/officeDocument/2006/relationships/slide" Target="slides/slide171.xml" /><Relationship Id="rId192" Type="http://schemas.openxmlformats.org/officeDocument/2006/relationships/slide" Target="slides/slide172.xml" /><Relationship Id="rId193" Type="http://schemas.openxmlformats.org/officeDocument/2006/relationships/slide" Target="slides/slide173.xml" /><Relationship Id="rId194" Type="http://schemas.openxmlformats.org/officeDocument/2006/relationships/slide" Target="slides/slide174.xml" /><Relationship Id="rId195" Type="http://schemas.openxmlformats.org/officeDocument/2006/relationships/slide" Target="slides/slide175.xml" /><Relationship Id="rId196" Type="http://schemas.openxmlformats.org/officeDocument/2006/relationships/slide" Target="slides/slide176.xml" /><Relationship Id="rId197" Type="http://schemas.openxmlformats.org/officeDocument/2006/relationships/slide" Target="slides/slide177.xml" /><Relationship Id="rId198" Type="http://schemas.openxmlformats.org/officeDocument/2006/relationships/slide" Target="slides/slide178.xml" /><Relationship Id="rId199" Type="http://schemas.openxmlformats.org/officeDocument/2006/relationships/slide" Target="slides/slide179.xml" /><Relationship Id="rId2" Type="http://schemas.openxmlformats.org/officeDocument/2006/relationships/slideMaster" Target="slideMasters/slideMaster2.xml" /><Relationship Id="rId20" Type="http://schemas.openxmlformats.org/officeDocument/2006/relationships/notesMaster" Target="notesMasters/notesMaster1.xml" /><Relationship Id="rId200" Type="http://schemas.openxmlformats.org/officeDocument/2006/relationships/slide" Target="slides/slide180.xml" /><Relationship Id="rId201" Type="http://schemas.openxmlformats.org/officeDocument/2006/relationships/slide" Target="slides/slide181.xml" /><Relationship Id="rId202" Type="http://schemas.openxmlformats.org/officeDocument/2006/relationships/slide" Target="slides/slide182.xml" /><Relationship Id="rId203" Type="http://schemas.openxmlformats.org/officeDocument/2006/relationships/slide" Target="slides/slide183.xml" /><Relationship Id="rId204" Type="http://schemas.openxmlformats.org/officeDocument/2006/relationships/slide" Target="slides/slide184.xml" /><Relationship Id="rId205" Type="http://schemas.openxmlformats.org/officeDocument/2006/relationships/slide" Target="slides/slide185.xml" /><Relationship Id="rId206" Type="http://schemas.openxmlformats.org/officeDocument/2006/relationships/slide" Target="slides/slide186.xml" /><Relationship Id="rId207" Type="http://schemas.openxmlformats.org/officeDocument/2006/relationships/slide" Target="slides/slide187.xml" /><Relationship Id="rId208" Type="http://schemas.openxmlformats.org/officeDocument/2006/relationships/slide" Target="slides/slide188.xml" /><Relationship Id="rId209" Type="http://schemas.openxmlformats.org/officeDocument/2006/relationships/slide" Target="slides/slide189.xml" /><Relationship Id="rId21" Type="http://schemas.openxmlformats.org/officeDocument/2006/relationships/slide" Target="slides/slide1.xml" /><Relationship Id="rId210" Type="http://schemas.openxmlformats.org/officeDocument/2006/relationships/slide" Target="slides/slide190.xml" /><Relationship Id="rId211" Type="http://schemas.openxmlformats.org/officeDocument/2006/relationships/slide" Target="slides/slide191.xml" /><Relationship Id="rId212" Type="http://schemas.openxmlformats.org/officeDocument/2006/relationships/slide" Target="slides/slide192.xml" /><Relationship Id="rId213" Type="http://schemas.openxmlformats.org/officeDocument/2006/relationships/slide" Target="slides/slide193.xml" /><Relationship Id="rId214" Type="http://schemas.openxmlformats.org/officeDocument/2006/relationships/slide" Target="slides/slide194.xml" /><Relationship Id="rId215" Type="http://schemas.openxmlformats.org/officeDocument/2006/relationships/slide" Target="slides/slide195.xml" /><Relationship Id="rId216" Type="http://schemas.openxmlformats.org/officeDocument/2006/relationships/slide" Target="slides/slide196.xml" /><Relationship Id="rId217" Type="http://schemas.openxmlformats.org/officeDocument/2006/relationships/slide" Target="slides/slide197.xml" /><Relationship Id="rId218" Type="http://schemas.openxmlformats.org/officeDocument/2006/relationships/slide" Target="slides/slide198.xml" /><Relationship Id="rId219" Type="http://schemas.openxmlformats.org/officeDocument/2006/relationships/slide" Target="slides/slide199.xml" /><Relationship Id="rId22" Type="http://schemas.openxmlformats.org/officeDocument/2006/relationships/slide" Target="slides/slide2.xml" /><Relationship Id="rId220" Type="http://schemas.openxmlformats.org/officeDocument/2006/relationships/slide" Target="slides/slide200.xml" /><Relationship Id="rId221" Type="http://schemas.openxmlformats.org/officeDocument/2006/relationships/slide" Target="slides/slide201.xml" /><Relationship Id="rId222" Type="http://schemas.openxmlformats.org/officeDocument/2006/relationships/slide" Target="slides/slide202.xml" /><Relationship Id="rId223" Type="http://schemas.openxmlformats.org/officeDocument/2006/relationships/slide" Target="slides/slide203.xml" /><Relationship Id="rId224" Type="http://schemas.openxmlformats.org/officeDocument/2006/relationships/slide" Target="slides/slide204.xml" /><Relationship Id="rId225" Type="http://schemas.openxmlformats.org/officeDocument/2006/relationships/slide" Target="slides/slide205.xml" /><Relationship Id="rId226" Type="http://schemas.openxmlformats.org/officeDocument/2006/relationships/slide" Target="slides/slide206.xml" /><Relationship Id="rId227" Type="http://schemas.openxmlformats.org/officeDocument/2006/relationships/slide" Target="slides/slide207.xml" /><Relationship Id="rId228" Type="http://schemas.openxmlformats.org/officeDocument/2006/relationships/slide" Target="slides/slide208.xml" /><Relationship Id="rId229" Type="http://schemas.openxmlformats.org/officeDocument/2006/relationships/slide" Target="slides/slide209.xml" /><Relationship Id="rId23" Type="http://schemas.openxmlformats.org/officeDocument/2006/relationships/slide" Target="slides/slide3.xml" /><Relationship Id="rId230" Type="http://schemas.openxmlformats.org/officeDocument/2006/relationships/slide" Target="slides/slide210.xml" /><Relationship Id="rId231" Type="http://schemas.openxmlformats.org/officeDocument/2006/relationships/slide" Target="slides/slide211.xml" /><Relationship Id="rId232" Type="http://schemas.openxmlformats.org/officeDocument/2006/relationships/slide" Target="slides/slide212.xml" /><Relationship Id="rId233" Type="http://schemas.openxmlformats.org/officeDocument/2006/relationships/slide" Target="slides/slide213.xml" /><Relationship Id="rId234" Type="http://schemas.openxmlformats.org/officeDocument/2006/relationships/slide" Target="slides/slide214.xml" /><Relationship Id="rId235" Type="http://schemas.openxmlformats.org/officeDocument/2006/relationships/slide" Target="slides/slide215.xml" /><Relationship Id="rId236" Type="http://schemas.openxmlformats.org/officeDocument/2006/relationships/slide" Target="slides/slide216.xml" /><Relationship Id="rId237" Type="http://schemas.openxmlformats.org/officeDocument/2006/relationships/slide" Target="slides/slide217.xml" /><Relationship Id="rId238" Type="http://schemas.openxmlformats.org/officeDocument/2006/relationships/tags" Target="tags/tag1.xml" /><Relationship Id="rId239" Type="http://schemas.openxmlformats.org/officeDocument/2006/relationships/presProps" Target="presProps.xml" /><Relationship Id="rId24" Type="http://schemas.openxmlformats.org/officeDocument/2006/relationships/slide" Target="slides/slide4.xml" /><Relationship Id="rId240" Type="http://schemas.openxmlformats.org/officeDocument/2006/relationships/viewProps" Target="viewProps.xml" /><Relationship Id="rId241" Type="http://schemas.openxmlformats.org/officeDocument/2006/relationships/theme" Target="theme/theme1.xml" /><Relationship Id="rId242" Type="http://schemas.openxmlformats.org/officeDocument/2006/relationships/tableStyles" Target="tableStyles.xml" /><Relationship Id="rId25" Type="http://schemas.openxmlformats.org/officeDocument/2006/relationships/slide" Target="slides/slide5.xml" /><Relationship Id="rId26" Type="http://schemas.openxmlformats.org/officeDocument/2006/relationships/slide" Target="slides/slide6.xml" /><Relationship Id="rId27" Type="http://schemas.openxmlformats.org/officeDocument/2006/relationships/slide" Target="slides/slide7.xml" /><Relationship Id="rId28" Type="http://schemas.openxmlformats.org/officeDocument/2006/relationships/slide" Target="slides/slide8.xml" /><Relationship Id="rId29" Type="http://schemas.openxmlformats.org/officeDocument/2006/relationships/slide" Target="slides/slide9.xml" /><Relationship Id="rId3" Type="http://schemas.openxmlformats.org/officeDocument/2006/relationships/slideMaster" Target="slideMasters/slideMaster3.xml" /><Relationship Id="rId30" Type="http://schemas.openxmlformats.org/officeDocument/2006/relationships/slide" Target="slides/slide10.xml" /><Relationship Id="rId31" Type="http://schemas.openxmlformats.org/officeDocument/2006/relationships/slide" Target="slides/slide11.xml" /><Relationship Id="rId32" Type="http://schemas.openxmlformats.org/officeDocument/2006/relationships/slide" Target="slides/slide12.xml" /><Relationship Id="rId33" Type="http://schemas.openxmlformats.org/officeDocument/2006/relationships/slide" Target="slides/slide13.xml" /><Relationship Id="rId34" Type="http://schemas.openxmlformats.org/officeDocument/2006/relationships/slide" Target="slides/slide14.xml" /><Relationship Id="rId35" Type="http://schemas.openxmlformats.org/officeDocument/2006/relationships/slide" Target="slides/slide15.xml" /><Relationship Id="rId36" Type="http://schemas.openxmlformats.org/officeDocument/2006/relationships/slide" Target="slides/slide16.xml" /><Relationship Id="rId37" Type="http://schemas.openxmlformats.org/officeDocument/2006/relationships/slide" Target="slides/slide17.xml" /><Relationship Id="rId38" Type="http://schemas.openxmlformats.org/officeDocument/2006/relationships/slide" Target="slides/slide18.xml" /><Relationship Id="rId39" Type="http://schemas.openxmlformats.org/officeDocument/2006/relationships/slide" Target="slides/slide19.xml" /><Relationship Id="rId4" Type="http://schemas.openxmlformats.org/officeDocument/2006/relationships/slideMaster" Target="slideMasters/slideMaster4.xml" /><Relationship Id="rId40" Type="http://schemas.openxmlformats.org/officeDocument/2006/relationships/slide" Target="slides/slide20.xml" /><Relationship Id="rId41" Type="http://schemas.openxmlformats.org/officeDocument/2006/relationships/slide" Target="slides/slide21.xml" /><Relationship Id="rId42" Type="http://schemas.openxmlformats.org/officeDocument/2006/relationships/slide" Target="slides/slide22.xml" /><Relationship Id="rId43" Type="http://schemas.openxmlformats.org/officeDocument/2006/relationships/slide" Target="slides/slide23.xml" /><Relationship Id="rId44" Type="http://schemas.openxmlformats.org/officeDocument/2006/relationships/slide" Target="slides/slide24.xml" /><Relationship Id="rId45" Type="http://schemas.openxmlformats.org/officeDocument/2006/relationships/slide" Target="slides/slide25.xml" /><Relationship Id="rId46" Type="http://schemas.openxmlformats.org/officeDocument/2006/relationships/slide" Target="slides/slide26.xml" /><Relationship Id="rId47" Type="http://schemas.openxmlformats.org/officeDocument/2006/relationships/slide" Target="slides/slide27.xml" /><Relationship Id="rId48" Type="http://schemas.openxmlformats.org/officeDocument/2006/relationships/slide" Target="slides/slide28.xml" /><Relationship Id="rId49" Type="http://schemas.openxmlformats.org/officeDocument/2006/relationships/slide" Target="slides/slide29.xml" /><Relationship Id="rId5" Type="http://schemas.openxmlformats.org/officeDocument/2006/relationships/slideMaster" Target="slideMasters/slideMaster5.xml" /><Relationship Id="rId50" Type="http://schemas.openxmlformats.org/officeDocument/2006/relationships/slide" Target="slides/slide30.xml" /><Relationship Id="rId51" Type="http://schemas.openxmlformats.org/officeDocument/2006/relationships/slide" Target="slides/slide31.xml" /><Relationship Id="rId52" Type="http://schemas.openxmlformats.org/officeDocument/2006/relationships/slide" Target="slides/slide32.xml" /><Relationship Id="rId53" Type="http://schemas.openxmlformats.org/officeDocument/2006/relationships/slide" Target="slides/slide33.xml" /><Relationship Id="rId54" Type="http://schemas.openxmlformats.org/officeDocument/2006/relationships/slide" Target="slides/slide34.xml" /><Relationship Id="rId55" Type="http://schemas.openxmlformats.org/officeDocument/2006/relationships/slide" Target="slides/slide35.xml" /><Relationship Id="rId56" Type="http://schemas.openxmlformats.org/officeDocument/2006/relationships/slide" Target="slides/slide36.xml" /><Relationship Id="rId57" Type="http://schemas.openxmlformats.org/officeDocument/2006/relationships/slide" Target="slides/slide37.xml" /><Relationship Id="rId58" Type="http://schemas.openxmlformats.org/officeDocument/2006/relationships/slide" Target="slides/slide38.xml" /><Relationship Id="rId59" Type="http://schemas.openxmlformats.org/officeDocument/2006/relationships/slide" Target="slides/slide39.xml" /><Relationship Id="rId6" Type="http://schemas.openxmlformats.org/officeDocument/2006/relationships/slideMaster" Target="slideMasters/slideMaster6.xml" /><Relationship Id="rId60" Type="http://schemas.openxmlformats.org/officeDocument/2006/relationships/slide" Target="slides/slide40.xml" /><Relationship Id="rId61" Type="http://schemas.openxmlformats.org/officeDocument/2006/relationships/slide" Target="slides/slide41.xml" /><Relationship Id="rId62" Type="http://schemas.openxmlformats.org/officeDocument/2006/relationships/slide" Target="slides/slide42.xml" /><Relationship Id="rId63" Type="http://schemas.openxmlformats.org/officeDocument/2006/relationships/slide" Target="slides/slide43.xml" /><Relationship Id="rId64" Type="http://schemas.openxmlformats.org/officeDocument/2006/relationships/slide" Target="slides/slide44.xml" /><Relationship Id="rId65" Type="http://schemas.openxmlformats.org/officeDocument/2006/relationships/slide" Target="slides/slide45.xml" /><Relationship Id="rId66" Type="http://schemas.openxmlformats.org/officeDocument/2006/relationships/slide" Target="slides/slide46.xml" /><Relationship Id="rId67" Type="http://schemas.openxmlformats.org/officeDocument/2006/relationships/slide" Target="slides/slide47.xml" /><Relationship Id="rId68" Type="http://schemas.openxmlformats.org/officeDocument/2006/relationships/slide" Target="slides/slide48.xml" /><Relationship Id="rId69" Type="http://schemas.openxmlformats.org/officeDocument/2006/relationships/slide" Target="slides/slide49.xml" /><Relationship Id="rId7" Type="http://schemas.openxmlformats.org/officeDocument/2006/relationships/slideMaster" Target="slideMasters/slideMaster7.xml" /><Relationship Id="rId70" Type="http://schemas.openxmlformats.org/officeDocument/2006/relationships/slide" Target="slides/slide50.xml" /><Relationship Id="rId71" Type="http://schemas.openxmlformats.org/officeDocument/2006/relationships/slide" Target="slides/slide51.xml" /><Relationship Id="rId72" Type="http://schemas.openxmlformats.org/officeDocument/2006/relationships/slide" Target="slides/slide52.xml" /><Relationship Id="rId73" Type="http://schemas.openxmlformats.org/officeDocument/2006/relationships/slide" Target="slides/slide53.xml" /><Relationship Id="rId74" Type="http://schemas.openxmlformats.org/officeDocument/2006/relationships/slide" Target="slides/slide54.xml" /><Relationship Id="rId75" Type="http://schemas.openxmlformats.org/officeDocument/2006/relationships/slide" Target="slides/slide55.xml" /><Relationship Id="rId76" Type="http://schemas.openxmlformats.org/officeDocument/2006/relationships/slide" Target="slides/slide56.xml" /><Relationship Id="rId77" Type="http://schemas.openxmlformats.org/officeDocument/2006/relationships/slide" Target="slides/slide57.xml" /><Relationship Id="rId78" Type="http://schemas.openxmlformats.org/officeDocument/2006/relationships/slide" Target="slides/slide58.xml" /><Relationship Id="rId79" Type="http://schemas.openxmlformats.org/officeDocument/2006/relationships/slide" Target="slides/slide59.xml" /><Relationship Id="rId8" Type="http://schemas.openxmlformats.org/officeDocument/2006/relationships/slideMaster" Target="slideMasters/slideMaster8.xml" /><Relationship Id="rId80" Type="http://schemas.openxmlformats.org/officeDocument/2006/relationships/slide" Target="slides/slide60.xml" /><Relationship Id="rId81" Type="http://schemas.openxmlformats.org/officeDocument/2006/relationships/slide" Target="slides/slide61.xml" /><Relationship Id="rId82" Type="http://schemas.openxmlformats.org/officeDocument/2006/relationships/slide" Target="slides/slide62.xml" /><Relationship Id="rId83" Type="http://schemas.openxmlformats.org/officeDocument/2006/relationships/slide" Target="slides/slide63.xml" /><Relationship Id="rId84" Type="http://schemas.openxmlformats.org/officeDocument/2006/relationships/slide" Target="slides/slide64.xml" /><Relationship Id="rId85" Type="http://schemas.openxmlformats.org/officeDocument/2006/relationships/slide" Target="slides/slide65.xml" /><Relationship Id="rId86" Type="http://schemas.openxmlformats.org/officeDocument/2006/relationships/slide" Target="slides/slide66.xml" /><Relationship Id="rId87" Type="http://schemas.openxmlformats.org/officeDocument/2006/relationships/slide" Target="slides/slide67.xml" /><Relationship Id="rId88" Type="http://schemas.openxmlformats.org/officeDocument/2006/relationships/slide" Target="slides/slide68.xml" /><Relationship Id="rId89" Type="http://schemas.openxmlformats.org/officeDocument/2006/relationships/slide" Target="slides/slide69.xml" /><Relationship Id="rId9" Type="http://schemas.openxmlformats.org/officeDocument/2006/relationships/slideMaster" Target="slideMasters/slideMaster9.xml" /><Relationship Id="rId90" Type="http://schemas.openxmlformats.org/officeDocument/2006/relationships/slide" Target="slides/slide70.xml" /><Relationship Id="rId91" Type="http://schemas.openxmlformats.org/officeDocument/2006/relationships/slide" Target="slides/slide71.xml" /><Relationship Id="rId92" Type="http://schemas.openxmlformats.org/officeDocument/2006/relationships/slide" Target="slides/slide72.xml" /><Relationship Id="rId93" Type="http://schemas.openxmlformats.org/officeDocument/2006/relationships/slide" Target="slides/slide73.xml" /><Relationship Id="rId94" Type="http://schemas.openxmlformats.org/officeDocument/2006/relationships/slide" Target="slides/slide74.xml" /><Relationship Id="rId95" Type="http://schemas.openxmlformats.org/officeDocument/2006/relationships/slide" Target="slides/slide75.xml" /><Relationship Id="rId96" Type="http://schemas.openxmlformats.org/officeDocument/2006/relationships/slide" Target="slides/slide76.xml" /><Relationship Id="rId97" Type="http://schemas.openxmlformats.org/officeDocument/2006/relationships/slide" Target="slides/slide77.xml" /><Relationship Id="rId98" Type="http://schemas.openxmlformats.org/officeDocument/2006/relationships/slide" Target="slides/slide78.xml" /><Relationship Id="rId99" Type="http://schemas.openxmlformats.org/officeDocument/2006/relationships/slide" Target="slides/slide79.xml" /></Relationships>
</file>

<file path=ppt/charts/_rels/chart1.xml.rels>&#65279;<?xml version="1.0" encoding="utf-8" standalone="yes"?><Relationships xmlns="http://schemas.openxmlformats.org/package/2006/relationships"><Relationship Id="rId1" Type="http://schemas.openxmlformats.org/officeDocument/2006/relationships/oleObject" Target="file:///D:\AU%20-%20Copy\Sensors,Instruments%20etc\2021-22\Non-linear%20curve.xlsx" TargetMode="External" /></Relationships>
</file>

<file path=ppt/charts/_rels/chart2.xml.rels>&#65279;<?xml version="1.0" encoding="utf-8" standalone="yes"?><Relationships xmlns="http://schemas.openxmlformats.org/package/2006/relationships"><Relationship Id="rId1" Type="http://schemas.openxmlformats.org/officeDocument/2006/relationships/oleObject" Target="file:///D:\AU%20-%20Copy\Sensors,Instruments%20etc\2021-22\Best%20fit%20line%20using%20Trend.xlsx" TargetMode="External" /></Relationships>
</file>

<file path=ppt/charts/_rels/chart3.xml.rels>&#65279;<?xml version="1.0" encoding="utf-8" standalone="yes"?><Relationships xmlns="http://schemas.openxmlformats.org/package/2006/relationships"><Relationship Id="rId1" Type="http://schemas.openxmlformats.org/officeDocument/2006/relationships/oleObject" Target="file:///D:\AU%20-%20Copy\Sensors,Instruments%20etc\2021-22\Best%20fit%20line%20using%20Trend.xlsx" TargetMode="External" /></Relationships>
</file>

<file path=ppt/charts/_rels/chart4.xml.rels>&#65279;<?xml version="1.0" encoding="utf-8" standalone="yes"?><Relationships xmlns="http://schemas.openxmlformats.org/package/2006/relationships"><Relationship Id="rId1" Type="http://schemas.openxmlformats.org/officeDocument/2006/relationships/oleObject" Target="file:///D:\AU%20-%20Copy\Sensors,Instruments%20etc\2021-22\D%20toA%20conversion.xlsx" TargetMode="External" /></Relationships>
</file>

<file path=ppt/charts/_rels/chart5.xml.rels>&#65279;<?xml version="1.0" encoding="utf-8" standalone="yes"?><Relationships xmlns="http://schemas.openxmlformats.org/package/2006/relationships"><Relationship Id="rId1" Type="http://schemas.openxmlformats.org/officeDocument/2006/relationships/oleObject" Target="file:///D:\AU%20-%20Copy\Sensors,Instruments%20etc\2021-22\analogWrite.xlsx" TargetMode="External" /></Relationships>
</file>

<file path=ppt/charts/_rels/chart6.xml.rels>&#65279;<?xml version="1.0" encoding="utf-8" standalone="yes"?><Relationships xmlns="http://schemas.openxmlformats.org/package/2006/relationships"><Relationship Id="rId1" Type="http://schemas.openxmlformats.org/officeDocument/2006/relationships/oleObject" Target="file:///D:\AU%20-%20Copy\Sensors,Instruments%20etc\2021-22\Details%20for%20course%20on%20sensors%20etc\Force%20sensor%20characteristics.xlsx" TargetMode="External" /></Relationships>
</file>

<file path=ppt/charts/_rels/chart7.xml.rels>&#65279;<?xml version="1.0" encoding="utf-8" standalone="yes"?><Relationships xmlns="http://schemas.openxmlformats.org/package/2006/relationships"><Relationship Id="rId1" Type="http://schemas.openxmlformats.org/officeDocument/2006/relationships/oleObject" Target="file:///D:\AU%20-%20Copy\Sensors,Instruments%20etc\2021-22\Details%20for%20course%20on%20sensors%20etc\Force%20sensor%20characteristics.xlsx" TargetMode="External" /></Relationships>
</file>

<file path=ppt/charts/_rels/chart8.xml.rels>&#65279;<?xml version="1.0" encoding="utf-8" standalone="yes"?><Relationships xmlns="http://schemas.openxmlformats.org/package/2006/relationships"><Relationship Id="rId1" Type="http://schemas.openxmlformats.org/officeDocument/2006/relationships/oleObject" Target="file:///D:\AU%20-%20Copy\Sensors,Instruments%20etc\2021-22\Assignments-%20Weekly\RTD%20characteristics.xlsx" TargetMode="External" /></Relationships>
</file>

<file path=ppt/charts/_rels/chart9.xml.rels>&#65279;<?xml version="1.0" encoding="utf-8" standalone="yes"?><Relationships xmlns="http://schemas.openxmlformats.org/package/2006/relationships"><Relationship Id="rId1" Type="http://schemas.openxmlformats.org/officeDocument/2006/relationships/oleObject" Target="file:///D:\AU%20-%20Copy\Sensors,Instruments%20etc\2021-22\Polynomial%20for%20J%20thermocouple.xlsx" TargetMode="External" /></Relationships>
</file>

<file path=ppt/charts/chart1.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855074644088745"/>
          <c:y val="0.07407407462596893"/>
          <c:w val="0.6644214987754822"/>
          <c:h val="0.8421453237533569"/>
        </c:manualLayout>
      </c:layout>
      <c:scatterChart>
        <c:scatterStyle val="smoothMarker"/>
        <c:varyColors val="0"/>
        <c:ser>
          <c:idx val="0"/>
          <c:order val="0"/>
          <c:tx>
            <c:strRef>
              <c:f>Sheet1!$E$3</c:f>
              <c:strCache>
                <c:ptCount val="1"/>
                <c:pt idx="0">
                  <c:v>y1(mV)</c:v>
                </c:pt>
              </c:strCache>
            </c:strRef>
          </c:tx>
          <c:xVal>
            <c:numRef>
              <c:f>Sheet1!$D$4:$D$104</c:f>
              <c:numCache>
                <c:formatCode>General</c:formatCode>
                <c:ptCount val="101"/>
                <c:pt idx="0">
                  <c:v>0</c:v>
                </c:pt>
                <c:pt idx="1">
                  <c:v>10</c:v>
                </c:pt>
                <c:pt idx="2">
                  <c:v>20</c:v>
                </c:pt>
                <c:pt idx="3">
                  <c:v>30</c:v>
                </c:pt>
                <c:pt idx="4">
                  <c:v>40</c:v>
                </c:pt>
                <c:pt idx="5">
                  <c:v>50</c:v>
                </c:pt>
                <c:pt idx="6">
                  <c:v>60</c:v>
                </c:pt>
                <c:pt idx="7">
                  <c:v>70</c:v>
                </c:pt>
                <c:pt idx="8">
                  <c:v>80</c:v>
                </c:pt>
                <c:pt idx="9">
                  <c:v>90</c:v>
                </c:pt>
                <c:pt idx="10">
                  <c:v>100</c:v>
                </c:pt>
              </c:numCache>
            </c:numRef>
          </c:xVal>
          <c:yVal>
            <c:numRef>
              <c:f>Sheet1!$E$4:$E$104</c:f>
              <c:numCache>
                <c:formatCode>General</c:formatCode>
                <c:ptCount val="101"/>
                <c:pt idx="0">
                  <c:v>0</c:v>
                </c:pt>
                <c:pt idx="1">
                  <c:v>100</c:v>
                </c:pt>
                <c:pt idx="2">
                  <c:v>200</c:v>
                </c:pt>
                <c:pt idx="3">
                  <c:v>300</c:v>
                </c:pt>
                <c:pt idx="4">
                  <c:v>400</c:v>
                </c:pt>
                <c:pt idx="5">
                  <c:v>500</c:v>
                </c:pt>
                <c:pt idx="6">
                  <c:v>600</c:v>
                </c:pt>
                <c:pt idx="7">
                  <c:v>700</c:v>
                </c:pt>
                <c:pt idx="8">
                  <c:v>800</c:v>
                </c:pt>
                <c:pt idx="9">
                  <c:v>900</c:v>
                </c:pt>
                <c:pt idx="10">
                  <c:v>1000</c:v>
                </c:pt>
              </c:numCache>
            </c:numRef>
          </c:yVal>
          <c:smooth val="1"/>
        </c:ser>
        <c:ser>
          <c:idx val="1"/>
          <c:order val="1"/>
          <c:tx>
            <c:strRef>
              <c:f>Sheet1!$F$3</c:f>
              <c:strCache>
                <c:ptCount val="1"/>
                <c:pt idx="0">
                  <c:v>y2(mV)</c:v>
                </c:pt>
              </c:strCache>
            </c:strRef>
          </c:tx>
          <c:xVal>
            <c:numRef>
              <c:f>Sheet1!$D$4:$D$104</c:f>
              <c:numCache>
                <c:formatCode>General</c:formatCode>
                <c:ptCount val="101"/>
                <c:pt idx="0">
                  <c:v>0</c:v>
                </c:pt>
                <c:pt idx="1">
                  <c:v>10</c:v>
                </c:pt>
                <c:pt idx="2">
                  <c:v>20</c:v>
                </c:pt>
                <c:pt idx="3">
                  <c:v>30</c:v>
                </c:pt>
                <c:pt idx="4">
                  <c:v>40</c:v>
                </c:pt>
                <c:pt idx="5">
                  <c:v>50</c:v>
                </c:pt>
                <c:pt idx="6">
                  <c:v>60</c:v>
                </c:pt>
                <c:pt idx="7">
                  <c:v>70</c:v>
                </c:pt>
                <c:pt idx="8">
                  <c:v>80</c:v>
                </c:pt>
                <c:pt idx="9">
                  <c:v>90</c:v>
                </c:pt>
                <c:pt idx="10">
                  <c:v>100</c:v>
                </c:pt>
              </c:numCache>
            </c:numRef>
          </c:xVal>
          <c:yVal>
            <c:numRef>
              <c:f>Sheet1!$F$4:$F$104</c:f>
              <c:numCache>
                <c:formatCode>General</c:formatCode>
                <c:ptCount val="101"/>
                <c:pt idx="0">
                  <c:v>0</c:v>
                </c:pt>
                <c:pt idx="1">
                  <c:v>10</c:v>
                </c:pt>
                <c:pt idx="2">
                  <c:v>40</c:v>
                </c:pt>
                <c:pt idx="3">
                  <c:v>90</c:v>
                </c:pt>
                <c:pt idx="4">
                  <c:v>160</c:v>
                </c:pt>
                <c:pt idx="5">
                  <c:v>250</c:v>
                </c:pt>
                <c:pt idx="6">
                  <c:v>360</c:v>
                </c:pt>
                <c:pt idx="7">
                  <c:v>490</c:v>
                </c:pt>
                <c:pt idx="8">
                  <c:v>640</c:v>
                </c:pt>
                <c:pt idx="9">
                  <c:v>810</c:v>
                </c:pt>
                <c:pt idx="10">
                  <c:v>1000</c:v>
                </c:pt>
              </c:numCache>
            </c:numRef>
          </c:yVal>
          <c:smooth val="1"/>
        </c:ser>
        <c:dLbls>
          <c:showLegendKey val="0"/>
          <c:showVal val="0"/>
          <c:showCatName val="0"/>
          <c:showSerName val="0"/>
          <c:showPercent val="0"/>
          <c:showBubbleSize val="0"/>
          <c:showLeaderLines val="0"/>
        </c:dLbls>
        <c:axId val="302700824"/>
        <c:axId val="302701216"/>
      </c:scatterChart>
      <c:valAx>
        <c:axId val="302700824"/>
        <c:scaling>
          <c:orientation/>
        </c:scaling>
        <c:delete val="0"/>
        <c:axPos val="b"/>
        <c:numFmt formatCode="General" sourceLinked="1"/>
        <c:majorTickMark val="out"/>
        <c:minorTickMark val="none"/>
        <c:crossAx val="302701216"/>
        <c:crosses val="autoZero"/>
        <c:crossBetween val="midCat"/>
      </c:valAx>
      <c:valAx>
        <c:axId val="302701216"/>
        <c:scaling>
          <c:orientation/>
        </c:scaling>
        <c:delete val="0"/>
        <c:axPos val="l"/>
        <c:majorGridlines/>
        <c:numFmt formatCode="General" sourceLinked="1"/>
        <c:majorTickMark val="out"/>
        <c:minorTickMark val="none"/>
        <c:crossAx val="302700824"/>
        <c:crosses val="autoZero"/>
        <c:crossBetween val="midCat"/>
      </c:valAx>
    </c:plotArea>
    <c:legend>
      <c:legendPos/>
      <c:overlay val="0"/>
    </c:legend>
    <c:plotVisOnly val="1"/>
    <c:dispBlanksAs val="gap"/>
    <c:showDLblsOverMax val="0"/>
  </c:chart>
  <c:spPr>
    <a:ln>
      <a:noFill/>
    </a:ln>
  </c:spPr>
  <c:externalData r:id="rId1">
    <c:autoUpdate val="0"/>
  </c:externalData>
</c:chartSpace>
</file>

<file path=ppt/charts/chart2.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scatterChart>
        <c:scatterStyle val="smoothMarker"/>
        <c:varyColors val="0"/>
        <c:ser>
          <c:idx val="0"/>
          <c:order val="0"/>
          <c:tx>
            <c:strRef>
              <c:f>Sheet1!$E$3</c:f>
              <c:strCache>
                <c:ptCount val="1"/>
                <c:pt idx="0">
                  <c:v>y</c:v>
                </c:pt>
              </c:strCache>
            </c:strRef>
          </c:tx>
          <c:xVal>
            <c:numRef>
              <c:f>Sheet1!$D$4:$D$14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Sheet1!$E$4:$E$14</c:f>
              <c:numCache>
                <c:formatCode>General</c:formatCode>
                <c:ptCount val="11"/>
                <c:pt idx="0">
                  <c:v>0</c:v>
                </c:pt>
                <c:pt idx="1">
                  <c:v>2.5</c:v>
                </c:pt>
                <c:pt idx="2">
                  <c:v>3.2</c:v>
                </c:pt>
                <c:pt idx="3">
                  <c:v>5.4</c:v>
                </c:pt>
                <c:pt idx="4">
                  <c:v>8.5</c:v>
                </c:pt>
                <c:pt idx="5">
                  <c:v>9.8</c:v>
                </c:pt>
                <c:pt idx="6">
                  <c:v>12.5</c:v>
                </c:pt>
                <c:pt idx="7">
                  <c:v>13.4</c:v>
                </c:pt>
                <c:pt idx="8">
                  <c:v>16.3</c:v>
                </c:pt>
                <c:pt idx="9">
                  <c:v>17.5</c:v>
                </c:pt>
                <c:pt idx="10">
                  <c:v>20.4</c:v>
                </c:pt>
              </c:numCache>
            </c:numRef>
          </c:yVal>
          <c:smooth val="1"/>
        </c:ser>
        <c:dLbls>
          <c:showLegendKey val="0"/>
          <c:showVal val="0"/>
          <c:showCatName val="0"/>
          <c:showSerName val="0"/>
          <c:showPercent val="0"/>
          <c:showBubbleSize val="0"/>
          <c:showLeaderLines val="0"/>
        </c:dLbls>
        <c:axId val="304509784"/>
        <c:axId val="304504688"/>
      </c:scatterChart>
      <c:valAx>
        <c:axId val="304509784"/>
        <c:scaling>
          <c:orientation/>
        </c:scaling>
        <c:delete val="0"/>
        <c:axPos val="b"/>
        <c:numFmt formatCode="General" sourceLinked="1"/>
        <c:majorTickMark val="out"/>
        <c:minorTickMark val="none"/>
        <c:crossAx val="304504688"/>
        <c:crosses val="autoZero"/>
        <c:crossBetween val="midCat"/>
      </c:valAx>
      <c:valAx>
        <c:axId val="304504688"/>
        <c:scaling>
          <c:orientation/>
        </c:scaling>
        <c:delete val="0"/>
        <c:axPos val="l"/>
        <c:majorGridlines/>
        <c:numFmt formatCode="General" sourceLinked="1"/>
        <c:majorTickMark val="out"/>
        <c:minorTickMark val="none"/>
        <c:crossAx val="304509784"/>
        <c:crosses val="autoZero"/>
        <c:crossBetween val="midCat"/>
      </c:valAx>
    </c:plotArea>
    <c:legend>
      <c:legendPos/>
      <c:overlay val="0"/>
    </c:legend>
    <c:plotVisOnly val="1"/>
    <c:dispBlanksAs val="gap"/>
    <c:showDLblsOverMax val="0"/>
  </c:chart>
  <c:externalData r:id="rId1">
    <c:autoUpdate val="0"/>
  </c:externalData>
</c:chartSpace>
</file>

<file path=ppt/charts/chart3.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scatterChart>
        <c:scatterStyle val="smoothMarker"/>
        <c:varyColors val="0"/>
        <c:ser>
          <c:idx val="0"/>
          <c:order val="0"/>
          <c:tx>
            <c:strRef>
              <c:f>Sheet1!$F$3</c:f>
              <c:strCache>
                <c:ptCount val="1"/>
                <c:pt idx="0">
                  <c:v>z</c:v>
                </c:pt>
              </c:strCache>
            </c:strRef>
          </c:tx>
          <c:xVal>
            <c:numRef>
              <c:f>Sheet1!$D$4:$D$14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Sheet1!$F$4:$F$14</c:f>
              <c:numCache>
                <c:formatCode>General</c:formatCode>
                <c:ptCount val="11"/>
                <c:pt idx="0">
                  <c:v>-0.10454545454545183</c:v>
                </c:pt>
                <c:pt idx="1">
                  <c:v>1.9072727272727295</c:v>
                </c:pt>
                <c:pt idx="2">
                  <c:v>3.9190909090909107</c:v>
                </c:pt>
                <c:pt idx="3">
                  <c:v>5.930909090909092</c:v>
                </c:pt>
                <c:pt idx="4">
                  <c:v>7.942727272727273</c:v>
                </c:pt>
                <c:pt idx="5">
                  <c:v>9.954545454545455</c:v>
                </c:pt>
                <c:pt idx="6">
                  <c:v>11.966363636363635</c:v>
                </c:pt>
                <c:pt idx="7">
                  <c:v>13.978181818181817</c:v>
                </c:pt>
                <c:pt idx="8">
                  <c:v>15.989999999999998</c:v>
                </c:pt>
                <c:pt idx="9">
                  <c:v>18.00181818181818</c:v>
                </c:pt>
                <c:pt idx="10">
                  <c:v>20.013636363636362</c:v>
                </c:pt>
              </c:numCache>
            </c:numRef>
          </c:yVal>
          <c:smooth val="1"/>
        </c:ser>
        <c:dLbls>
          <c:showLegendKey val="0"/>
          <c:showVal val="0"/>
          <c:showCatName val="0"/>
          <c:showSerName val="0"/>
          <c:showPercent val="0"/>
          <c:showBubbleSize val="0"/>
          <c:showLeaderLines val="0"/>
        </c:dLbls>
        <c:axId val="302701608"/>
        <c:axId val="233069808"/>
      </c:scatterChart>
      <c:valAx>
        <c:axId val="302701608"/>
        <c:scaling>
          <c:orientation/>
        </c:scaling>
        <c:delete val="0"/>
        <c:axPos val="b"/>
        <c:numFmt formatCode="General" sourceLinked="1"/>
        <c:majorTickMark val="out"/>
        <c:minorTickMark val="none"/>
        <c:crossAx val="233069808"/>
        <c:crosses val="autoZero"/>
        <c:crossBetween val="midCat"/>
      </c:valAx>
      <c:valAx>
        <c:axId val="233069808"/>
        <c:scaling>
          <c:orientation/>
        </c:scaling>
        <c:delete val="0"/>
        <c:axPos val="l"/>
        <c:majorGridlines/>
        <c:numFmt formatCode="General" sourceLinked="1"/>
        <c:majorTickMark val="out"/>
        <c:minorTickMark val="none"/>
        <c:crossAx val="302701608"/>
        <c:crosses val="autoZero"/>
        <c:crossBetween val="midCat"/>
      </c:valAx>
    </c:plotArea>
    <c:legend>
      <c:legendPos/>
      <c:overlay val="0"/>
    </c:legend>
    <c:plotVisOnly val="1"/>
    <c:dispBlanksAs val="gap"/>
    <c:showDLblsOverMax val="0"/>
  </c:chart>
  <c:externalData r:id="rId1">
    <c:autoUpdate val="0"/>
  </c:externalData>
</c:chartSpace>
</file>

<file path=ppt/charts/chart4.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defPPr/>
          </a:lstStyle>
          <a:p>
            <a:pPr>
              <a:defRPr/>
            </a:pPr>
            <a:r>
              <a:rPr lang="en-US"/>
              <a:t>Digital</a:t>
            </a:r>
            <a:r>
              <a:rPr lang="en-US" baseline="0"/>
              <a:t> to analog conversion</a:t>
            </a:r>
            <a:endParaRPr lang="en-US"/>
          </a:p>
        </c:rich>
      </c:tx>
      <c:overlay val="0"/>
    </c:title>
    <c:autoTitleDeleted val="0"/>
    <c:plotArea>
      <c:scatterChart>
        <c:scatterStyle val="lineMarker"/>
        <c:varyColors val="0"/>
        <c:ser>
          <c:idx val="0"/>
          <c:order val="0"/>
          <c:spPr>
            <a:ln w="28575">
              <a:noFill/>
            </a:ln>
          </c:spPr>
          <c:xVal>
            <c:numRef>
              <c:f>Sheet1!$F$5:$F$15</c:f>
              <c:numCache>
                <c:formatCode>General</c:formatCode>
                <c:ptCount val="11"/>
                <c:pt idx="0">
                  <c:v>0</c:v>
                </c:pt>
                <c:pt idx="1">
                  <c:v>100</c:v>
                </c:pt>
                <c:pt idx="2">
                  <c:v>200</c:v>
                </c:pt>
                <c:pt idx="3">
                  <c:v>300</c:v>
                </c:pt>
                <c:pt idx="4">
                  <c:v>400</c:v>
                </c:pt>
                <c:pt idx="5">
                  <c:v>500</c:v>
                </c:pt>
                <c:pt idx="6">
                  <c:v>600</c:v>
                </c:pt>
                <c:pt idx="7">
                  <c:v>700</c:v>
                </c:pt>
                <c:pt idx="8">
                  <c:v>800</c:v>
                </c:pt>
                <c:pt idx="9">
                  <c:v>900</c:v>
                </c:pt>
                <c:pt idx="10">
                  <c:v>1023</c:v>
                </c:pt>
              </c:numCache>
            </c:numRef>
          </c:xVal>
          <c:yVal>
            <c:numRef>
              <c:f>Sheet1!$G$5:$G$15</c:f>
              <c:numCache>
                <c:formatCode>General</c:formatCode>
                <c:ptCount val="11"/>
                <c:pt idx="0">
                  <c:v>0</c:v>
                </c:pt>
                <c:pt idx="1">
                  <c:v>0.4887585532746823</c:v>
                </c:pt>
                <c:pt idx="2">
                  <c:v>0.9775171065493646</c:v>
                </c:pt>
                <c:pt idx="3">
                  <c:v>1.466275659824047</c:v>
                </c:pt>
                <c:pt idx="4">
                  <c:v>1.9550342130987293</c:v>
                </c:pt>
                <c:pt idx="5">
                  <c:v>2.4437927663734116</c:v>
                </c:pt>
                <c:pt idx="6">
                  <c:v>2.932551319648094</c:v>
                </c:pt>
                <c:pt idx="7">
                  <c:v>3.421309872922776</c:v>
                </c:pt>
                <c:pt idx="8">
                  <c:v>3.9100684261974585</c:v>
                </c:pt>
                <c:pt idx="9">
                  <c:v>4.39882697947214</c:v>
                </c:pt>
                <c:pt idx="10">
                  <c:v>5</c:v>
                </c:pt>
              </c:numCache>
            </c:numRef>
          </c:yVal>
          <c:smooth val="0"/>
        </c:ser>
        <c:dLbls>
          <c:showLegendKey val="0"/>
          <c:showVal val="0"/>
          <c:showCatName val="0"/>
          <c:showSerName val="0"/>
          <c:showPercent val="0"/>
          <c:showBubbleSize val="0"/>
          <c:showLeaderLines val="0"/>
        </c:dLbls>
        <c:axId val="39009280"/>
        <c:axId val="41534592"/>
      </c:scatterChart>
      <c:valAx>
        <c:axId val="39009280"/>
        <c:scaling>
          <c:orientation/>
        </c:scaling>
        <c:delete val="0"/>
        <c:axPos val="b"/>
        <c:title>
          <c:tx>
            <c:rich>
              <a:bodyPr/>
              <a:lstStyle>
                <a:defPPr/>
              </a:lstStyle>
              <a:p>
                <a:pPr>
                  <a:defRPr sz="1400"/>
                </a:pPr>
                <a:r>
                  <a:rPr lang="en-US" sz="1400"/>
                  <a:t>Digital Value</a:t>
                </a:r>
              </a:p>
            </c:rich>
          </c:tx>
          <c:overlay val="0"/>
        </c:title>
        <c:numFmt formatCode="General" sourceLinked="1"/>
        <c:majorTickMark val="out"/>
        <c:minorTickMark val="none"/>
        <c:crossAx val="41534592"/>
        <c:crosses val="autoZero"/>
        <c:crossBetween val="midCat"/>
      </c:valAx>
      <c:valAx>
        <c:axId val="41534592"/>
        <c:scaling>
          <c:orientation/>
        </c:scaling>
        <c:delete val="0"/>
        <c:axPos val="l"/>
        <c:majorGridlines/>
        <c:title>
          <c:tx>
            <c:rich>
              <a:bodyPr rot="0" vert="horz"/>
              <a:lstStyle>
                <a:defPPr/>
              </a:lstStyle>
              <a:p>
                <a:pPr>
                  <a:defRPr sz="1400"/>
                </a:pPr>
                <a:r>
                  <a:rPr lang="en-US" sz="1400"/>
                  <a:t>Analog Value</a:t>
                </a:r>
              </a:p>
            </c:rich>
          </c:tx>
          <c:overlay val="0"/>
          <c:txPr>
            <a:bodyPr/>
            <a:p>
              <a:pPr>
                <a:defRPr/>
              </a:pPr>
            </a:p>
          </c:txPr>
        </c:title>
        <c:numFmt formatCode="General" sourceLinked="1"/>
        <c:majorTickMark val="out"/>
        <c:minorTickMark val="none"/>
        <c:crossAx val="39009280"/>
        <c:crosses val="autoZero"/>
        <c:crossBetween val="midCat"/>
      </c:valAx>
    </c:plotArea>
    <c:legend>
      <c:legendPos/>
      <c:overlay val="0"/>
    </c:legend>
    <c:plotVisOnly val="1"/>
    <c:dispBlanksAs val="gap"/>
    <c:showDLblsOverMax val="0"/>
  </c:chart>
  <c:externalData r:id="rId1">
    <c:autoUpdate val="0"/>
  </c:externalData>
</c:chartSpace>
</file>

<file path=ppt/charts/chart5.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scatterChart>
        <c:scatterStyle val="lineMarker"/>
        <c:varyColors val="0"/>
        <c:ser>
          <c:idx val="0"/>
          <c:order val="0"/>
          <c:tx>
            <c:strRef>
              <c:f>Sheet1!$E$4</c:f>
              <c:strCache>
                <c:ptCount val="1"/>
                <c:pt idx="0">
                  <c:v>Average Value</c:v>
                </c:pt>
              </c:strCache>
            </c:strRef>
          </c:tx>
          <c:spPr>
            <a:ln w="28575">
              <a:noFill/>
            </a:ln>
          </c:spPr>
          <c:xVal>
            <c:numRef>
              <c:f>Sheet1!$D$5:$D$15</c:f>
              <c:numCache>
                <c:formatCode>General</c:formatCode>
                <c:ptCount val="11"/>
                <c:pt idx="0">
                  <c:v>0</c:v>
                </c:pt>
                <c:pt idx="1">
                  <c:v>25</c:v>
                </c:pt>
                <c:pt idx="2">
                  <c:v>50</c:v>
                </c:pt>
                <c:pt idx="3">
                  <c:v>75</c:v>
                </c:pt>
                <c:pt idx="4">
                  <c:v>100</c:v>
                </c:pt>
                <c:pt idx="5">
                  <c:v>125</c:v>
                </c:pt>
                <c:pt idx="6">
                  <c:v>150</c:v>
                </c:pt>
                <c:pt idx="7">
                  <c:v>175</c:v>
                </c:pt>
                <c:pt idx="8">
                  <c:v>200</c:v>
                </c:pt>
                <c:pt idx="9">
                  <c:v>225</c:v>
                </c:pt>
                <c:pt idx="10">
                  <c:v>255</c:v>
                </c:pt>
              </c:numCache>
            </c:numRef>
          </c:xVal>
          <c:yVal>
            <c:numRef>
              <c:f>Sheet1!$E$5:$E$15</c:f>
              <c:numCache>
                <c:formatCode>General</c:formatCode>
                <c:ptCount val="11"/>
                <c:pt idx="0">
                  <c:v>0</c:v>
                </c:pt>
                <c:pt idx="1">
                  <c:v>0.49019607843137253</c:v>
                </c:pt>
                <c:pt idx="2">
                  <c:v>0.9803921568627451</c:v>
                </c:pt>
                <c:pt idx="3">
                  <c:v>1.4705882352941175</c:v>
                </c:pt>
                <c:pt idx="4">
                  <c:v>1.9607843137254901</c:v>
                </c:pt>
                <c:pt idx="5">
                  <c:v>2.450980392156863</c:v>
                </c:pt>
                <c:pt idx="6">
                  <c:v>2.941176470588235</c:v>
                </c:pt>
                <c:pt idx="7">
                  <c:v>3.4313725490196076</c:v>
                </c:pt>
                <c:pt idx="8">
                  <c:v>3.9215686274509802</c:v>
                </c:pt>
                <c:pt idx="9">
                  <c:v>4.411764705882353</c:v>
                </c:pt>
                <c:pt idx="10">
                  <c:v>5</c:v>
                </c:pt>
              </c:numCache>
            </c:numRef>
          </c:yVal>
          <c:smooth val="0"/>
        </c:ser>
        <c:dLbls>
          <c:showLegendKey val="0"/>
          <c:showVal val="0"/>
          <c:showCatName val="0"/>
          <c:showSerName val="0"/>
          <c:showPercent val="0"/>
          <c:showBubbleSize val="0"/>
          <c:showLeaderLines val="0"/>
        </c:dLbls>
        <c:axId val="41609472"/>
        <c:axId val="42369408"/>
      </c:scatterChart>
      <c:valAx>
        <c:axId val="41609472"/>
        <c:scaling>
          <c:orientation/>
        </c:scaling>
        <c:delete val="0"/>
        <c:axPos val="b"/>
        <c:title>
          <c:tx>
            <c:rich>
              <a:bodyPr/>
              <a:lstStyle>
                <a:defPPr/>
              </a:lstStyle>
              <a:p>
                <a:pPr>
                  <a:defRPr sz="1400"/>
                </a:pPr>
                <a:r>
                  <a:rPr lang="en-US" sz="1400"/>
                  <a:t>Value</a:t>
                </a:r>
              </a:p>
            </c:rich>
          </c:tx>
          <c:overlay val="0"/>
        </c:title>
        <c:numFmt formatCode="General" sourceLinked="1"/>
        <c:majorTickMark val="out"/>
        <c:minorTickMark val="none"/>
        <c:txPr>
          <a:bodyPr/>
          <a:p>
            <a:pPr>
              <a:defRPr sz="1200" smtId="4294967295"/>
            </a:pPr>
            <a:endParaRPr sz="1200" smtId="4294967295"/>
          </a:p>
        </c:txPr>
        <c:crossAx val="42369408"/>
        <c:crosses val="autoZero"/>
        <c:crossBetween val="midCat"/>
      </c:valAx>
      <c:valAx>
        <c:axId val="42369408"/>
        <c:scaling>
          <c:orientation/>
        </c:scaling>
        <c:delete val="0"/>
        <c:axPos val="l"/>
        <c:majorGridlines/>
        <c:title>
          <c:tx>
            <c:rich>
              <a:bodyPr rot="0" vert="horz"/>
              <a:lstStyle>
                <a:defPPr/>
              </a:lstStyle>
              <a:p>
                <a:pPr>
                  <a:defRPr sz="1400"/>
                </a:pPr>
                <a:r>
                  <a:rPr lang="en-US" sz="1400"/>
                  <a:t>Average</a:t>
                </a:r>
                <a:r>
                  <a:rPr lang="en-US" sz="1400" baseline="0"/>
                  <a:t> Value</a:t>
                </a:r>
                <a:endParaRPr lang="en-US" sz="1400"/>
              </a:p>
            </c:rich>
          </c:tx>
          <c:overlay val="0"/>
          <c:txPr>
            <a:bodyPr/>
            <a:p>
              <a:pPr>
                <a:defRPr/>
              </a:pPr>
            </a:p>
          </c:txPr>
        </c:title>
        <c:numFmt formatCode="General" sourceLinked="1"/>
        <c:majorTickMark val="out"/>
        <c:minorTickMark val="none"/>
        <c:txPr>
          <a:bodyPr/>
          <a:p>
            <a:pPr>
              <a:defRPr sz="1200" smtId="4294967295"/>
            </a:pPr>
            <a:endParaRPr sz="1200" smtId="4294967295"/>
          </a:p>
        </c:txPr>
        <c:crossAx val="41609472"/>
        <c:crosses val="autoZero"/>
        <c:crossBetween val="midCat"/>
      </c:valAx>
    </c:plotArea>
    <c:plotVisOnly val="1"/>
    <c:dispBlanksAs val="gap"/>
    <c:showDLblsOverMax val="0"/>
  </c:chart>
  <c:externalData r:id="rId1">
    <c:autoUpdate val="0"/>
  </c:externalData>
</c:chartSpace>
</file>

<file path=ppt/charts/chart6.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0.2837729752063751"/>
          <c:y val="0.20645850896835327"/>
          <c:w val="0.6842270493507385"/>
          <c:h val="0.709760844707489"/>
        </c:manualLayout>
      </c:layout>
      <c:scatterChart>
        <c:scatterStyle val="smoothMarker"/>
        <c:varyColors val="0"/>
        <c:ser>
          <c:idx val="0"/>
          <c:order val="0"/>
          <c:tx>
            <c:strRef>
              <c:f>Sheet1!$G$5</c:f>
              <c:strCache>
                <c:ptCount val="1"/>
                <c:pt idx="0">
                  <c:v>R(Kohms)</c:v>
                </c:pt>
              </c:strCache>
            </c:strRef>
          </c:tx>
          <c:xVal>
            <c:numRef>
              <c:f>Sheet1!$F$6:$F$16</c:f>
              <c:numCache>
                <c:formatCode>General</c:formatCode>
                <c:ptCount val="11"/>
                <c:pt idx="0">
                  <c:v>0.1</c:v>
                </c:pt>
                <c:pt idx="1">
                  <c:v>0.18</c:v>
                </c:pt>
                <c:pt idx="2">
                  <c:v>0.32</c:v>
                </c:pt>
                <c:pt idx="3">
                  <c:v>0.39</c:v>
                </c:pt>
                <c:pt idx="4">
                  <c:v>0.88</c:v>
                </c:pt>
                <c:pt idx="5">
                  <c:v>1.76</c:v>
                </c:pt>
                <c:pt idx="6">
                  <c:v>3.09</c:v>
                </c:pt>
                <c:pt idx="7">
                  <c:v>4.81</c:v>
                </c:pt>
                <c:pt idx="8">
                  <c:v>6.76</c:v>
                </c:pt>
                <c:pt idx="9">
                  <c:v>8.48</c:v>
                </c:pt>
                <c:pt idx="10">
                  <c:v>10</c:v>
                </c:pt>
              </c:numCache>
            </c:numRef>
          </c:xVal>
          <c:yVal>
            <c:numRef>
              <c:f>Sheet1!$G$6:$G$16</c:f>
              <c:numCache>
                <c:formatCode>General</c:formatCode>
                <c:ptCount val="11"/>
                <c:pt idx="0">
                  <c:v>64.2</c:v>
                </c:pt>
                <c:pt idx="1">
                  <c:v>33.2</c:v>
                </c:pt>
                <c:pt idx="2">
                  <c:v>16.5</c:v>
                </c:pt>
                <c:pt idx="3">
                  <c:v>13.3</c:v>
                </c:pt>
                <c:pt idx="4">
                  <c:v>6.58</c:v>
                </c:pt>
                <c:pt idx="5">
                  <c:v>4.03</c:v>
                </c:pt>
                <c:pt idx="6">
                  <c:v>2.72</c:v>
                </c:pt>
                <c:pt idx="7">
                  <c:v>2</c:v>
                </c:pt>
                <c:pt idx="8">
                  <c:v>1.58</c:v>
                </c:pt>
                <c:pt idx="9">
                  <c:v>1.34</c:v>
                </c:pt>
                <c:pt idx="10">
                  <c:v>1.2</c:v>
                </c:pt>
              </c:numCache>
            </c:numRef>
          </c:yVal>
          <c:smooth val="1"/>
        </c:ser>
        <c:dLbls>
          <c:showLegendKey val="0"/>
          <c:showVal val="0"/>
          <c:showCatName val="0"/>
          <c:showSerName val="0"/>
          <c:showPercent val="0"/>
          <c:showBubbleSize val="0"/>
          <c:showLeaderLines val="0"/>
        </c:dLbls>
        <c:axId val="39050240"/>
        <c:axId val="39511936"/>
      </c:scatterChart>
      <c:valAx>
        <c:axId val="39050240"/>
        <c:scaling>
          <c:orientation/>
        </c:scaling>
        <c:delete val="0"/>
        <c:axPos val="b"/>
        <c:numFmt formatCode="General" sourceLinked="1"/>
        <c:majorTickMark val="out"/>
        <c:minorTickMark val="none"/>
        <c:crossAx val="39511936"/>
        <c:crosses val="autoZero"/>
        <c:crossBetween val="midCat"/>
      </c:valAx>
      <c:valAx>
        <c:axId val="39511936"/>
        <c:scaling>
          <c:orientation/>
        </c:scaling>
        <c:delete val="0"/>
        <c:axPos val="l"/>
        <c:majorGridlines/>
        <c:numFmt formatCode="General" sourceLinked="1"/>
        <c:majorTickMark val="out"/>
        <c:minorTickMark val="none"/>
        <c:crossAx val="39050240"/>
        <c:crosses val="autoZero"/>
        <c:crossBetween val="midCat"/>
      </c:valAx>
    </c:plotArea>
    <c:legend>
      <c:legendPos/>
      <c:overlay val="0"/>
    </c:legend>
    <c:plotVisOnly val="1"/>
    <c:dispBlanksAs val="gap"/>
    <c:showDLblsOverMax val="0"/>
  </c:chart>
  <c:externalData r:id="rId1">
    <c:autoUpdate val="0"/>
  </c:externalData>
</c:chartSpace>
</file>

<file path=ppt/charts/chart7.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scatterChart>
        <c:scatterStyle val="smoothMarker"/>
        <c:varyColors val="0"/>
        <c:ser>
          <c:idx val="0"/>
          <c:order val="0"/>
          <c:tx>
            <c:strRef>
              <c:f>Sheet1!$H$5</c:f>
              <c:strCache>
                <c:ptCount val="1"/>
                <c:pt idx="0">
                  <c:v>Vo = 12*(1/(1+R)</c:v>
                </c:pt>
              </c:strCache>
            </c:strRef>
          </c:tx>
          <c:xVal>
            <c:numRef>
              <c:f>Sheet1!$F$6:$F$16</c:f>
              <c:numCache>
                <c:formatCode>General</c:formatCode>
                <c:ptCount val="11"/>
                <c:pt idx="0">
                  <c:v>0.1</c:v>
                </c:pt>
                <c:pt idx="1">
                  <c:v>0.18</c:v>
                </c:pt>
                <c:pt idx="2">
                  <c:v>0.32</c:v>
                </c:pt>
                <c:pt idx="3">
                  <c:v>0.39</c:v>
                </c:pt>
                <c:pt idx="4">
                  <c:v>0.88</c:v>
                </c:pt>
                <c:pt idx="5">
                  <c:v>1.76</c:v>
                </c:pt>
                <c:pt idx="6">
                  <c:v>3.09</c:v>
                </c:pt>
                <c:pt idx="7">
                  <c:v>4.81</c:v>
                </c:pt>
                <c:pt idx="8">
                  <c:v>6.76</c:v>
                </c:pt>
                <c:pt idx="9">
                  <c:v>8.48</c:v>
                </c:pt>
                <c:pt idx="10">
                  <c:v>10</c:v>
                </c:pt>
              </c:numCache>
            </c:numRef>
          </c:xVal>
          <c:yVal>
            <c:numRef>
              <c:f>Sheet1!$H$6:$H$16</c:f>
              <c:numCache>
                <c:formatCode>General</c:formatCode>
                <c:ptCount val="11"/>
                <c:pt idx="0">
                  <c:v>0.18404907975460122</c:v>
                </c:pt>
                <c:pt idx="1">
                  <c:v>0.3508771929824561</c:v>
                </c:pt>
                <c:pt idx="2">
                  <c:v>0.6857142857142857</c:v>
                </c:pt>
                <c:pt idx="3">
                  <c:v>0.8391608391608391</c:v>
                </c:pt>
                <c:pt idx="4">
                  <c:v>1.58311345646438</c:v>
                </c:pt>
                <c:pt idx="5">
                  <c:v>2.3856858846918487</c:v>
                </c:pt>
                <c:pt idx="6">
                  <c:v>3.225806451612903</c:v>
                </c:pt>
                <c:pt idx="7">
                  <c:v>4</c:v>
                </c:pt>
                <c:pt idx="8">
                  <c:v>4.651162790697674</c:v>
                </c:pt>
                <c:pt idx="9">
                  <c:v>5.128205128205129</c:v>
                </c:pt>
                <c:pt idx="10">
                  <c:v>5.454545454545454</c:v>
                </c:pt>
              </c:numCache>
            </c:numRef>
          </c:yVal>
          <c:smooth val="1"/>
        </c:ser>
        <c:dLbls>
          <c:showLegendKey val="0"/>
          <c:showVal val="0"/>
          <c:showCatName val="0"/>
          <c:showSerName val="0"/>
          <c:showPercent val="0"/>
          <c:showBubbleSize val="0"/>
          <c:showLeaderLines val="0"/>
        </c:dLbls>
        <c:axId val="42724352"/>
        <c:axId val="91378432"/>
      </c:scatterChart>
      <c:valAx>
        <c:axId val="42724352"/>
        <c:scaling>
          <c:orientation/>
        </c:scaling>
        <c:delete val="0"/>
        <c:axPos val="b"/>
        <c:numFmt formatCode="General" sourceLinked="1"/>
        <c:majorTickMark val="out"/>
        <c:minorTickMark val="none"/>
        <c:crossAx val="91378432"/>
        <c:crosses val="autoZero"/>
        <c:crossBetween val="midCat"/>
      </c:valAx>
      <c:valAx>
        <c:axId val="91378432"/>
        <c:scaling>
          <c:orientation/>
        </c:scaling>
        <c:delete val="0"/>
        <c:axPos val="l"/>
        <c:majorGridlines/>
        <c:numFmt formatCode="General" sourceLinked="1"/>
        <c:majorTickMark val="out"/>
        <c:minorTickMark val="none"/>
        <c:crossAx val="42724352"/>
        <c:crosses val="autoZero"/>
        <c:crossBetween val="midCat"/>
      </c:valAx>
    </c:plotArea>
    <c:legend>
      <c:legendPos/>
      <c:overlay val="0"/>
    </c:legend>
    <c:plotVisOnly val="1"/>
    <c:dispBlanksAs val="gap"/>
    <c:showDLblsOverMax val="0"/>
  </c:chart>
  <c:externalData r:id="rId1">
    <c:autoUpdate val="0"/>
  </c:externalData>
</c:chartSpace>
</file>

<file path=ppt/charts/chart8.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scatterChart>
        <c:scatterStyle val="smoothMarker"/>
        <c:varyColors val="0"/>
        <c:ser>
          <c:idx val="0"/>
          <c:order val="0"/>
          <c:tx>
            <c:strRef>
              <c:f>Sheet1!$H$24</c:f>
              <c:strCache>
                <c:ptCount val="1"/>
                <c:pt idx="0">
                  <c:v>RTD</c:v>
                </c:pt>
              </c:strCache>
            </c:strRef>
          </c:tx>
          <c:xVal>
            <c:numRef>
              <c:f>Sheet1!$I$23:$Q$23</c:f>
              <c:numCache>
                <c:formatCode>General</c:formatCode>
                <c:ptCount val="9"/>
                <c:pt idx="0">
                  <c:v>0</c:v>
                </c:pt>
                <c:pt idx="1">
                  <c:v>100</c:v>
                </c:pt>
                <c:pt idx="2">
                  <c:v>200</c:v>
                </c:pt>
                <c:pt idx="3">
                  <c:v>300</c:v>
                </c:pt>
                <c:pt idx="4">
                  <c:v>400</c:v>
                </c:pt>
                <c:pt idx="5">
                  <c:v>500</c:v>
                </c:pt>
                <c:pt idx="6">
                  <c:v>600</c:v>
                </c:pt>
                <c:pt idx="7">
                  <c:v>700</c:v>
                </c:pt>
                <c:pt idx="8">
                  <c:v>800</c:v>
                </c:pt>
              </c:numCache>
            </c:numRef>
          </c:xVal>
          <c:yVal>
            <c:numRef>
              <c:f>Sheet1!$I$24:$Q$24</c:f>
              <c:numCache>
                <c:formatCode>General</c:formatCode>
                <c:ptCount val="9"/>
                <c:pt idx="0">
                  <c:v>100</c:v>
                </c:pt>
                <c:pt idx="1">
                  <c:v>138.5</c:v>
                </c:pt>
                <c:pt idx="2">
                  <c:v>177</c:v>
                </c:pt>
                <c:pt idx="3">
                  <c:v>215.50000000000003</c:v>
                </c:pt>
                <c:pt idx="4">
                  <c:v>254</c:v>
                </c:pt>
                <c:pt idx="5">
                  <c:v>292.5</c:v>
                </c:pt>
                <c:pt idx="6">
                  <c:v>331</c:v>
                </c:pt>
                <c:pt idx="7">
                  <c:v>369.5</c:v>
                </c:pt>
                <c:pt idx="8">
                  <c:v>408</c:v>
                </c:pt>
              </c:numCache>
            </c:numRef>
          </c:yVal>
          <c:smooth val="1"/>
        </c:ser>
        <c:dLbls>
          <c:showLegendKey val="0"/>
          <c:showVal val="0"/>
          <c:showCatName val="0"/>
          <c:showSerName val="0"/>
          <c:showPercent val="0"/>
          <c:showBubbleSize val="0"/>
          <c:showLeaderLines val="0"/>
        </c:dLbls>
        <c:axId val="131715456"/>
        <c:axId val="131716992"/>
      </c:scatterChart>
      <c:valAx>
        <c:axId val="131715456"/>
        <c:scaling>
          <c:orientation/>
        </c:scaling>
        <c:delete val="0"/>
        <c:axPos val="b"/>
        <c:numFmt formatCode="General" sourceLinked="1"/>
        <c:majorTickMark val="out"/>
        <c:minorTickMark val="none"/>
        <c:crossAx val="131716992"/>
        <c:crosses val="autoZero"/>
        <c:crossBetween val="midCat"/>
      </c:valAx>
      <c:valAx>
        <c:axId val="131716992"/>
        <c:scaling>
          <c:orientation/>
        </c:scaling>
        <c:delete val="0"/>
        <c:axPos val="l"/>
        <c:majorGridlines/>
        <c:numFmt formatCode="General" sourceLinked="1"/>
        <c:majorTickMark val="out"/>
        <c:minorTickMark val="none"/>
        <c:crossAx val="131715456"/>
        <c:crosses val="autoZero"/>
        <c:crossBetween val="midCat"/>
      </c:valAx>
    </c:plotArea>
    <c:legend>
      <c:legendPos/>
      <c:overlay val="0"/>
    </c:legend>
    <c:plotVisOnly val="1"/>
    <c:dispBlanksAs val="gap"/>
    <c:showDLblsOverMax val="0"/>
  </c:chart>
  <c:externalData r:id="rId1">
    <c:autoUpdate val="0"/>
  </c:externalData>
</c:chartSpace>
</file>

<file path=ppt/charts/chart9.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scatterChart>
        <c:scatterStyle val="smoothMarker"/>
        <c:varyColors val="0"/>
        <c:ser>
          <c:idx val="0"/>
          <c:order val="0"/>
          <c:tx>
            <c:strRef>
              <c:f>'[Polynomial for J thermocouple.xlsx]Sheet1'!$D$10</c:f>
              <c:strCache>
                <c:ptCount val="1"/>
                <c:pt idx="0">
                  <c:v>T</c:v>
                </c:pt>
              </c:strCache>
            </c:strRef>
          </c:tx>
          <c:xVal>
            <c:numRef>
              <c:f>'[Polynomial for J thermocouple.xlsx]Sheet1'!$E$9:$K$9</c:f>
              <c:numCache>
                <c:formatCode>General</c:formatCode>
                <c:ptCount val="7"/>
                <c:pt idx="0">
                  <c:v>0</c:v>
                </c:pt>
                <c:pt idx="1">
                  <c:v>0.01</c:v>
                </c:pt>
                <c:pt idx="2">
                  <c:v>0.02</c:v>
                </c:pt>
                <c:pt idx="3">
                  <c:v>0.030000000000000002</c:v>
                </c:pt>
                <c:pt idx="4">
                  <c:v>0.04</c:v>
                </c:pt>
                <c:pt idx="5">
                  <c:v>0.049999999999999996</c:v>
                </c:pt>
                <c:pt idx="6">
                  <c:v>0.05999999999999999</c:v>
                </c:pt>
              </c:numCache>
            </c:numRef>
          </c:xVal>
          <c:yVal>
            <c:numRef>
              <c:f>'[Polynomial for J thermocouple.xlsx]Sheet1'!$E$10:$K$10</c:f>
              <c:numCache>
                <c:formatCode>General</c:formatCode>
                <c:ptCount val="7"/>
                <c:pt idx="0">
                  <c:v>-0.048868252</c:v>
                </c:pt>
                <c:pt idx="1">
                  <c:v>194.9429971154</c:v>
                </c:pt>
                <c:pt idx="2">
                  <c:v>402.5940236488</c:v>
                </c:pt>
                <c:pt idx="3">
                  <c:v>627.2257184342001</c:v>
                </c:pt>
                <c:pt idx="4">
                  <c:v>858.0219725576001</c:v>
                </c:pt>
                <c:pt idx="5">
                  <c:v>1093.2503568729996</c:v>
                </c:pt>
                <c:pt idx="6">
                  <c:v>1364.4834177703997</c:v>
                </c:pt>
              </c:numCache>
            </c:numRef>
          </c:yVal>
          <c:smooth val="1"/>
        </c:ser>
        <c:dLbls>
          <c:showLegendKey val="0"/>
          <c:showVal val="0"/>
          <c:showCatName val="0"/>
          <c:showSerName val="0"/>
          <c:showPercent val="0"/>
          <c:showBubbleSize val="0"/>
          <c:showLeaderLines val="0"/>
        </c:dLbls>
        <c:axId val="142364672"/>
        <c:axId val="142366208"/>
      </c:scatterChart>
      <c:valAx>
        <c:axId val="142364672"/>
        <c:scaling>
          <c:orientation/>
        </c:scaling>
        <c:delete val="0"/>
        <c:axPos val="b"/>
        <c:numFmt formatCode="General" sourceLinked="1"/>
        <c:majorTickMark val="out"/>
        <c:minorTickMark val="none"/>
        <c:crossAx val="142366208"/>
        <c:crosses val="autoZero"/>
        <c:crossBetween val="midCat"/>
      </c:valAx>
      <c:valAx>
        <c:axId val="142366208"/>
        <c:scaling>
          <c:orientation/>
        </c:scaling>
        <c:delete val="0"/>
        <c:axPos val="l"/>
        <c:majorGridlines/>
        <c:numFmt formatCode="General" sourceLinked="1"/>
        <c:majorTickMark val="out"/>
        <c:minorTickMark val="none"/>
        <c:crossAx val="142364672"/>
        <c:crosses val="autoZero"/>
        <c:crossBetween val="midCat"/>
      </c:valAx>
    </c:plotArea>
    <c:legend>
      <c:legendPos/>
      <c:overlay val="0"/>
    </c:legend>
    <c:plotVisOnly val="1"/>
    <c:dispBlanksAs val="gap"/>
    <c:showDLblsOverMax val="0"/>
  </c:chart>
  <c:externalData r:id="rId1">
    <c:autoUpdate val="0"/>
  </c:externalData>
</c:chartSpace>
</file>

<file path=ppt/drawings/_rels/vmlDrawing1.vml.rels>&#65279;<?xml version="1.0" encoding="utf-8" standalone="yes"?><Relationships xmlns="http://schemas.openxmlformats.org/package/2006/relationships"><Relationship Id="rId1" Type="http://schemas.openxmlformats.org/officeDocument/2006/relationships/image" Target="../media/image8.wmf" /></Relationships>
</file>

<file path=ppt/drawings/_rels/vmlDrawing10.vml.rels>&#65279;<?xml version="1.0" encoding="utf-8" standalone="yes"?><Relationships xmlns="http://schemas.openxmlformats.org/package/2006/relationships"><Relationship Id="rId1" Type="http://schemas.openxmlformats.org/officeDocument/2006/relationships/image" Target="../media/image42.wmf" /><Relationship Id="rId2" Type="http://schemas.openxmlformats.org/officeDocument/2006/relationships/image" Target="../media/image43.wmf" /><Relationship Id="rId3" Type="http://schemas.openxmlformats.org/officeDocument/2006/relationships/image" Target="../media/image44.wmf" /><Relationship Id="rId4" Type="http://schemas.openxmlformats.org/officeDocument/2006/relationships/image" Target="../media/image45.wmf" /><Relationship Id="rId5" Type="http://schemas.openxmlformats.org/officeDocument/2006/relationships/image" Target="../media/image46.wmf" /><Relationship Id="rId6" Type="http://schemas.openxmlformats.org/officeDocument/2006/relationships/image" Target="../media/image47.wmf" /><Relationship Id="rId7" Type="http://schemas.openxmlformats.org/officeDocument/2006/relationships/image" Target="../media/image48.wmf" /><Relationship Id="rId8" Type="http://schemas.openxmlformats.org/officeDocument/2006/relationships/image" Target="../media/image49.wmf" /></Relationships>
</file>

<file path=ppt/drawings/_rels/vmlDrawing11.vml.rels>&#65279;<?xml version="1.0" encoding="utf-8" standalone="yes"?><Relationships xmlns="http://schemas.openxmlformats.org/package/2006/relationships"><Relationship Id="rId1" Type="http://schemas.openxmlformats.org/officeDocument/2006/relationships/image" Target="../media/image50.wmf" /><Relationship Id="rId2" Type="http://schemas.openxmlformats.org/officeDocument/2006/relationships/image" Target="../media/image51.wmf" /></Relationships>
</file>

<file path=ppt/drawings/_rels/vmlDrawing12.vml.rels>&#65279;<?xml version="1.0" encoding="utf-8" standalone="yes"?><Relationships xmlns="http://schemas.openxmlformats.org/package/2006/relationships"><Relationship Id="rId1" Type="http://schemas.openxmlformats.org/officeDocument/2006/relationships/image" Target="../media/image52.wmf" /><Relationship Id="rId2" Type="http://schemas.openxmlformats.org/officeDocument/2006/relationships/image" Target="../media/image53.wmf" /><Relationship Id="rId3" Type="http://schemas.openxmlformats.org/officeDocument/2006/relationships/image" Target="../media/image54.wmf" /><Relationship Id="rId4" Type="http://schemas.openxmlformats.org/officeDocument/2006/relationships/image" Target="../media/image55.wmf" /><Relationship Id="rId5" Type="http://schemas.openxmlformats.org/officeDocument/2006/relationships/image" Target="../media/image56.wmf" /></Relationships>
</file>

<file path=ppt/drawings/_rels/vmlDrawing13.vml.rels>&#65279;<?xml version="1.0" encoding="utf-8" standalone="yes"?><Relationships xmlns="http://schemas.openxmlformats.org/package/2006/relationships"><Relationship Id="rId1" Type="http://schemas.openxmlformats.org/officeDocument/2006/relationships/image" Target="../media/image57.wmf" /><Relationship Id="rId2" Type="http://schemas.openxmlformats.org/officeDocument/2006/relationships/image" Target="../media/image58.wmf" /></Relationships>
</file>

<file path=ppt/drawings/_rels/vmlDrawing14.vml.rels>&#65279;<?xml version="1.0" encoding="utf-8" standalone="yes"?><Relationships xmlns="http://schemas.openxmlformats.org/package/2006/relationships"><Relationship Id="rId1" Type="http://schemas.openxmlformats.org/officeDocument/2006/relationships/image" Target="../media/image59.wmf" /></Relationships>
</file>

<file path=ppt/drawings/_rels/vmlDrawing15.vml.rels>&#65279;<?xml version="1.0" encoding="utf-8" standalone="yes"?><Relationships xmlns="http://schemas.openxmlformats.org/package/2006/relationships"><Relationship Id="rId1" Type="http://schemas.openxmlformats.org/officeDocument/2006/relationships/image" Target="../media/image62.wmf" /><Relationship Id="rId2" Type="http://schemas.openxmlformats.org/officeDocument/2006/relationships/image" Target="../media/image63.wmf" /></Relationships>
</file>

<file path=ppt/drawings/_rels/vmlDrawing16.vml.rels>&#65279;<?xml version="1.0" encoding="utf-8" standalone="yes"?><Relationships xmlns="http://schemas.openxmlformats.org/package/2006/relationships"><Relationship Id="rId1" Type="http://schemas.openxmlformats.org/officeDocument/2006/relationships/image" Target="../media/image64.wmf" /></Relationships>
</file>

<file path=ppt/drawings/_rels/vmlDrawing17.vml.rels>&#65279;<?xml version="1.0" encoding="utf-8" standalone="yes"?><Relationships xmlns="http://schemas.openxmlformats.org/package/2006/relationships"><Relationship Id="rId1" Type="http://schemas.openxmlformats.org/officeDocument/2006/relationships/image" Target="../media/image68.wmf" /><Relationship Id="rId2" Type="http://schemas.openxmlformats.org/officeDocument/2006/relationships/image" Target="../media/image69.wmf" /><Relationship Id="rId3" Type="http://schemas.openxmlformats.org/officeDocument/2006/relationships/image" Target="../media/image70.wmf" /></Relationships>
</file>

<file path=ppt/drawings/_rels/vmlDrawing18.vml.rels>&#65279;<?xml version="1.0" encoding="utf-8" standalone="yes"?><Relationships xmlns="http://schemas.openxmlformats.org/package/2006/relationships"><Relationship Id="rId1" Type="http://schemas.openxmlformats.org/officeDocument/2006/relationships/image" Target="../media/image80.wmf" /></Relationships>
</file>

<file path=ppt/drawings/_rels/vmlDrawing19.vml.rels>&#65279;<?xml version="1.0" encoding="utf-8" standalone="yes"?><Relationships xmlns="http://schemas.openxmlformats.org/package/2006/relationships"><Relationship Id="rId1" Type="http://schemas.openxmlformats.org/officeDocument/2006/relationships/image" Target="../media/image68.wmf" /><Relationship Id="rId2" Type="http://schemas.openxmlformats.org/officeDocument/2006/relationships/image" Target="../media/image69.wmf" /><Relationship Id="rId3" Type="http://schemas.openxmlformats.org/officeDocument/2006/relationships/image" Target="../media/image70.w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9.wmf" /></Relationships>
</file>

<file path=ppt/drawings/_rels/vmlDrawing20.vml.rels>&#65279;<?xml version="1.0" encoding="utf-8" standalone="yes"?><Relationships xmlns="http://schemas.openxmlformats.org/package/2006/relationships"><Relationship Id="rId1" Type="http://schemas.openxmlformats.org/officeDocument/2006/relationships/image" Target="../media/image82.wmf" /><Relationship Id="rId2" Type="http://schemas.openxmlformats.org/officeDocument/2006/relationships/image" Target="../media/image83.wmf" /></Relationships>
</file>

<file path=ppt/drawings/_rels/vmlDrawing21.vml.rels>&#65279;<?xml version="1.0" encoding="utf-8" standalone="yes"?><Relationships xmlns="http://schemas.openxmlformats.org/package/2006/relationships"><Relationship Id="rId1" Type="http://schemas.openxmlformats.org/officeDocument/2006/relationships/image" Target="../media/image84.wmf" /><Relationship Id="rId2" Type="http://schemas.openxmlformats.org/officeDocument/2006/relationships/image" Target="../media/image85.wmf" /><Relationship Id="rId3" Type="http://schemas.openxmlformats.org/officeDocument/2006/relationships/image" Target="../media/image86.wmf" /></Relationships>
</file>

<file path=ppt/drawings/_rels/vmlDrawing22.vml.rels>&#65279;<?xml version="1.0" encoding="utf-8" standalone="yes"?><Relationships xmlns="http://schemas.openxmlformats.org/package/2006/relationships"><Relationship Id="rId1" Type="http://schemas.openxmlformats.org/officeDocument/2006/relationships/image" Target="../media/image91.wmf" /><Relationship Id="rId2" Type="http://schemas.openxmlformats.org/officeDocument/2006/relationships/image" Target="../media/image92.wmf" /></Relationships>
</file>

<file path=ppt/drawings/_rels/vmlDrawing23.vml.rels>&#65279;<?xml version="1.0" encoding="utf-8" standalone="yes"?><Relationships xmlns="http://schemas.openxmlformats.org/package/2006/relationships"><Relationship Id="rId1" Type="http://schemas.openxmlformats.org/officeDocument/2006/relationships/image" Target="../media/image93.wmf" /><Relationship Id="rId2" Type="http://schemas.openxmlformats.org/officeDocument/2006/relationships/image" Target="../media/image94.wmf" /></Relationships>
</file>

<file path=ppt/drawings/_rels/vmlDrawing24.vml.rels>&#65279;<?xml version="1.0" encoding="utf-8" standalone="yes"?><Relationships xmlns="http://schemas.openxmlformats.org/package/2006/relationships"><Relationship Id="rId1" Type="http://schemas.openxmlformats.org/officeDocument/2006/relationships/image" Target="../media/image92.wmf" /></Relationships>
</file>

<file path=ppt/drawings/_rels/vmlDrawing25.vml.rels>&#65279;<?xml version="1.0" encoding="utf-8" standalone="yes"?><Relationships xmlns="http://schemas.openxmlformats.org/package/2006/relationships"><Relationship Id="rId1" Type="http://schemas.openxmlformats.org/officeDocument/2006/relationships/image" Target="../media/image95.wmf" /><Relationship Id="rId2" Type="http://schemas.openxmlformats.org/officeDocument/2006/relationships/image" Target="../media/image96.wmf" /><Relationship Id="rId3" Type="http://schemas.openxmlformats.org/officeDocument/2006/relationships/image" Target="../media/image97.wmf" /><Relationship Id="rId4" Type="http://schemas.openxmlformats.org/officeDocument/2006/relationships/image" Target="../media/image98.wmf" /><Relationship Id="rId5" Type="http://schemas.openxmlformats.org/officeDocument/2006/relationships/image" Target="../media/image99.wmf" /></Relationships>
</file>

<file path=ppt/drawings/_rels/vmlDrawing26.vml.rels>&#65279;<?xml version="1.0" encoding="utf-8" standalone="yes"?><Relationships xmlns="http://schemas.openxmlformats.org/package/2006/relationships"><Relationship Id="rId1" Type="http://schemas.openxmlformats.org/officeDocument/2006/relationships/image" Target="../media/image100.wmf" /><Relationship Id="rId2" Type="http://schemas.openxmlformats.org/officeDocument/2006/relationships/image" Target="../media/image101.wmf" /><Relationship Id="rId3" Type="http://schemas.openxmlformats.org/officeDocument/2006/relationships/image" Target="../media/image102.wmf" /><Relationship Id="rId4" Type="http://schemas.openxmlformats.org/officeDocument/2006/relationships/image" Target="../media/image103.wmf" /></Relationships>
</file>

<file path=ppt/drawings/_rels/vmlDrawing27.vml.rels>&#65279;<?xml version="1.0" encoding="utf-8" standalone="yes"?><Relationships xmlns="http://schemas.openxmlformats.org/package/2006/relationships"><Relationship Id="rId1" Type="http://schemas.openxmlformats.org/officeDocument/2006/relationships/image" Target="../media/image104.wmf" /></Relationships>
</file>

<file path=ppt/drawings/_rels/vmlDrawing28.vml.rels>&#65279;<?xml version="1.0" encoding="utf-8" standalone="yes"?><Relationships xmlns="http://schemas.openxmlformats.org/package/2006/relationships"><Relationship Id="rId1" Type="http://schemas.openxmlformats.org/officeDocument/2006/relationships/image" Target="../media/image105.wmf" /><Relationship Id="rId2" Type="http://schemas.openxmlformats.org/officeDocument/2006/relationships/image" Target="../media/image106.wmf" /></Relationships>
</file>

<file path=ppt/drawings/_rels/vmlDrawing29.vml.rels>&#65279;<?xml version="1.0" encoding="utf-8" standalone="yes"?><Relationships xmlns="http://schemas.openxmlformats.org/package/2006/relationships"><Relationship Id="rId1" Type="http://schemas.openxmlformats.org/officeDocument/2006/relationships/image" Target="../media/image107.wmf" /><Relationship Id="rId2" Type="http://schemas.openxmlformats.org/officeDocument/2006/relationships/image" Target="../media/image108.wmf" /><Relationship Id="rId3" Type="http://schemas.openxmlformats.org/officeDocument/2006/relationships/image" Target="../media/image109.wmf" /><Relationship Id="rId4" Type="http://schemas.openxmlformats.org/officeDocument/2006/relationships/image" Target="../media/image110.wmf" /><Relationship Id="rId5" Type="http://schemas.openxmlformats.org/officeDocument/2006/relationships/image" Target="../media/image111.wmf" /><Relationship Id="rId6" Type="http://schemas.openxmlformats.org/officeDocument/2006/relationships/image" Target="../media/image112.w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18.wmf" /></Relationships>
</file>

<file path=ppt/drawings/_rels/vmlDrawing30.vml.rels>&#65279;<?xml version="1.0" encoding="utf-8" standalone="yes"?><Relationships xmlns="http://schemas.openxmlformats.org/package/2006/relationships"><Relationship Id="rId1" Type="http://schemas.openxmlformats.org/officeDocument/2006/relationships/image" Target="../media/image113.wmf" /><Relationship Id="rId2" Type="http://schemas.openxmlformats.org/officeDocument/2006/relationships/image" Target="../media/image114.wmf" /><Relationship Id="rId3" Type="http://schemas.openxmlformats.org/officeDocument/2006/relationships/image" Target="../media/image115.wmf" /></Relationships>
</file>

<file path=ppt/drawings/_rels/vmlDrawing31.vml.rels>&#65279;<?xml version="1.0" encoding="utf-8" standalone="yes"?><Relationships xmlns="http://schemas.openxmlformats.org/package/2006/relationships"><Relationship Id="rId1" Type="http://schemas.openxmlformats.org/officeDocument/2006/relationships/image" Target="../media/image117.wmf" /><Relationship Id="rId2" Type="http://schemas.openxmlformats.org/officeDocument/2006/relationships/image" Target="../media/image118.wmf" /><Relationship Id="rId3" Type="http://schemas.openxmlformats.org/officeDocument/2006/relationships/image" Target="../media/image119.wmf" /><Relationship Id="rId4" Type="http://schemas.openxmlformats.org/officeDocument/2006/relationships/image" Target="../media/image120.wmf" /><Relationship Id="rId5" Type="http://schemas.openxmlformats.org/officeDocument/2006/relationships/image" Target="../media/image121.wmf" /></Relationships>
</file>

<file path=ppt/drawings/_rels/vmlDrawing32.vml.rels>&#65279;<?xml version="1.0" encoding="utf-8" standalone="yes"?><Relationships xmlns="http://schemas.openxmlformats.org/package/2006/relationships"><Relationship Id="rId1" Type="http://schemas.openxmlformats.org/officeDocument/2006/relationships/image" Target="../media/image120.wmf" /><Relationship Id="rId2" Type="http://schemas.openxmlformats.org/officeDocument/2006/relationships/image" Target="../media/image122.wmf" /></Relationships>
</file>

<file path=ppt/drawings/_rels/vmlDrawing33.vml.rels>&#65279;<?xml version="1.0" encoding="utf-8" standalone="yes"?><Relationships xmlns="http://schemas.openxmlformats.org/package/2006/relationships"><Relationship Id="rId1" Type="http://schemas.openxmlformats.org/officeDocument/2006/relationships/image" Target="../media/image124.wmf" /></Relationships>
</file>

<file path=ppt/drawings/_rels/vmlDrawing34.vml.rels>&#65279;<?xml version="1.0" encoding="utf-8" standalone="yes"?><Relationships xmlns="http://schemas.openxmlformats.org/package/2006/relationships"><Relationship Id="rId1" Type="http://schemas.openxmlformats.org/officeDocument/2006/relationships/image" Target="../media/image125.wmf" /><Relationship Id="rId2" Type="http://schemas.openxmlformats.org/officeDocument/2006/relationships/image" Target="../media/image126.wmf" /></Relationships>
</file>

<file path=ppt/drawings/_rels/vmlDrawing35.vml.rels>&#65279;<?xml version="1.0" encoding="utf-8" standalone="yes"?><Relationships xmlns="http://schemas.openxmlformats.org/package/2006/relationships"><Relationship Id="rId1" Type="http://schemas.openxmlformats.org/officeDocument/2006/relationships/image" Target="../media/image128.wmf" /></Relationships>
</file>

<file path=ppt/drawings/_rels/vmlDrawing36.vml.rels>&#65279;<?xml version="1.0" encoding="utf-8" standalone="yes"?><Relationships xmlns="http://schemas.openxmlformats.org/package/2006/relationships"><Relationship Id="rId1" Type="http://schemas.openxmlformats.org/officeDocument/2006/relationships/image" Target="../media/image130.wmf" /></Relationships>
</file>

<file path=ppt/drawings/_rels/vmlDrawing37.vml.rels>&#65279;<?xml version="1.0" encoding="utf-8" standalone="yes"?><Relationships xmlns="http://schemas.openxmlformats.org/package/2006/relationships"><Relationship Id="rId1" Type="http://schemas.openxmlformats.org/officeDocument/2006/relationships/image" Target="../media/image135.wmf" /><Relationship Id="rId2" Type="http://schemas.openxmlformats.org/officeDocument/2006/relationships/image" Target="../media/image136.wmf" /></Relationships>
</file>

<file path=ppt/drawings/_rels/vmlDrawing38.vml.rels>&#65279;<?xml version="1.0" encoding="utf-8" standalone="yes"?><Relationships xmlns="http://schemas.openxmlformats.org/package/2006/relationships"><Relationship Id="rId1" Type="http://schemas.openxmlformats.org/officeDocument/2006/relationships/image" Target="../media/image138.wmf" /><Relationship Id="rId2" Type="http://schemas.openxmlformats.org/officeDocument/2006/relationships/image" Target="../media/image139.wmf" /><Relationship Id="rId3" Type="http://schemas.openxmlformats.org/officeDocument/2006/relationships/image" Target="../media/image140.wmf" /><Relationship Id="rId4" Type="http://schemas.openxmlformats.org/officeDocument/2006/relationships/image" Target="../media/image141.wmf" /><Relationship Id="rId5" Type="http://schemas.openxmlformats.org/officeDocument/2006/relationships/image" Target="../media/image142.wmf" /><Relationship Id="rId6" Type="http://schemas.openxmlformats.org/officeDocument/2006/relationships/image" Target="../media/image143.wmf" /><Relationship Id="rId7" Type="http://schemas.openxmlformats.org/officeDocument/2006/relationships/image" Target="../media/image144.wmf" /></Relationships>
</file>

<file path=ppt/drawings/_rels/vmlDrawing39.vml.rels>&#65279;<?xml version="1.0" encoding="utf-8" standalone="yes"?><Relationships xmlns="http://schemas.openxmlformats.org/package/2006/relationships"><Relationship Id="rId1" Type="http://schemas.openxmlformats.org/officeDocument/2006/relationships/image" Target="../media/image145.wmf" /><Relationship Id="rId2" Type="http://schemas.openxmlformats.org/officeDocument/2006/relationships/image" Target="../media/image139.wmf" /><Relationship Id="rId3" Type="http://schemas.openxmlformats.org/officeDocument/2006/relationships/image" Target="../media/image140.wmf" /><Relationship Id="rId4" Type="http://schemas.openxmlformats.org/officeDocument/2006/relationships/image" Target="../media/image146.wmf" /></Relationships>
</file>

<file path=ppt/drawings/_rels/vmlDrawing4.vml.rels>&#65279;<?xml version="1.0" encoding="utf-8" standalone="yes"?><Relationships xmlns="http://schemas.openxmlformats.org/package/2006/relationships"><Relationship Id="rId1" Type="http://schemas.openxmlformats.org/officeDocument/2006/relationships/image" Target="../media/image22.wmf" /><Relationship Id="rId2" Type="http://schemas.openxmlformats.org/officeDocument/2006/relationships/image" Target="../media/image23.wmf" /><Relationship Id="rId3" Type="http://schemas.openxmlformats.org/officeDocument/2006/relationships/image" Target="../media/image24.wmf" /><Relationship Id="rId4" Type="http://schemas.openxmlformats.org/officeDocument/2006/relationships/image" Target="../media/image25.wmf" /><Relationship Id="rId5" Type="http://schemas.openxmlformats.org/officeDocument/2006/relationships/image" Target="../media/image26.wmf" /><Relationship Id="rId6" Type="http://schemas.openxmlformats.org/officeDocument/2006/relationships/image" Target="../media/image27.wmf" /></Relationships>
</file>

<file path=ppt/drawings/_rels/vmlDrawing40.vml.rels>&#65279;<?xml version="1.0" encoding="utf-8" standalone="yes"?><Relationships xmlns="http://schemas.openxmlformats.org/package/2006/relationships"><Relationship Id="rId1" Type="http://schemas.openxmlformats.org/officeDocument/2006/relationships/image" Target="../media/image138.wmf" /><Relationship Id="rId2" Type="http://schemas.openxmlformats.org/officeDocument/2006/relationships/image" Target="../media/image139.wmf" /><Relationship Id="rId3" Type="http://schemas.openxmlformats.org/officeDocument/2006/relationships/image" Target="../media/image140.wmf" /><Relationship Id="rId4" Type="http://schemas.openxmlformats.org/officeDocument/2006/relationships/image" Target="../media/image141.wmf" /><Relationship Id="rId5" Type="http://schemas.openxmlformats.org/officeDocument/2006/relationships/image" Target="../media/image147.wmf" /><Relationship Id="rId6" Type="http://schemas.openxmlformats.org/officeDocument/2006/relationships/image" Target="../media/image148.wmf" /><Relationship Id="rId7" Type="http://schemas.openxmlformats.org/officeDocument/2006/relationships/image" Target="../media/image149.wmf" /><Relationship Id="rId8" Type="http://schemas.openxmlformats.org/officeDocument/2006/relationships/image" Target="../media/image150.wmf" /></Relationships>
</file>

<file path=ppt/drawings/_rels/vmlDrawing41.vml.rels>&#65279;<?xml version="1.0" encoding="utf-8" standalone="yes"?><Relationships xmlns="http://schemas.openxmlformats.org/package/2006/relationships"><Relationship Id="rId1" Type="http://schemas.openxmlformats.org/officeDocument/2006/relationships/image" Target="../media/image153.wmf" /></Relationships>
</file>

<file path=ppt/drawings/_rels/vmlDrawing42.vml.rels>&#65279;<?xml version="1.0" encoding="utf-8" standalone="yes"?><Relationships xmlns="http://schemas.openxmlformats.org/package/2006/relationships"><Relationship Id="rId1" Type="http://schemas.openxmlformats.org/officeDocument/2006/relationships/image" Target="../media/image155.wmf" /><Relationship Id="rId2" Type="http://schemas.openxmlformats.org/officeDocument/2006/relationships/image" Target="../media/image156.wmf" /><Relationship Id="rId3" Type="http://schemas.openxmlformats.org/officeDocument/2006/relationships/image" Target="../media/image157.wmf" /><Relationship Id="rId4" Type="http://schemas.openxmlformats.org/officeDocument/2006/relationships/image" Target="../media/image158.wmf" /></Relationships>
</file>

<file path=ppt/drawings/_rels/vmlDrawing43.vml.rels>&#65279;<?xml version="1.0" encoding="utf-8" standalone="yes"?><Relationships xmlns="http://schemas.openxmlformats.org/package/2006/relationships"><Relationship Id="rId1" Type="http://schemas.openxmlformats.org/officeDocument/2006/relationships/image" Target="../media/image155.wmf" /><Relationship Id="rId2" Type="http://schemas.openxmlformats.org/officeDocument/2006/relationships/image" Target="../media/image156.wmf" /><Relationship Id="rId3" Type="http://schemas.openxmlformats.org/officeDocument/2006/relationships/image" Target="../media/image157.wmf" /><Relationship Id="rId4" Type="http://schemas.openxmlformats.org/officeDocument/2006/relationships/image" Target="../media/image159.wmf" /></Relationships>
</file>

<file path=ppt/drawings/_rels/vmlDrawing44.vml.rels>&#65279;<?xml version="1.0" encoding="utf-8" standalone="yes"?><Relationships xmlns="http://schemas.openxmlformats.org/package/2006/relationships"><Relationship Id="rId1" Type="http://schemas.openxmlformats.org/officeDocument/2006/relationships/image" Target="../media/image162.wmf" /><Relationship Id="rId2" Type="http://schemas.openxmlformats.org/officeDocument/2006/relationships/image" Target="../media/image163.wmf" /><Relationship Id="rId3" Type="http://schemas.openxmlformats.org/officeDocument/2006/relationships/image" Target="../media/image164.wmf" /><Relationship Id="rId4" Type="http://schemas.openxmlformats.org/officeDocument/2006/relationships/image" Target="../media/image165.wmf" /><Relationship Id="rId5" Type="http://schemas.openxmlformats.org/officeDocument/2006/relationships/image" Target="../media/image166.wmf" /></Relationships>
</file>

<file path=ppt/drawings/_rels/vmlDrawing45.vml.rels>&#65279;<?xml version="1.0" encoding="utf-8" standalone="yes"?><Relationships xmlns="http://schemas.openxmlformats.org/package/2006/relationships"><Relationship Id="rId1" Type="http://schemas.openxmlformats.org/officeDocument/2006/relationships/image" Target="../media/image168.wmf" /></Relationships>
</file>

<file path=ppt/drawings/_rels/vmlDrawing46.vml.rels>&#65279;<?xml version="1.0" encoding="utf-8" standalone="yes"?><Relationships xmlns="http://schemas.openxmlformats.org/package/2006/relationships"><Relationship Id="rId1" Type="http://schemas.openxmlformats.org/officeDocument/2006/relationships/image" Target="../media/image169.wmf" /><Relationship Id="rId2" Type="http://schemas.openxmlformats.org/officeDocument/2006/relationships/image" Target="../media/image170.wmf" /><Relationship Id="rId3" Type="http://schemas.openxmlformats.org/officeDocument/2006/relationships/image" Target="../media/image171.wmf" /></Relationships>
</file>

<file path=ppt/drawings/_rels/vmlDrawing47.vml.rels>&#65279;<?xml version="1.0" encoding="utf-8" standalone="yes"?><Relationships xmlns="http://schemas.openxmlformats.org/package/2006/relationships"><Relationship Id="rId1" Type="http://schemas.openxmlformats.org/officeDocument/2006/relationships/image" Target="../media/image170.wmf" /><Relationship Id="rId2" Type="http://schemas.openxmlformats.org/officeDocument/2006/relationships/image" Target="../media/image171.wmf" /><Relationship Id="rId3" Type="http://schemas.openxmlformats.org/officeDocument/2006/relationships/image" Target="../media/image173.wmf" /><Relationship Id="rId4" Type="http://schemas.openxmlformats.org/officeDocument/2006/relationships/image" Target="../media/image174.wmf" /><Relationship Id="rId5" Type="http://schemas.openxmlformats.org/officeDocument/2006/relationships/image" Target="../media/image175.wmf" /></Relationships>
</file>

<file path=ppt/drawings/_rels/vmlDrawing48.vml.rels>&#65279;<?xml version="1.0" encoding="utf-8" standalone="yes"?><Relationships xmlns="http://schemas.openxmlformats.org/package/2006/relationships"><Relationship Id="rId1" Type="http://schemas.openxmlformats.org/officeDocument/2006/relationships/image" Target="../media/image176.wmf" /><Relationship Id="rId2" Type="http://schemas.openxmlformats.org/officeDocument/2006/relationships/image" Target="../media/image177.wmf" /><Relationship Id="rId3" Type="http://schemas.openxmlformats.org/officeDocument/2006/relationships/image" Target="../media/image178.wmf" /><Relationship Id="rId4" Type="http://schemas.openxmlformats.org/officeDocument/2006/relationships/image" Target="../media/image179.wmf" /><Relationship Id="rId5" Type="http://schemas.openxmlformats.org/officeDocument/2006/relationships/image" Target="../media/image180.wmf" /></Relationships>
</file>

<file path=ppt/drawings/_rels/vmlDrawing49.vml.rels>&#65279;<?xml version="1.0" encoding="utf-8" standalone="yes"?><Relationships xmlns="http://schemas.openxmlformats.org/package/2006/relationships"><Relationship Id="rId1" Type="http://schemas.openxmlformats.org/officeDocument/2006/relationships/image" Target="../media/image181.wmf" /></Relationships>
</file>

<file path=ppt/drawings/_rels/vmlDrawing5.vml.rels>&#65279;<?xml version="1.0" encoding="utf-8" standalone="yes"?><Relationships xmlns="http://schemas.openxmlformats.org/package/2006/relationships"><Relationship Id="rId1" Type="http://schemas.openxmlformats.org/officeDocument/2006/relationships/image" Target="../media/image28.wmf" /><Relationship Id="rId2" Type="http://schemas.openxmlformats.org/officeDocument/2006/relationships/image" Target="../media/image29.wmf" /><Relationship Id="rId3" Type="http://schemas.openxmlformats.org/officeDocument/2006/relationships/image" Target="../media/image30.wmf" /></Relationships>
</file>

<file path=ppt/drawings/_rels/vmlDrawing50.vml.rels>&#65279;<?xml version="1.0" encoding="utf-8" standalone="yes"?><Relationships xmlns="http://schemas.openxmlformats.org/package/2006/relationships"><Relationship Id="rId1" Type="http://schemas.openxmlformats.org/officeDocument/2006/relationships/image" Target="../media/image183.wmf" /><Relationship Id="rId2" Type="http://schemas.openxmlformats.org/officeDocument/2006/relationships/image" Target="../media/image184.wmf" /></Relationships>
</file>

<file path=ppt/drawings/_rels/vmlDrawing51.vml.rels>&#65279;<?xml version="1.0" encoding="utf-8" standalone="yes"?><Relationships xmlns="http://schemas.openxmlformats.org/package/2006/relationships"><Relationship Id="rId1" Type="http://schemas.openxmlformats.org/officeDocument/2006/relationships/image" Target="../media/image181.wmf" /></Relationships>
</file>

<file path=ppt/drawings/_rels/vmlDrawing52.vml.rels>&#65279;<?xml version="1.0" encoding="utf-8" standalone="yes"?><Relationships xmlns="http://schemas.openxmlformats.org/package/2006/relationships"><Relationship Id="rId1" Type="http://schemas.openxmlformats.org/officeDocument/2006/relationships/image" Target="../media/image171.wmf" /><Relationship Id="rId2" Type="http://schemas.openxmlformats.org/officeDocument/2006/relationships/image" Target="../media/image187.wmf" /><Relationship Id="rId3" Type="http://schemas.openxmlformats.org/officeDocument/2006/relationships/image" Target="../media/image188.wmf" /></Relationships>
</file>

<file path=ppt/drawings/_rels/vmlDrawing53.vml.rels>&#65279;<?xml version="1.0" encoding="utf-8" standalone="yes"?><Relationships xmlns="http://schemas.openxmlformats.org/package/2006/relationships"><Relationship Id="rId1" Type="http://schemas.openxmlformats.org/officeDocument/2006/relationships/image" Target="../media/image171.wmf" /><Relationship Id="rId2" Type="http://schemas.openxmlformats.org/officeDocument/2006/relationships/image" Target="../media/image190.wmf" /><Relationship Id="rId3" Type="http://schemas.openxmlformats.org/officeDocument/2006/relationships/image" Target="../media/image191.wmf" /><Relationship Id="rId4" Type="http://schemas.openxmlformats.org/officeDocument/2006/relationships/image" Target="../media/image192.wmf" /><Relationship Id="rId5" Type="http://schemas.openxmlformats.org/officeDocument/2006/relationships/image" Target="../media/image193.wmf" /><Relationship Id="rId6" Type="http://schemas.openxmlformats.org/officeDocument/2006/relationships/image" Target="../media/image194.wmf" /></Relationships>
</file>

<file path=ppt/drawings/_rels/vmlDrawing54.vml.rels>&#65279;<?xml version="1.0" encoding="utf-8" standalone="yes"?><Relationships xmlns="http://schemas.openxmlformats.org/package/2006/relationships"><Relationship Id="rId1" Type="http://schemas.openxmlformats.org/officeDocument/2006/relationships/image" Target="../media/image171.wmf" /><Relationship Id="rId2" Type="http://schemas.openxmlformats.org/officeDocument/2006/relationships/image" Target="../media/image196.wmf" /></Relationships>
</file>

<file path=ppt/drawings/_rels/vmlDrawing55.vml.rels>&#65279;<?xml version="1.0" encoding="utf-8" standalone="yes"?><Relationships xmlns="http://schemas.openxmlformats.org/package/2006/relationships"><Relationship Id="rId1" Type="http://schemas.openxmlformats.org/officeDocument/2006/relationships/image" Target="../media/image205.wmf" /><Relationship Id="rId2" Type="http://schemas.openxmlformats.org/officeDocument/2006/relationships/image" Target="../media/image206.wmf" /><Relationship Id="rId3" Type="http://schemas.openxmlformats.org/officeDocument/2006/relationships/image" Target="../media/image207.wmf" /><Relationship Id="rId4" Type="http://schemas.openxmlformats.org/officeDocument/2006/relationships/image" Target="../media/image208.wmf" /></Relationships>
</file>

<file path=ppt/drawings/_rels/vmlDrawing56.vml.rels>&#65279;<?xml version="1.0" encoding="utf-8" standalone="yes"?><Relationships xmlns="http://schemas.openxmlformats.org/package/2006/relationships"><Relationship Id="rId1" Type="http://schemas.openxmlformats.org/officeDocument/2006/relationships/image" Target="../media/image215.wmf" /><Relationship Id="rId2" Type="http://schemas.openxmlformats.org/officeDocument/2006/relationships/image" Target="../media/image216.wmf" /><Relationship Id="rId3" Type="http://schemas.openxmlformats.org/officeDocument/2006/relationships/image" Target="../media/image217.wmf" /><Relationship Id="rId4" Type="http://schemas.openxmlformats.org/officeDocument/2006/relationships/image" Target="../media/image218.wmf" /></Relationships>
</file>

<file path=ppt/drawings/_rels/vmlDrawing57.vml.rels>&#65279;<?xml version="1.0" encoding="utf-8" standalone="yes"?><Relationships xmlns="http://schemas.openxmlformats.org/package/2006/relationships"><Relationship Id="rId1" Type="http://schemas.openxmlformats.org/officeDocument/2006/relationships/image" Target="../media/image215.wmf" /><Relationship Id="rId2" Type="http://schemas.openxmlformats.org/officeDocument/2006/relationships/image" Target="../media/image216.wmf" /><Relationship Id="rId3" Type="http://schemas.openxmlformats.org/officeDocument/2006/relationships/image" Target="../media/image218.wmf" /><Relationship Id="rId4" Type="http://schemas.openxmlformats.org/officeDocument/2006/relationships/image" Target="../media/image219.wmf" /><Relationship Id="rId5" Type="http://schemas.openxmlformats.org/officeDocument/2006/relationships/image" Target="../media/image220.wmf" /><Relationship Id="rId6" Type="http://schemas.openxmlformats.org/officeDocument/2006/relationships/image" Target="../media/image221.wmf" /><Relationship Id="rId7" Type="http://schemas.openxmlformats.org/officeDocument/2006/relationships/image" Target="../media/image222.wmf" /><Relationship Id="rId8" Type="http://schemas.openxmlformats.org/officeDocument/2006/relationships/image" Target="../media/image223.wmf" /><Relationship Id="rId9" Type="http://schemas.openxmlformats.org/officeDocument/2006/relationships/image" Target="../media/image224.wmf" /></Relationships>
</file>

<file path=ppt/drawings/_rels/vmlDrawing58.vml.rels>&#65279;<?xml version="1.0" encoding="utf-8" standalone="yes"?><Relationships xmlns="http://schemas.openxmlformats.org/package/2006/relationships"><Relationship Id="rId1" Type="http://schemas.openxmlformats.org/officeDocument/2006/relationships/image" Target="../media/image225.wmf" /><Relationship Id="rId2" Type="http://schemas.openxmlformats.org/officeDocument/2006/relationships/image" Target="../media/image227.wmf" /><Relationship Id="rId3" Type="http://schemas.openxmlformats.org/officeDocument/2006/relationships/image" Target="../media/image228.wmf" /><Relationship Id="rId4" Type="http://schemas.openxmlformats.org/officeDocument/2006/relationships/image" Target="../media/image229.wmf" /><Relationship Id="rId5" Type="http://schemas.openxmlformats.org/officeDocument/2006/relationships/image" Target="../media/image230.wmf" /><Relationship Id="rId6" Type="http://schemas.openxmlformats.org/officeDocument/2006/relationships/image" Target="../media/image231.wmf" /></Relationships>
</file>

<file path=ppt/drawings/_rels/vmlDrawing59.vml.rels>&#65279;<?xml version="1.0" encoding="utf-8" standalone="yes"?><Relationships xmlns="http://schemas.openxmlformats.org/package/2006/relationships"><Relationship Id="rId1" Type="http://schemas.openxmlformats.org/officeDocument/2006/relationships/image" Target="../media/image233.wmf" /></Relationships>
</file>

<file path=ppt/drawings/_rels/vmlDrawing6.vml.rels>&#65279;<?xml version="1.0" encoding="utf-8" standalone="yes"?><Relationships xmlns="http://schemas.openxmlformats.org/package/2006/relationships"><Relationship Id="rId1" Type="http://schemas.openxmlformats.org/officeDocument/2006/relationships/image" Target="../media/image31.wmf" /><Relationship Id="rId2" Type="http://schemas.openxmlformats.org/officeDocument/2006/relationships/image" Target="../media/image32.wmf" /><Relationship Id="rId3" Type="http://schemas.openxmlformats.org/officeDocument/2006/relationships/image" Target="../media/image33.wmf" /><Relationship Id="rId4" Type="http://schemas.openxmlformats.org/officeDocument/2006/relationships/image" Target="../media/image34.wmf" /><Relationship Id="rId5" Type="http://schemas.openxmlformats.org/officeDocument/2006/relationships/image" Target="../media/image35.wmf" /><Relationship Id="rId6" Type="http://schemas.openxmlformats.org/officeDocument/2006/relationships/image" Target="../media/image36.wmf" /><Relationship Id="rId7" Type="http://schemas.openxmlformats.org/officeDocument/2006/relationships/image" Target="../media/image37.wmf" /></Relationships>
</file>

<file path=ppt/drawings/_rels/vmlDrawing60.vml.rels>&#65279;<?xml version="1.0" encoding="utf-8" standalone="yes"?><Relationships xmlns="http://schemas.openxmlformats.org/package/2006/relationships"><Relationship Id="rId1" Type="http://schemas.openxmlformats.org/officeDocument/2006/relationships/image" Target="../media/image235.wmf" /><Relationship Id="rId2" Type="http://schemas.openxmlformats.org/officeDocument/2006/relationships/image" Target="../media/image236.wmf" /></Relationships>
</file>

<file path=ppt/drawings/_rels/vmlDrawing61.vml.rels>&#65279;<?xml version="1.0" encoding="utf-8" standalone="yes"?><Relationships xmlns="http://schemas.openxmlformats.org/package/2006/relationships"><Relationship Id="rId1" Type="http://schemas.openxmlformats.org/officeDocument/2006/relationships/image" Target="../media/image237.wmf" /><Relationship Id="rId2" Type="http://schemas.openxmlformats.org/officeDocument/2006/relationships/image" Target="../media/image238.wmf" /><Relationship Id="rId3" Type="http://schemas.openxmlformats.org/officeDocument/2006/relationships/image" Target="../media/image239.wmf" /></Relationships>
</file>

<file path=ppt/drawings/_rels/vmlDrawing62.vml.rels>&#65279;<?xml version="1.0" encoding="utf-8" standalone="yes"?><Relationships xmlns="http://schemas.openxmlformats.org/package/2006/relationships"><Relationship Id="rId1" Type="http://schemas.openxmlformats.org/officeDocument/2006/relationships/image" Target="../media/image246.wmf" /><Relationship Id="rId2" Type="http://schemas.openxmlformats.org/officeDocument/2006/relationships/image" Target="../media/image247.wmf" /><Relationship Id="rId3" Type="http://schemas.openxmlformats.org/officeDocument/2006/relationships/image" Target="../media/image248.wmf" /></Relationships>
</file>

<file path=ppt/drawings/_rels/vmlDrawing63.vml.rels>&#65279;<?xml version="1.0" encoding="utf-8" standalone="yes"?><Relationships xmlns="http://schemas.openxmlformats.org/package/2006/relationships"><Relationship Id="rId1" Type="http://schemas.openxmlformats.org/officeDocument/2006/relationships/image" Target="../media/image252.wmf" /></Relationships>
</file>

<file path=ppt/drawings/_rels/vmlDrawing64.vml.rels>&#65279;<?xml version="1.0" encoding="utf-8" standalone="yes"?><Relationships xmlns="http://schemas.openxmlformats.org/package/2006/relationships"><Relationship Id="rId1" Type="http://schemas.openxmlformats.org/officeDocument/2006/relationships/image" Target="../media/image252.wmf" /></Relationships>
</file>

<file path=ppt/drawings/_rels/vmlDrawing65.vml.rels>&#65279;<?xml version="1.0" encoding="utf-8" standalone="yes"?><Relationships xmlns="http://schemas.openxmlformats.org/package/2006/relationships"><Relationship Id="rId1" Type="http://schemas.openxmlformats.org/officeDocument/2006/relationships/image" Target="../media/image253.wmf" /></Relationships>
</file>

<file path=ppt/drawings/_rels/vmlDrawing66.vml.rels>&#65279;<?xml version="1.0" encoding="utf-8" standalone="yes"?><Relationships xmlns="http://schemas.openxmlformats.org/package/2006/relationships"><Relationship Id="rId1" Type="http://schemas.openxmlformats.org/officeDocument/2006/relationships/image" Target="../media/image254.wmf" /></Relationships>
</file>

<file path=ppt/drawings/_rels/vmlDrawing7.vml.rels>&#65279;<?xml version="1.0" encoding="utf-8" standalone="yes"?><Relationships xmlns="http://schemas.openxmlformats.org/package/2006/relationships"><Relationship Id="rId1" Type="http://schemas.openxmlformats.org/officeDocument/2006/relationships/image" Target="../media/image38.wmf" /></Relationships>
</file>

<file path=ppt/drawings/_rels/vmlDrawing8.vml.rels>&#65279;<?xml version="1.0" encoding="utf-8" standalone="yes"?><Relationships xmlns="http://schemas.openxmlformats.org/package/2006/relationships"><Relationship Id="rId1" Type="http://schemas.openxmlformats.org/officeDocument/2006/relationships/image" Target="../media/image39.wmf" /></Relationships>
</file>

<file path=ppt/drawings/_rels/vmlDrawing9.vml.rels>&#65279;<?xml version="1.0" encoding="utf-8" standalone="yes"?><Relationships xmlns="http://schemas.openxmlformats.org/package/2006/relationships"><Relationship Id="rId1" Type="http://schemas.openxmlformats.org/officeDocument/2006/relationships/image" Target="../media/image41.w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lvl1pPr algn="l">
              <a:defRPr sz="1200"/>
            </a:lvl1pPr>
          </a:lstStyle>
          <a:p>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lvl1pPr algn="r">
              <a:defRPr sz="1200"/>
            </a:lvl1pPr>
          </a:lstStyle>
          <a:p>
            <a:pPr/>
            <a:fld id="{98523DA2-D997-418F-A8D4-BC652E39A3A4}" type="datetimeFigureOut">
              <a:rPr lang="en-US" smtClean="0"/>
              <a:pPr/>
              <a:t>9/2/2021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lvl1pPr algn="l">
              <a:defRPr sz="1200"/>
            </a:lvl1pPr>
          </a:lstStyle>
          <a:p>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lvl1pPr algn="r">
              <a:defRPr sz="1200"/>
            </a:lvl1pPr>
          </a:lstStyle>
          <a:p>
            <a:pPr/>
            <a:fld id="{48C2D227-7D74-44C5-AE6C-DD9B2E78CCD7}" type="slidenum">
              <a:rPr lang="en-US" smtClean="0"/>
              <a:pPr/>
              <a:t>‹#›</a:t>
            </a:fld>
            <a:endParaRPr lang="en-US"/>
          </a:p>
        </p:txBody>
      </p:sp>
    </p:spTree>
    <p:extLst>
      <p:ext uri="{BB962C8B-B14F-4D97-AF65-F5344CB8AC3E}">
        <p14:creationId xmlns:p14="http://schemas.microsoft.com/office/powerpoint/2010/main" val="2005843163"/>
      </p:ext>
    </p:extLst>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7C0FE278-1CD8-4679-9363-5FFA947F363F}" type="slidenum">
              <a:rPr lang="en-US" smtClean="0"/>
              <a:pPr/>
              <a:t>57</a:t>
            </a:fld>
            <a:endParaRPr lang="en-US"/>
          </a:p>
        </p:txBody>
      </p:sp>
    </p:spTree>
    <p:extLst>
      <p:ext uri="{BB962C8B-B14F-4D97-AF65-F5344CB8AC3E}">
        <p14:creationId xmlns:p14="http://schemas.microsoft.com/office/powerpoint/2010/main" val="1278827877"/>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59BBD32B-DE3F-48B0-892A-20EFC2A2778A}" type="slidenum">
              <a:rPr lang="en-US" smtClean="0"/>
              <a:pPr/>
              <a:t>88</a:t>
            </a:fld>
            <a:endParaRPr lang="en-US"/>
          </a:p>
        </p:txBody>
      </p:sp>
    </p:spTree>
    <p:extLst>
      <p:ext uri="{BB962C8B-B14F-4D97-AF65-F5344CB8AC3E}">
        <p14:creationId xmlns:p14="http://schemas.microsoft.com/office/powerpoint/2010/main" val="4257910685"/>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5454328D-653A-402F-8980-9129FB818B88}" type="slidenum">
              <a:rPr lang="en-US" smtClean="0"/>
              <a:pPr/>
              <a:t>116</a:t>
            </a:fld>
            <a:endParaRPr lang="en-US"/>
          </a:p>
        </p:txBody>
      </p:sp>
    </p:spTree>
    <p:extLst>
      <p:ext uri="{BB962C8B-B14F-4D97-AF65-F5344CB8AC3E}">
        <p14:creationId xmlns:p14="http://schemas.microsoft.com/office/powerpoint/2010/main" val="2083104838"/>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5454328D-653A-402F-8980-9129FB818B88}" type="slidenum">
              <a:rPr lang="en-US" smtClean="0"/>
              <a:pPr/>
              <a:t>119</a:t>
            </a:fld>
            <a:endParaRPr lang="en-US"/>
          </a:p>
        </p:txBody>
      </p:sp>
    </p:spTree>
    <p:extLst>
      <p:ext uri="{BB962C8B-B14F-4D97-AF65-F5344CB8AC3E}">
        <p14:creationId xmlns:p14="http://schemas.microsoft.com/office/powerpoint/2010/main" val="3319205572"/>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A9B2447C-D5E7-483F-8528-A31D291C8D73}" type="slidenum">
              <a:rPr lang="en-US" smtClean="0"/>
              <a:pPr/>
              <a:t>145</a:t>
            </a:fld>
            <a:endParaRPr lang="en-US"/>
          </a:p>
        </p:txBody>
      </p:sp>
    </p:spTree>
    <p:extLst>
      <p:ext uri="{BB962C8B-B14F-4D97-AF65-F5344CB8AC3E}">
        <p14:creationId xmlns:p14="http://schemas.microsoft.com/office/powerpoint/2010/main" val="934797360"/>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02E87B04-7908-4179-A5C5-243027FA6157}" type="slidenum">
              <a:rPr lang="en-US" smtClean="0"/>
              <a:pPr/>
              <a:t>180</a:t>
            </a:fld>
            <a:endParaRPr lang="en-US"/>
          </a:p>
        </p:txBody>
      </p:sp>
    </p:spTree>
    <p:extLst>
      <p:ext uri="{BB962C8B-B14F-4D97-AF65-F5344CB8AC3E}">
        <p14:creationId xmlns:p14="http://schemas.microsoft.com/office/powerpoint/2010/main" val="2447492413"/>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A9B2447C-D5E7-483F-8528-A31D291C8D73}" type="slidenum">
              <a:rPr lang="en-US" smtClean="0"/>
              <a:pPr/>
              <a:t>198</a:t>
            </a:fld>
            <a:endParaRPr lang="en-US"/>
          </a:p>
        </p:txBody>
      </p:sp>
    </p:spTree>
    <p:extLst>
      <p:ext uri="{BB962C8B-B14F-4D97-AF65-F5344CB8AC3E}">
        <p14:creationId xmlns:p14="http://schemas.microsoft.com/office/powerpoint/2010/main" val="3837606115"/>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10"/>
          </p:nvPr>
        </p:nvSpPr>
        <p:spPr/>
        <p:txBody>
          <a:bodyPr/>
          <a:lstStyle>
            <a:defPPr/>
          </a:lstStyle>
          <a:p>
            <a:pPr/>
            <a:fld id="{E5BEFDB7-8CC1-4A67-9D4E-CCAAE97666FF}" type="slidenum">
              <a:rPr lang="en-US" smtClean="0"/>
              <a:pPr/>
              <a:t>211</a:t>
            </a:fld>
            <a:endParaRPr lang="en-US"/>
          </a:p>
        </p:txBody>
      </p:sp>
    </p:spTree>
    <p:extLst>
      <p:ext uri="{BB962C8B-B14F-4D97-AF65-F5344CB8AC3E}">
        <p14:creationId xmlns:p14="http://schemas.microsoft.com/office/powerpoint/2010/main" val="2958953346"/>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defPPr/>
          </a:lstStyle>
          <a:p>
            <a:pPr/>
            <a:r>
              <a:rPr lang="en-US" smtClean="0"/>
              <a:t>Click to edit Master title style</a:t>
            </a:r>
            <a:endParaRPr lang="en-US"/>
          </a:p>
        </p:txBody>
      </p:sp>
      <p:sp>
        <p:nvSpPr>
          <p:cNvPr id="3" name="Subtitle 2" title=""/>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title=""/>
          <p:cNvSpPr>
            <a:spLocks noGrp="1"/>
          </p:cNvSpPr>
          <p:nvPr>
            <p:ph type="dt" sz="half" idx="2"/>
          </p:nvPr>
        </p:nvSpPr>
        <p:spPr/>
        <p:txBody>
          <a:bodyPr/>
          <a:lstStyle>
            <a:defPPr/>
          </a:lstStyle>
          <a:p>
            <a:pPr/>
            <a:fld id="{96F09D91-2EA6-4032-B6F5-0CFF673929A5}" type="datetimeFigureOut">
              <a:rPr lang="en-US" smtClean="0"/>
              <a:pPr/>
              <a:t>11/7/2009</a:t>
            </a:fld>
            <a:endParaRPr lang="en-US"/>
          </a:p>
        </p:txBody>
      </p:sp>
      <p:sp>
        <p:nvSpPr>
          <p:cNvPr id="5" name="Footer Placeholder 4" title=""/>
          <p:cNvSpPr>
            <a:spLocks noGrp="1"/>
          </p:cNvSpPr>
          <p:nvPr>
            <p:ph type="ftr" sz="quarter" idx="3"/>
          </p:nvPr>
        </p:nvSpPr>
        <p:spPr/>
        <p:txBody>
          <a:bodyPr/>
          <a:lstStyle>
            <a:defPPr/>
          </a:lstStyle>
          <a:p>
            <a:pPr/>
            <a:endParaRPr lang="en-US"/>
          </a:p>
        </p:txBody>
      </p:sp>
      <p:sp>
        <p:nvSpPr>
          <p:cNvPr id="6" name="Slide Number Placeholder 5" title=""/>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defPPr/>
          </a:lstStyle>
          <a:p>
            <a:pPr/>
            <a:fld id="{60AA0A18-11EE-4407-9AC2-9F6C4DCBE2DF}" type="datetimeFigureOut">
              <a:rPr lang="en-US" smtClean="0"/>
              <a:pPr/>
              <a:t>11/7/2009</a:t>
            </a:fld>
            <a:endParaRPr lang="en-US"/>
          </a:p>
        </p:txBody>
      </p:sp>
      <p:sp>
        <p:nvSpPr>
          <p:cNvPr id="5" name="Footer Placeholder 4" title=""/>
          <p:cNvSpPr>
            <a:spLocks noGrp="1"/>
          </p:cNvSpPr>
          <p:nvPr>
            <p:ph type="ftr" sz="quarter" idx="3"/>
          </p:nvPr>
        </p:nvSpPr>
        <p:spPr/>
        <p:txBody>
          <a:bodyPr/>
          <a:lstStyle>
            <a:defPPr/>
          </a:lstStyle>
          <a:p>
            <a:pPr/>
            <a:endParaRPr lang="en-US"/>
          </a:p>
        </p:txBody>
      </p:sp>
      <p:sp>
        <p:nvSpPr>
          <p:cNvPr id="6" name="Slide Number Placeholder 5" title=""/>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8/1/2021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8/1/2021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8/1/2021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8/1/2021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defPPr/>
          </a:lstStyle>
          <a:p>
            <a:pPr/>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defPPr/>
          </a:lstStyle>
          <a:p>
            <a:pPr/>
            <a:fld id="{3C70897F-0E8C-491E-BEB3-789FA2D1D8A2}" type="datetimeFigureOut">
              <a:rPr lang="en-US" smtClean="0"/>
              <a:pPr/>
              <a:t>11/7/2009</a:t>
            </a:fld>
            <a:endParaRPr lang="en-US"/>
          </a:p>
        </p:txBody>
      </p:sp>
      <p:sp>
        <p:nvSpPr>
          <p:cNvPr id="5" name="Footer Placeholder 4" title=""/>
          <p:cNvSpPr>
            <a:spLocks noGrp="1"/>
          </p:cNvSpPr>
          <p:nvPr>
            <p:ph type="ftr" sz="quarter" idx="3"/>
          </p:nvPr>
        </p:nvSpPr>
        <p:spPr/>
        <p:txBody>
          <a:bodyPr/>
          <a:lstStyle>
            <a:defPPr/>
          </a:lstStyle>
          <a:p>
            <a:pPr/>
            <a:endParaRPr lang="en-US"/>
          </a:p>
        </p:txBody>
      </p:sp>
      <p:sp>
        <p:nvSpPr>
          <p:cNvPr id="6" name="Slide Number Placeholder 5" title=""/>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8/1/2021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8/1/2021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8/1/2021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8/1/2021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8/1/2021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7/26/2021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8/1/2021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8/3/2021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8/3/2021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8/3/2021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7/26/2021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8/3/2021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8/3/2021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7/26/2021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8/3/2021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8/3/2021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8/4/2021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8/4/2021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8/4/2021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8/4/2021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8/4/2021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8/4/2021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8/4/2021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8/4/2021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8/5/2021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8/5/2021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8/5/2021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8/5/2021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8/5/2021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8/5/2021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defPPr/>
          </a:lstStyle>
          <a:p>
            <a:pPr/>
            <a:r>
              <a:rPr lang="en-US" smtClean="0"/>
              <a:t>Click to edit Master title style</a:t>
            </a:r>
            <a:endParaRPr lang="en-US"/>
          </a:p>
        </p:txBody>
      </p:sp>
      <p:sp>
        <p:nvSpPr>
          <p:cNvPr id="3" name="Content Placeholder 2" title=""/>
          <p:cNvSpPr>
            <a:spLocks noGrp="1"/>
          </p:cNvSpPr>
          <p:nvPr>
            <p:ph idx="1"/>
          </p:nvPr>
        </p:nvSpPr>
        <p:spPr/>
        <p:txBody>
          <a:bodyPr/>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defPPr/>
          </a:lstStyle>
          <a:p>
            <a:pPr/>
            <a:fld id="{F09B2927-B5CB-4D04-9027-9B078AEF51BD}" type="datetimeFigureOut">
              <a:rPr lang="en-US" smtClean="0"/>
              <a:pPr/>
              <a:t>11/7/2009</a:t>
            </a:fld>
            <a:endParaRPr lang="en-US"/>
          </a:p>
        </p:txBody>
      </p:sp>
      <p:sp>
        <p:nvSpPr>
          <p:cNvPr id="5" name="Footer Placeholder 4" title=""/>
          <p:cNvSpPr>
            <a:spLocks noGrp="1"/>
          </p:cNvSpPr>
          <p:nvPr>
            <p:ph type="ftr" sz="quarter" idx="3"/>
          </p:nvPr>
        </p:nvSpPr>
        <p:spPr/>
        <p:txBody>
          <a:bodyPr/>
          <a:lstStyle>
            <a:defPPr/>
          </a:lstStyle>
          <a:p>
            <a:pPr/>
            <a:endParaRPr lang="en-US"/>
          </a:p>
        </p:txBody>
      </p:sp>
      <p:sp>
        <p:nvSpPr>
          <p:cNvPr id="6" name="Slide Number Placeholder 5" title=""/>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7/26/2021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8/5/2021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8/5/2021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8/5/2021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8/5/2021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8/5/2021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7/26/2021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7/26/2021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7/26/2021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defPPr/>
            <a:lvl1pPr algn="l">
              <a:defRPr sz="4000" b="1" cap="all"/>
            </a:lvl1pPr>
          </a:lstStyle>
          <a:p>
            <a:pPr/>
            <a:r>
              <a:rPr lang="en-US" smtClean="0"/>
              <a:t>Click to edit Master title style</a:t>
            </a:r>
            <a:endParaRPr lang="en-US"/>
          </a:p>
        </p:txBody>
      </p:sp>
      <p:sp>
        <p:nvSpPr>
          <p:cNvPr id="3" name="Text Placeholder 2" title=""/>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r>
              <a:rPr lang="en-US" smtClean="0"/>
              <a:t>Click to edit Master text styles</a:t>
            </a:r>
          </a:p>
        </p:txBody>
      </p:sp>
      <p:sp>
        <p:nvSpPr>
          <p:cNvPr id="4" name="Date Placeholder 3" title=""/>
          <p:cNvSpPr>
            <a:spLocks noGrp="1"/>
          </p:cNvSpPr>
          <p:nvPr>
            <p:ph type="dt" sz="half" idx="2"/>
          </p:nvPr>
        </p:nvSpPr>
        <p:spPr/>
        <p:txBody>
          <a:bodyPr/>
          <a:lstStyle>
            <a:defPPr/>
          </a:lstStyle>
          <a:p>
            <a:pPr/>
            <a:fld id="{F83BD272-808F-4C12-8983-5002469A3115}" type="datetimeFigureOut">
              <a:rPr lang="en-US" smtClean="0"/>
              <a:pPr/>
              <a:t>11/7/2009</a:t>
            </a:fld>
            <a:endParaRPr lang="en-US"/>
          </a:p>
        </p:txBody>
      </p:sp>
      <p:sp>
        <p:nvSpPr>
          <p:cNvPr id="5" name="Footer Placeholder 4" title=""/>
          <p:cNvSpPr>
            <a:spLocks noGrp="1"/>
          </p:cNvSpPr>
          <p:nvPr>
            <p:ph type="ftr" sz="quarter" idx="3"/>
          </p:nvPr>
        </p:nvSpPr>
        <p:spPr/>
        <p:txBody>
          <a:bodyPr/>
          <a:lstStyle>
            <a:defPPr/>
          </a:lstStyle>
          <a:p>
            <a:pPr/>
            <a:endParaRPr lang="en-US"/>
          </a:p>
        </p:txBody>
      </p:sp>
      <p:sp>
        <p:nvSpPr>
          <p:cNvPr id="6" name="Slide Number Placeholder 5" title=""/>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7/26/2021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9/2/2021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9/2/2021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9/2/2021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defPPr/>
          </a:lstStyle>
          <a:p>
            <a:pPr/>
            <a:r>
              <a:rPr lang="en-US" smtClean="0"/>
              <a:t>Click to edit Master title style</a:t>
            </a:r>
            <a:endParaRPr lang="en-US"/>
          </a:p>
        </p:txBody>
      </p:sp>
      <p:sp>
        <p:nvSpPr>
          <p:cNvPr id="3" name="Content Placeholder 2" title=""/>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defPPr/>
          </a:lstStyle>
          <a:p>
            <a:pPr/>
            <a:fld id="{E3465AA7-A33F-4457-AF5E-D36B5CDEF729}" type="datetimeFigureOut">
              <a:rPr lang="en-US" smtClean="0"/>
              <a:pPr/>
              <a:t>11/7/2009</a:t>
            </a:fld>
            <a:endParaRPr lang="en-US"/>
          </a:p>
        </p:txBody>
      </p:sp>
      <p:sp>
        <p:nvSpPr>
          <p:cNvPr id="6" name="Footer Placeholder 5" title=""/>
          <p:cNvSpPr>
            <a:spLocks noGrp="1"/>
          </p:cNvSpPr>
          <p:nvPr>
            <p:ph type="ftr" sz="quarter" idx="4"/>
          </p:nvPr>
        </p:nvSpPr>
        <p:spPr/>
        <p:txBody>
          <a:bodyPr/>
          <a:lstStyle>
            <a:defPPr/>
          </a:lstStyle>
          <a:p>
            <a:pPr/>
            <a:endParaRPr lang="en-US"/>
          </a:p>
        </p:txBody>
      </p:sp>
      <p:sp>
        <p:nvSpPr>
          <p:cNvPr id="7" name="Slide Number Placeholder 6" title=""/>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9/2/2021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9/2/2021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9/2/2021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9/2/2021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9/2/2021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defPPr/>
            <a:lvl1pPr/>
          </a:lstStyle>
          <a:p>
            <a:pPr/>
            <a:r>
              <a:rPr lang="en-US" smtClean="0"/>
              <a:t>Click to edit Master title style</a:t>
            </a:r>
            <a:endParaRPr lang="en-US"/>
          </a:p>
        </p:txBody>
      </p:sp>
      <p:sp>
        <p:nvSpPr>
          <p:cNvPr id="3" name="Text Placeholder 2" title=""/>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4" name="Content Placeholder 3" title=""/>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6" name="Content Placeholder 5" title=""/>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defPPr/>
          </a:lstStyle>
          <a:p>
            <a:pPr/>
            <a:fld id="{4F91F289-5067-4BA7-8FBD-E6E16BAB864F}" type="datetimeFigureOut">
              <a:rPr lang="en-US" smtClean="0"/>
              <a:pPr/>
              <a:t>11/7/2009</a:t>
            </a:fld>
            <a:endParaRPr lang="en-US"/>
          </a:p>
        </p:txBody>
      </p:sp>
      <p:sp>
        <p:nvSpPr>
          <p:cNvPr id="8" name="Footer Placeholder 7" title=""/>
          <p:cNvSpPr>
            <a:spLocks noGrp="1"/>
          </p:cNvSpPr>
          <p:nvPr>
            <p:ph type="ftr" sz="quarter" idx="6"/>
          </p:nvPr>
        </p:nvSpPr>
        <p:spPr/>
        <p:txBody>
          <a:bodyPr/>
          <a:lstStyle>
            <a:defPPr/>
          </a:lstStyle>
          <a:p>
            <a:pPr/>
            <a:endParaRPr lang="en-US"/>
          </a:p>
        </p:txBody>
      </p:sp>
      <p:sp>
        <p:nvSpPr>
          <p:cNvPr id="9" name="Slide Number Placeholder 8" title=""/>
          <p:cNvSpPr>
            <a:spLocks noGrp="1"/>
          </p:cNvSpPr>
          <p:nvPr>
            <p:ph type="sldNum" sz="quarter" idx="7"/>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9/2/2021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9/2/2021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9/2/2021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7/30/2021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7/30/2021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defPPr/>
          </a:lstStyle>
          <a:p>
            <a:pPr/>
            <a:r>
              <a:rPr lang="en-US" smtClean="0"/>
              <a:t>Click to edit Master title style</a:t>
            </a:r>
            <a:endParaRPr lang="en-US"/>
          </a:p>
        </p:txBody>
      </p:sp>
      <p:sp>
        <p:nvSpPr>
          <p:cNvPr id="3" name="Date Placeholder 2" title=""/>
          <p:cNvSpPr>
            <a:spLocks noGrp="1"/>
          </p:cNvSpPr>
          <p:nvPr>
            <p:ph type="dt" sz="half" idx="1"/>
          </p:nvPr>
        </p:nvSpPr>
        <p:spPr/>
        <p:txBody>
          <a:bodyPr/>
          <a:lstStyle>
            <a:defPPr/>
          </a:lstStyle>
          <a:p>
            <a:pPr/>
            <a:fld id="{5DF26AC3-03FE-4254-99B0-1E720CFE8896}" type="datetimeFigureOut">
              <a:rPr lang="en-US" smtClean="0"/>
              <a:pPr/>
              <a:t>11/7/2009</a:t>
            </a:fld>
            <a:endParaRPr lang="en-US"/>
          </a:p>
        </p:txBody>
      </p:sp>
      <p:sp>
        <p:nvSpPr>
          <p:cNvPr id="4" name="Footer Placeholder 3" title=""/>
          <p:cNvSpPr>
            <a:spLocks noGrp="1"/>
          </p:cNvSpPr>
          <p:nvPr>
            <p:ph type="ftr" sz="quarter" idx="2"/>
          </p:nvPr>
        </p:nvSpPr>
        <p:spPr/>
        <p:txBody>
          <a:bodyPr/>
          <a:lstStyle>
            <a:defPPr/>
          </a:lstStyle>
          <a:p>
            <a:pPr/>
            <a:endParaRPr lang="en-US"/>
          </a:p>
        </p:txBody>
      </p:sp>
      <p:sp>
        <p:nvSpPr>
          <p:cNvPr id="5" name="Slide Number Placeholder 4" title=""/>
          <p:cNvSpPr>
            <a:spLocks noGrp="1"/>
          </p:cNvSpPr>
          <p:nvPr>
            <p:ph type="sldNum" sz="quarter" idx="3"/>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7/30/2021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7/30/2021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7/30/2021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7/30/2021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defPPr/>
          </a:lstStyle>
          <a:p>
            <a:pPr/>
            <a:fld id="{E43A40EB-0558-44A4-A751-A4AE1F60D5C2}" type="datetimeFigureOut">
              <a:rPr lang="en-US" smtClean="0"/>
              <a:pPr/>
              <a:t>11/7/2009</a:t>
            </a:fld>
            <a:endParaRPr lang="en-US"/>
          </a:p>
        </p:txBody>
      </p:sp>
      <p:sp>
        <p:nvSpPr>
          <p:cNvPr id="3" name="Footer Placeholder 2" title=""/>
          <p:cNvSpPr>
            <a:spLocks noGrp="1"/>
          </p:cNvSpPr>
          <p:nvPr>
            <p:ph type="ftr" sz="quarter" idx="1"/>
          </p:nvPr>
        </p:nvSpPr>
        <p:spPr/>
        <p:txBody>
          <a:bodyPr/>
          <a:lstStyle>
            <a:defPPr/>
          </a:lstStyle>
          <a:p>
            <a:pPr/>
            <a:endParaRPr lang="en-US"/>
          </a:p>
        </p:txBody>
      </p:sp>
      <p:sp>
        <p:nvSpPr>
          <p:cNvPr id="4" name="Slide Number Placeholder 3" title=""/>
          <p:cNvSpPr>
            <a:spLocks noGrp="1"/>
          </p:cNvSpPr>
          <p:nvPr>
            <p:ph type="sldNum" sz="quarter" idx="2"/>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7/30/2021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7/30/2021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7/30/2021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7/30/2021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7/30/2021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7/31/2021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Content Placeholder 2" title=""/>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title=""/>
          <p:cNvSpPr>
            <a:spLocks noGrp="1"/>
          </p:cNvSpPr>
          <p:nvPr>
            <p:ph type="dt" sz="half" idx="3"/>
          </p:nvPr>
        </p:nvSpPr>
        <p:spPr/>
        <p:txBody>
          <a:bodyPr/>
          <a:lstStyle>
            <a:defPPr/>
          </a:lstStyle>
          <a:p>
            <a:pPr/>
            <a:fld id="{75FA7E16-8348-469E-82D6-8B2F1CBDCE9D}" type="datetimeFigureOut">
              <a:rPr lang="en-US" smtClean="0"/>
              <a:pPr/>
              <a:t>11/7/2009</a:t>
            </a:fld>
            <a:endParaRPr lang="en-US"/>
          </a:p>
        </p:txBody>
      </p:sp>
      <p:sp>
        <p:nvSpPr>
          <p:cNvPr id="6" name="Footer Placeholder 5" title=""/>
          <p:cNvSpPr>
            <a:spLocks noGrp="1"/>
          </p:cNvSpPr>
          <p:nvPr>
            <p:ph type="ftr" sz="quarter" idx="4"/>
          </p:nvPr>
        </p:nvSpPr>
        <p:spPr/>
        <p:txBody>
          <a:bodyPr/>
          <a:lstStyle>
            <a:defPPr/>
          </a:lstStyle>
          <a:p>
            <a:pPr/>
            <a:endParaRPr lang="en-US"/>
          </a:p>
        </p:txBody>
      </p:sp>
      <p:sp>
        <p:nvSpPr>
          <p:cNvPr id="7" name="Slide Number Placeholder 6" title=""/>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7/31/2021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7/31/2021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7/31/2021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7/31/2021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bg>
      <p:bgRef idx="1001">
        <a:schemeClr val="bg2"/>
      </p:bgRef>
    </p:bg>
    <p:spTree>
      <p:nvGrpSpPr>
        <p:cNvPr id="1" name=""/>
        <p:cNvGrpSpPr/>
        <p:nvPr/>
      </p:nvGrpSpPr>
      <p:grpSpPr>
        <a:xfrm>
          <a:off x="0" y="0"/>
          <a: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defPPr/>
            <a:lvl1pPr>
              <a:defRPr cap="all" baseline="0"/>
            </a:lvl1pPr>
          </a:lstStyle>
          <a:p>
            <a:pPr/>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defPPr/>
            <a:lvl1pPr algn="ctr">
              <a:defRPr sz="2000">
                <a:solidFill>
                  <a:srgbClr val="FFFFFF"/>
                </a:solidFill>
              </a:defRPr>
            </a:lvl1pPr>
          </a:lstStyle>
          <a:p>
            <a:pPr/>
            <a:fld id="{1D8BD707-D9CF-40AE-B4C6-C98DA3205C09}" type="datetimeFigureOut">
              <a:rPr lang="en-US" smtClean="0"/>
              <a:pPr/>
              <a:t>7/31/2021</a:t>
            </a:fld>
            <a:endParaRPr lang="en-US"/>
          </a:p>
        </p:txBody>
      </p:sp>
      <p:sp>
        <p:nvSpPr>
          <p:cNvPr id="17" name="Footer Placeholder 16"/>
          <p:cNvSpPr>
            <a:spLocks noGrp="1"/>
          </p:cNvSpPr>
          <p:nvPr>
            <p:ph type="ftr" sz="quarter" idx="11"/>
          </p:nvPr>
        </p:nvSpPr>
        <p:spPr>
          <a:xfrm>
            <a:off x="2085393" y="236538"/>
            <a:ext cx="5867400" cy="365125"/>
          </a:xfrm>
        </p:spPr>
        <p:txBody>
          <a:bodyPr/>
          <a:lstStyle>
            <a:defPPr/>
            <a:lvl1pPr algn="r">
              <a:defRPr>
                <a:solidFill>
                  <a:schemeClr val="tx2"/>
                </a:solidFill>
              </a:defRPr>
            </a:lvl1pPr>
          </a:lstStyle>
          <a:p>
            <a:pPr/>
            <a:endParaRPr lang="en-US"/>
          </a:p>
        </p:txBody>
      </p:sp>
      <p:sp>
        <p:nvSpPr>
          <p:cNvPr id="29" name="Slide Number Placeholder 28"/>
          <p:cNvSpPr>
            <a:spLocks noGrp="1"/>
          </p:cNvSpPr>
          <p:nvPr>
            <p:ph type="sldNum" sz="quarter" idx="12"/>
          </p:nvPr>
        </p:nvSpPr>
        <p:spPr>
          <a:xfrm>
            <a:off x="8001000" y="228600"/>
            <a:ext cx="8382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Picture Placeholder 2" title=""/>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title=""/>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title=""/>
          <p:cNvSpPr>
            <a:spLocks noGrp="1"/>
          </p:cNvSpPr>
          <p:nvPr>
            <p:ph type="dt" sz="half" idx="3"/>
          </p:nvPr>
        </p:nvSpPr>
        <p:spPr/>
        <p:txBody>
          <a:bodyPr/>
          <a:lstStyle>
            <a:defPPr/>
          </a:lstStyle>
          <a:p>
            <a:pPr/>
            <a:fld id="{933E1A4C-5A46-4C47-B6CE-271ABF9A6480}" type="datetimeFigureOut">
              <a:rPr lang="en-US" smtClean="0"/>
              <a:pPr/>
              <a:t>11/7/2009</a:t>
            </a:fld>
            <a:endParaRPr lang="en-US"/>
          </a:p>
        </p:txBody>
      </p:sp>
      <p:sp>
        <p:nvSpPr>
          <p:cNvPr id="6" name="Footer Placeholder 5" title=""/>
          <p:cNvSpPr>
            <a:spLocks noGrp="1"/>
          </p:cNvSpPr>
          <p:nvPr>
            <p:ph type="ftr" sz="quarter" idx="4"/>
          </p:nvPr>
        </p:nvSpPr>
        <p:spPr/>
        <p:txBody>
          <a:bodyPr/>
          <a:lstStyle>
            <a:defPPr/>
          </a:lstStyle>
          <a:p>
            <a:pPr/>
            <a:endParaRPr lang="en-US"/>
          </a:p>
        </p:txBody>
      </p:sp>
      <p:sp>
        <p:nvSpPr>
          <p:cNvPr id="7" name="Slide Number Placeholder 6" title=""/>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12648" y="228600"/>
            <a:ext cx="8153400" cy="990600"/>
          </a:xfrm>
        </p:spPr>
        <p:txBody>
          <a:bodyPr/>
          <a:lstStyle>
            <a:defPPr/>
          </a:lstStyle>
          <a:p>
            <a:pPr/>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bg>
      <p:bgRef idx="1003">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1371600" y="2743200"/>
            <a:ext cx="7123113" cy="1673225"/>
          </a:xfrm>
        </p:spPr>
        <p:txBody>
          <a:bodyPr anchor="t"/>
          <a:lstStyle>
            <a:defPPr/>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defPPr/>
            <a:lvl1pPr algn="l">
              <a:buNone/>
              <a:defRPr sz="4400" b="0" cap="none">
                <a:solidFill>
                  <a:srgbClr val="FFFFFF"/>
                </a:solidFill>
              </a:defRPr>
            </a:lvl1pPr>
          </a:lstStyle>
          <a:p>
            <a:pPr/>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defPPr/>
            <a:lvl1pPr>
              <a:defRPr sz="2400">
                <a:solidFill>
                  <a:srgbClr val="FFFFFF"/>
                </a:solidFill>
              </a:defRPr>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defPPr/>
          </a:lstStyle>
          <a:p>
            <a:pPr/>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defPPr/>
          </a:lstStyle>
          <a:p>
            <a:pPr/>
            <a:fld id="{1D8BD707-D9CF-40AE-B4C6-C98DA3205C09}" type="datetimeFigureOut">
              <a:rPr lang="en-US" smtClean="0"/>
              <a:pPr/>
              <a:t>7/31/2021</a:t>
            </a:fld>
            <a:endParaRPr lang="en-US"/>
          </a:p>
        </p:txBody>
      </p:sp>
      <p:sp>
        <p:nvSpPr>
          <p:cNvPr id="10" name="Slide Number Placeholder 9"/>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defPPr/>
          </a:lstStyle>
          <a:p>
            <a:pPr/>
            <a:endParaRPr lang="en-US"/>
          </a:p>
        </p:txBody>
      </p:sp>
    </p:spTree>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533400" y="273050"/>
            <a:ext cx="8153400" cy="869950"/>
          </a:xfrm>
        </p:spPr>
        <p:txBody>
          <a:bodyPr anchor="ctr"/>
          <a:lstStyle>
            <a:defPPr/>
            <a:lvl1pPr>
              <a:defRPr/>
            </a:lvl1pPr>
          </a:lstStyle>
          <a:p>
            <a:pPr/>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defPPr/>
          </a:lstStyle>
          <a:p>
            <a:pPr/>
            <a:fld id="{1D8BD707-D9CF-40AE-B4C6-C98DA3205C09}" type="datetimeFigureOut">
              <a:rPr lang="en-US" smtClean="0"/>
              <a:pPr/>
              <a:t>7/31/2021</a:t>
            </a:fld>
            <a:endParaRPr lang="en-US"/>
          </a:p>
        </p:txBody>
      </p:sp>
      <p:sp>
        <p:nvSpPr>
          <p:cNvPr id="12" name="Slide Number Placeholder 11"/>
          <p:cNvSpPr>
            <a:spLocks noGrp="1"/>
          </p:cNvSpPr>
          <p:nvPr>
            <p:ph type="sldNum" sz="quarter" idx="16"/>
          </p:nvPr>
        </p:nvSpPr>
        <p:spPr/>
        <p:txBody>
          <a:bodyPr rtlCol="0"/>
          <a:lstStyle>
            <a:defPPr/>
          </a:lstStyle>
          <a:p>
            <a:pPr/>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defPPr/>
          </a:lstStyle>
          <a:p>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defPPr/>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a:xfrm>
            <a:off x="0" y="6248400"/>
            <a:ext cx="533400" cy="381000"/>
          </a:xfrm>
        </p:spPr>
        <p:txBody>
          <a:bodyPr/>
          <a:lstStyle>
            <a:defPPr/>
            <a:lvl1pPr>
              <a:defRPr>
                <a:solidFill>
                  <a:schemeClr val="tx2"/>
                </a:solidFill>
              </a:defRPr>
            </a:lvl1pPr>
          </a:lstStyle>
          <a:p>
            <a:pPr/>
            <a:fld id="{B6F15528-21DE-4FAA-801E-634DDDAF4B2B}" type="slidenum">
              <a:rPr lang="en-US" smtClean="0"/>
              <a:pPr/>
              <a:t>‹#›</a:t>
            </a:fld>
            <a:endParaRPr lang="en-US"/>
          </a:p>
        </p:txBody>
      </p:sp>
    </p:spTree>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0" y="273050"/>
            <a:ext cx="8077200" cy="869950"/>
          </a:xfrm>
        </p:spPr>
        <p:txBody>
          <a:bodyPr anchor="ctr"/>
          <a:lstStyle>
            <a:defPPr/>
            <a:lvl1pPr algn="l">
              <a:buNone/>
              <a:defRPr sz="4400" b="0"/>
            </a:lvl1pPr>
          </a:lstStyle>
          <a:p>
            <a:pPr/>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vl1pPr>
              <a:defRPr>
                <a:solidFill>
                  <a:srgbClr val="FFFFFF"/>
                </a:solidFill>
              </a:defRPr>
            </a:lvl1pPr>
          </a:lstStyle>
          <a:p>
            <a:pPr/>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defPPr/>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bg>
      <p:bgRef idx="1003">
        <a:schemeClr val="bg2"/>
      </p:bgRef>
    </p:bg>
    <p:spTree>
      <p:nvGrpSpPr>
        <p:cNvPr id="1" name=""/>
        <p:cNvGrpSpPr/>
        <p:nvPr/>
      </p:nvGrpSpPr>
      <p:grpSpPr>
        <a:xfrm>
          <a:off x="0" y="0"/>
          <a:ext cx="0" cy="0"/>
        </a:xfrm>
      </p:grpSpPr>
      <p:sp>
        <p:nvSpPr>
          <p:cNvPr id="4" name="Text Placeholder 3"/>
          <p:cNvSpPr>
            <a:spLocks noGrp="1"/>
          </p:cNvSpPr>
          <p:nvPr>
            <p:ph type="body" sz="half" idx="2"/>
          </p:nvPr>
        </p:nvSpPr>
        <p:spPr>
          <a:xfrm>
            <a:off x="1600200" y="5486400"/>
            <a:ext cx="7315200" cy="685800"/>
          </a:xfrm>
        </p:spPr>
        <p:txBody>
          <a:bodyPr/>
          <a:lstStyle>
            <a:defPPr/>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defPPr/>
            <a:lvl1pPr algn="l">
              <a:buNone/>
              <a:defRPr sz="2800" b="0">
                <a:solidFill>
                  <a:srgbClr val="FFFFFF"/>
                </a:solidFill>
              </a:defRPr>
            </a:lvl1pPr>
          </a:lstStyle>
          <a:p>
            <a:pPr/>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defPPr/>
          </a:lstStyle>
          <a:p>
            <a:pPr/>
            <a:fld id="{1D8BD707-D9CF-40AE-B4C6-C98DA3205C09}" type="datetimeFigureOut">
              <a:rPr lang="en-US" smtClean="0"/>
              <a:pPr/>
              <a:t>7/31/2021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defPPr/>
            <a:lvl1pPr>
              <a:defRPr sz="2800"/>
            </a:lvl1pPr>
          </a:lstStyle>
          <a:p>
            <a:pPr/>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defPPr/>
          </a:lstStyle>
          <a:p>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defPPr/>
            <a:lvl1pPr marL="0" indent="0">
              <a:buNone/>
              <a:defRPr sz="3200"/>
            </a:lvl1pPr>
          </a:lstStyle>
          <a:p>
            <a:pPr/>
            <a:r>
              <a:rPr kumimoji="0" lang="en-US" smtClean="0"/>
              <a:t>Click icon to add picture</a:t>
            </a:r>
            <a:endParaRPr kumimoji="0"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defPPr/>
          </a:lstStyle>
          <a:p>
            <a:pPr/>
            <a:fld id="{1D8BD707-D9CF-40AE-B4C6-C98DA3205C09}" type="datetimeFigureOut">
              <a:rPr lang="en-US" smtClean="0"/>
              <a:pPr/>
              <a:t>7/31/2021</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B6F15528-21DE-4FAA-801E-634DDDAF4B2B}" type="slidenum">
              <a:rPr lang="en-US" smtClean="0"/>
              <a:pPr/>
              <a:t>‹#›</a:t>
            </a:fld>
            <a:endParaRPr lang="en-US"/>
          </a:p>
        </p:txBody>
      </p:sp>
    </p:spTree>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xfrm>
      </p:grpSpPr>
      <p:sp>
        <p:nvSpPr>
          <p:cNvPr id="2" name="Vertical Title 1"/>
          <p:cNvSpPr>
            <a:spLocks noGrp="1"/>
          </p:cNvSpPr>
          <p:nvPr>
            <p:ph type="title" orient="vert"/>
          </p:nvPr>
        </p:nvSpPr>
        <p:spPr>
          <a:xfrm>
            <a:off x="6553200" y="609600"/>
            <a:ext cx="2057400" cy="5516563"/>
          </a:xfrm>
        </p:spPr>
        <p:txBody>
          <a:bodyPr vert="eaVert"/>
          <a:lstStyle>
            <a:defPPr/>
          </a:lstStyle>
          <a:p>
            <a:pPr/>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def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defPPr/>
          </a:lstStyle>
          <a:p>
            <a:pPr/>
            <a:fld id="{1D8BD707-D9CF-40AE-B4C6-C98DA3205C09}" type="datetimeFigureOut">
              <a:rPr lang="en-US" smtClean="0"/>
              <a:pPr/>
              <a:t>7/31/2021</a:t>
            </a:fld>
            <a:endParaRPr lang="en-US"/>
          </a:p>
        </p:txBody>
      </p:sp>
      <p:sp>
        <p:nvSpPr>
          <p:cNvPr id="5" name="Footer Placeholder 4"/>
          <p:cNvSpPr>
            <a:spLocks noGrp="1"/>
          </p:cNvSpPr>
          <p:nvPr>
            <p:ph type="ftr" sz="quarter" idx="11"/>
          </p:nvPr>
        </p:nvSpPr>
        <p:spPr>
          <a:xfrm>
            <a:off x="457201" y="6248207"/>
            <a:ext cx="5573483" cy="365125"/>
          </a:xfrm>
        </p:spPr>
        <p:txBody>
          <a:bodyPr/>
          <a:lstStyle>
            <a:defPPr/>
          </a:lstStyle>
          <a:p>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defPPr/>
          </a:lstStyle>
          <a:p>
            <a:pPr/>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77.xml" /><Relationship Id="rId10" Type="http://schemas.openxmlformats.org/officeDocument/2006/relationships/slideLayout" Target="../slideLayouts/slideLayout186.xml" /><Relationship Id="rId11" Type="http://schemas.openxmlformats.org/officeDocument/2006/relationships/slideLayout" Target="../slideLayouts/slideLayout187.xml" /><Relationship Id="rId12" Type="http://schemas.openxmlformats.org/officeDocument/2006/relationships/theme" Target="../theme/theme17.xml" /><Relationship Id="rId2" Type="http://schemas.openxmlformats.org/officeDocument/2006/relationships/slideLayout" Target="../slideLayouts/slideLayout178.xml" /><Relationship Id="rId3" Type="http://schemas.openxmlformats.org/officeDocument/2006/relationships/slideLayout" Target="../slideLayouts/slideLayout179.xml" /><Relationship Id="rId4" Type="http://schemas.openxmlformats.org/officeDocument/2006/relationships/slideLayout" Target="../slideLayouts/slideLayout180.xml" /><Relationship Id="rId5" Type="http://schemas.openxmlformats.org/officeDocument/2006/relationships/slideLayout" Target="../slideLayouts/slideLayout181.xml" /><Relationship Id="rId6" Type="http://schemas.openxmlformats.org/officeDocument/2006/relationships/slideLayout" Target="../slideLayouts/slideLayout182.xml" /><Relationship Id="rId7" Type="http://schemas.openxmlformats.org/officeDocument/2006/relationships/slideLayout" Target="../slideLayouts/slideLayout183.xml" /><Relationship Id="rId8" Type="http://schemas.openxmlformats.org/officeDocument/2006/relationships/slideLayout" Target="../slideLayouts/slideLayout184.xml" /><Relationship Id="rId9" Type="http://schemas.openxmlformats.org/officeDocument/2006/relationships/slideLayout" Target="../slideLayouts/slideLayout185.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88.xml" /><Relationship Id="rId10" Type="http://schemas.openxmlformats.org/officeDocument/2006/relationships/slideLayout" Target="../slideLayouts/slideLayout197.xml" /><Relationship Id="rId11" Type="http://schemas.openxmlformats.org/officeDocument/2006/relationships/slideLayout" Target="../slideLayouts/slideLayout198.xml" /><Relationship Id="rId12" Type="http://schemas.openxmlformats.org/officeDocument/2006/relationships/theme" Target="../theme/theme18.xml" /><Relationship Id="rId2" Type="http://schemas.openxmlformats.org/officeDocument/2006/relationships/slideLayout" Target="../slideLayouts/slideLayout189.xml" /><Relationship Id="rId3" Type="http://schemas.openxmlformats.org/officeDocument/2006/relationships/slideLayout" Target="../slideLayouts/slideLayout190.xml" /><Relationship Id="rId4" Type="http://schemas.openxmlformats.org/officeDocument/2006/relationships/slideLayout" Target="../slideLayouts/slideLayout191.xml" /><Relationship Id="rId5" Type="http://schemas.openxmlformats.org/officeDocument/2006/relationships/slideLayout" Target="../slideLayouts/slideLayout192.xml" /><Relationship Id="rId6" Type="http://schemas.openxmlformats.org/officeDocument/2006/relationships/slideLayout" Target="../slideLayouts/slideLayout193.xml" /><Relationship Id="rId7" Type="http://schemas.openxmlformats.org/officeDocument/2006/relationships/slideLayout" Target="../slideLayouts/slideLayout194.xml" /><Relationship Id="rId8" Type="http://schemas.openxmlformats.org/officeDocument/2006/relationships/slideLayout" Target="../slideLayouts/slideLayout195.xml" /><Relationship Id="rId9" Type="http://schemas.openxmlformats.org/officeDocument/2006/relationships/slideLayout" Target="../slideLayouts/slideLayout196.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slideLayout" Target="../slideLayouts/slideLayout209.xml" /><Relationship Id="rId12" Type="http://schemas.openxmlformats.org/officeDocument/2006/relationships/theme" Target="../theme/theme19.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pPr/>
            <a:fld id="{E8FD0B7A-F5DD-4F40-B4CB-3B2C354B893A}" type="datetimeFigureOut">
              <a:rPr lang="en-US" smtClean="0"/>
              <a:pPr/>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pPr/>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pPr/>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8/1/2021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8/1/2021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8/3/2021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8/3/2021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8/3/2021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8/3/2021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8/4/2021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8/4/2021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8/5/2021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8/5/2021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7/26/2021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7/26/2021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9/2/2021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9/2/2021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7/30/2021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7/30/2021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7/31/2021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defP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defP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defPPr>
              <a:defRPr lang="en-US"/>
            </a:defPPr>
            <a:lvl1pPr marL="0" algn="l"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fld id="{1D8BD707-D9CF-40AE-B4C6-C98DA3205C09}" type="datetimeFigureOut">
              <a:rPr lang="en-US" smtClean="0"/>
              <a:pPr/>
              <a:t>7/31/2021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0</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defPPr/>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16.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16.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16.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oleObject" Target="../embeddings/oleObject56.bin" TargetMode="Internal" /><Relationship Id="rId3" Type="http://schemas.openxmlformats.org/officeDocument/2006/relationships/image" Target="../media/image91.wmf" /><Relationship Id="rId4" Type="http://schemas.openxmlformats.org/officeDocument/2006/relationships/oleObject" Target="../embeddings/oleObject57.bin" TargetMode="Internal" /><Relationship Id="rId5" Type="http://schemas.openxmlformats.org/officeDocument/2006/relationships/image" Target="../media/image92.wmf" /><Relationship Id="rId6" Type="http://schemas.openxmlformats.org/officeDocument/2006/relationships/vmlDrawing" Target="../drawings/vmlDrawing22.v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oleObject" Target="../embeddings/oleObject58.bin" TargetMode="Internal" /><Relationship Id="rId3" Type="http://schemas.openxmlformats.org/officeDocument/2006/relationships/image" Target="../media/image93.wmf" /><Relationship Id="rId4" Type="http://schemas.openxmlformats.org/officeDocument/2006/relationships/oleObject" Target="../embeddings/oleObject59.bin" TargetMode="Internal" /><Relationship Id="rId5" Type="http://schemas.openxmlformats.org/officeDocument/2006/relationships/image" Target="../media/image94.wmf" /><Relationship Id="rId6" Type="http://schemas.openxmlformats.org/officeDocument/2006/relationships/vmlDrawing" Target="../drawings/vmlDrawing23.v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oleObject" Target="../embeddings/oleObject60.bin" TargetMode="Internal" /><Relationship Id="rId3" Type="http://schemas.openxmlformats.org/officeDocument/2006/relationships/image" Target="../media/image92.wmf" /><Relationship Id="rId4" Type="http://schemas.openxmlformats.org/officeDocument/2006/relationships/vmlDrawing" Target="../drawings/vmlDrawing24.v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16.xml" /><Relationship Id="rId10" Type="http://schemas.openxmlformats.org/officeDocument/2006/relationships/oleObject" Target="../embeddings/oleObject65.bin" TargetMode="Internal" /><Relationship Id="rId11" Type="http://schemas.openxmlformats.org/officeDocument/2006/relationships/image" Target="../media/image99.wmf" /><Relationship Id="rId12" Type="http://schemas.openxmlformats.org/officeDocument/2006/relationships/vmlDrawing" Target="../drawings/vmlDrawing25.vml" /><Relationship Id="rId2" Type="http://schemas.openxmlformats.org/officeDocument/2006/relationships/oleObject" Target="../embeddings/oleObject61.bin" TargetMode="Internal" /><Relationship Id="rId3" Type="http://schemas.openxmlformats.org/officeDocument/2006/relationships/image" Target="../media/image95.wmf" /><Relationship Id="rId4" Type="http://schemas.openxmlformats.org/officeDocument/2006/relationships/oleObject" Target="../embeddings/oleObject62.bin" TargetMode="Internal" /><Relationship Id="rId5" Type="http://schemas.openxmlformats.org/officeDocument/2006/relationships/image" Target="../media/image96.wmf" /><Relationship Id="rId6" Type="http://schemas.openxmlformats.org/officeDocument/2006/relationships/oleObject" Target="../embeddings/oleObject63.bin" TargetMode="Internal" /><Relationship Id="rId7" Type="http://schemas.openxmlformats.org/officeDocument/2006/relationships/image" Target="../media/image97.wmf" /><Relationship Id="rId8" Type="http://schemas.openxmlformats.org/officeDocument/2006/relationships/oleObject" Target="../embeddings/oleObject64.bin" TargetMode="Internal" /><Relationship Id="rId9" Type="http://schemas.openxmlformats.org/officeDocument/2006/relationships/image" Target="../media/image98.wmf"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16.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16.xml" /><Relationship Id="rId10" Type="http://schemas.openxmlformats.org/officeDocument/2006/relationships/vmlDrawing" Target="../drawings/vmlDrawing26.vml" /><Relationship Id="rId2" Type="http://schemas.openxmlformats.org/officeDocument/2006/relationships/oleObject" Target="../embeddings/oleObject66.bin" TargetMode="Internal" /><Relationship Id="rId3" Type="http://schemas.openxmlformats.org/officeDocument/2006/relationships/image" Target="../media/image100.wmf" /><Relationship Id="rId4" Type="http://schemas.openxmlformats.org/officeDocument/2006/relationships/oleObject" Target="../embeddings/oleObject67.bin" TargetMode="Internal" /><Relationship Id="rId5" Type="http://schemas.openxmlformats.org/officeDocument/2006/relationships/image" Target="../media/image101.wmf" /><Relationship Id="rId6" Type="http://schemas.openxmlformats.org/officeDocument/2006/relationships/oleObject" Target="../embeddings/oleObject68.bin" TargetMode="Internal" /><Relationship Id="rId7" Type="http://schemas.openxmlformats.org/officeDocument/2006/relationships/image" Target="../media/image102.wmf" /><Relationship Id="rId8" Type="http://schemas.openxmlformats.org/officeDocument/2006/relationships/oleObject" Target="../embeddings/oleObject69.bin" TargetMode="Internal" /><Relationship Id="rId9" Type="http://schemas.openxmlformats.org/officeDocument/2006/relationships/image" Target="../media/image103.wmf"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oleObject" Target="../embeddings/oleObject70.bin" TargetMode="Internal" /><Relationship Id="rId3" Type="http://schemas.openxmlformats.org/officeDocument/2006/relationships/image" Target="../media/image104.wmf" /><Relationship Id="rId4" Type="http://schemas.openxmlformats.org/officeDocument/2006/relationships/vmlDrawing" Target="../drawings/vmlDrawing27.v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3.xml" /><Relationship Id="rId3" Type="http://schemas.openxmlformats.org/officeDocument/2006/relationships/oleObject" Target="../embeddings/oleObject71.bin" TargetMode="Internal" /><Relationship Id="rId4" Type="http://schemas.openxmlformats.org/officeDocument/2006/relationships/image" Target="../media/image105.wmf" /><Relationship Id="rId5" Type="http://schemas.openxmlformats.org/officeDocument/2006/relationships/oleObject" Target="../embeddings/oleObject72.bin" TargetMode="Internal" /><Relationship Id="rId6" Type="http://schemas.openxmlformats.org/officeDocument/2006/relationships/image" Target="../media/image106.wmf" /><Relationship Id="rId7" Type="http://schemas.openxmlformats.org/officeDocument/2006/relationships/vmlDrawing" Target="../drawings/vmlDrawing28.v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12.xml" /><Relationship Id="rId10" Type="http://schemas.openxmlformats.org/officeDocument/2006/relationships/oleObject" Target="../embeddings/oleObject77.bin" TargetMode="Internal" /><Relationship Id="rId11" Type="http://schemas.openxmlformats.org/officeDocument/2006/relationships/image" Target="../media/image111.wmf" /><Relationship Id="rId12" Type="http://schemas.openxmlformats.org/officeDocument/2006/relationships/oleObject" Target="../embeddings/oleObject78.bin" TargetMode="Internal" /><Relationship Id="rId13" Type="http://schemas.openxmlformats.org/officeDocument/2006/relationships/image" Target="../media/image112.wmf" /><Relationship Id="rId14" Type="http://schemas.openxmlformats.org/officeDocument/2006/relationships/vmlDrawing" Target="../drawings/vmlDrawing29.vml" /><Relationship Id="rId2" Type="http://schemas.openxmlformats.org/officeDocument/2006/relationships/oleObject" Target="../embeddings/oleObject73.bin" TargetMode="Internal" /><Relationship Id="rId3" Type="http://schemas.openxmlformats.org/officeDocument/2006/relationships/image" Target="../media/image107.wmf" /><Relationship Id="rId4" Type="http://schemas.openxmlformats.org/officeDocument/2006/relationships/oleObject" Target="../embeddings/oleObject74.bin" TargetMode="Internal" /><Relationship Id="rId5" Type="http://schemas.openxmlformats.org/officeDocument/2006/relationships/image" Target="../media/image108.wmf" /><Relationship Id="rId6" Type="http://schemas.openxmlformats.org/officeDocument/2006/relationships/oleObject" Target="../embeddings/oleObject75.bin" TargetMode="Internal" /><Relationship Id="rId7" Type="http://schemas.openxmlformats.org/officeDocument/2006/relationships/image" Target="../media/image109.wmf" /><Relationship Id="rId8" Type="http://schemas.openxmlformats.org/officeDocument/2006/relationships/oleObject" Target="../embeddings/oleObject76.bin" TargetMode="Internal" /><Relationship Id="rId9" Type="http://schemas.openxmlformats.org/officeDocument/2006/relationships/image" Target="../media/image110.wmf"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oleObject" Target="../embeddings/oleObject79.bin" TargetMode="Internal" /><Relationship Id="rId3" Type="http://schemas.openxmlformats.org/officeDocument/2006/relationships/image" Target="../media/image113.wmf" /><Relationship Id="rId4" Type="http://schemas.openxmlformats.org/officeDocument/2006/relationships/oleObject" Target="../embeddings/oleObject80.bin" TargetMode="Internal" /><Relationship Id="rId5" Type="http://schemas.openxmlformats.org/officeDocument/2006/relationships/image" Target="../media/image114.wmf" /><Relationship Id="rId6" Type="http://schemas.openxmlformats.org/officeDocument/2006/relationships/oleObject" Target="../embeddings/oleObject81.bin" TargetMode="Internal" /><Relationship Id="rId7" Type="http://schemas.openxmlformats.org/officeDocument/2006/relationships/image" Target="../media/image115.wmf" /><Relationship Id="rId8" Type="http://schemas.openxmlformats.org/officeDocument/2006/relationships/vmlDrawing" Target="../drawings/vmlDrawing30.v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12.xml" /><Relationship Id="rId10" Type="http://schemas.openxmlformats.org/officeDocument/2006/relationships/oleObject" Target="../embeddings/oleObject85.bin" TargetMode="Internal" /><Relationship Id="rId11" Type="http://schemas.openxmlformats.org/officeDocument/2006/relationships/image" Target="../media/image120.wmf" /><Relationship Id="rId12" Type="http://schemas.openxmlformats.org/officeDocument/2006/relationships/oleObject" Target="../embeddings/oleObject86.bin" TargetMode="Internal" /><Relationship Id="rId13" Type="http://schemas.openxmlformats.org/officeDocument/2006/relationships/image" Target="../media/image121.wmf" /><Relationship Id="rId14" Type="http://schemas.openxmlformats.org/officeDocument/2006/relationships/vmlDrawing" Target="../drawings/vmlDrawing31.vml" /><Relationship Id="rId2" Type="http://schemas.openxmlformats.org/officeDocument/2006/relationships/notesSlide" Target="../notesSlides/notesSlide4.xml" /><Relationship Id="rId3" Type="http://schemas.openxmlformats.org/officeDocument/2006/relationships/image" Target="../media/image116.png" /><Relationship Id="rId4" Type="http://schemas.openxmlformats.org/officeDocument/2006/relationships/oleObject" Target="../embeddings/oleObject82.bin" TargetMode="Internal" /><Relationship Id="rId5" Type="http://schemas.openxmlformats.org/officeDocument/2006/relationships/image" Target="../media/image117.wmf" /><Relationship Id="rId6" Type="http://schemas.openxmlformats.org/officeDocument/2006/relationships/oleObject" Target="../embeddings/oleObject83.bin" TargetMode="Internal" /><Relationship Id="rId7" Type="http://schemas.openxmlformats.org/officeDocument/2006/relationships/image" Target="../media/image118.wmf" /><Relationship Id="rId8" Type="http://schemas.openxmlformats.org/officeDocument/2006/relationships/oleObject" Target="../embeddings/oleObject84.bin" TargetMode="Internal" /><Relationship Id="rId9" Type="http://schemas.openxmlformats.org/officeDocument/2006/relationships/image" Target="../media/image119.wmf"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oleObject" Target="../embeddings/oleObject87.bin" TargetMode="Internal" /><Relationship Id="rId3" Type="http://schemas.openxmlformats.org/officeDocument/2006/relationships/image" Target="../media/image120.wmf" /><Relationship Id="rId4" Type="http://schemas.openxmlformats.org/officeDocument/2006/relationships/oleObject" Target="../embeddings/oleObject88.bin" TargetMode="Internal" /><Relationship Id="rId5" Type="http://schemas.openxmlformats.org/officeDocument/2006/relationships/image" Target="../media/image122.wmf" /><Relationship Id="rId6" Type="http://schemas.openxmlformats.org/officeDocument/2006/relationships/vmlDrawing" Target="../drawings/vmlDrawing32.v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23.png" /><Relationship Id="rId3" Type="http://schemas.openxmlformats.org/officeDocument/2006/relationships/oleObject" Target="../embeddings/oleObject89.bin" TargetMode="Internal" /><Relationship Id="rId4" Type="http://schemas.openxmlformats.org/officeDocument/2006/relationships/image" Target="../media/image124.wmf" /><Relationship Id="rId5" Type="http://schemas.openxmlformats.org/officeDocument/2006/relationships/vmlDrawing" Target="../drawings/vmlDrawing33.v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oleObject" Target="../embeddings/oleObject90.bin" TargetMode="Internal" /><Relationship Id="rId3" Type="http://schemas.openxmlformats.org/officeDocument/2006/relationships/image" Target="../media/image125.wmf" /><Relationship Id="rId4" Type="http://schemas.openxmlformats.org/officeDocument/2006/relationships/oleObject" Target="../embeddings/oleObject91.bin" TargetMode="Internal" /><Relationship Id="rId5" Type="http://schemas.openxmlformats.org/officeDocument/2006/relationships/image" Target="../media/image126.wmf" /><Relationship Id="rId6" Type="http://schemas.openxmlformats.org/officeDocument/2006/relationships/vmlDrawing" Target="../drawings/vmlDrawing34.v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27.png" /><Relationship Id="rId3" Type="http://schemas.openxmlformats.org/officeDocument/2006/relationships/oleObject" Target="../embeddings/oleObject92.bin" TargetMode="Internal" /><Relationship Id="rId4" Type="http://schemas.openxmlformats.org/officeDocument/2006/relationships/image" Target="../media/image128.wmf" /><Relationship Id="rId5" Type="http://schemas.openxmlformats.org/officeDocument/2006/relationships/vmlDrawing" Target="../drawings/vmlDrawing35.v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29.png" /><Relationship Id="rId3" Type="http://schemas.openxmlformats.org/officeDocument/2006/relationships/oleObject" Target="../embeddings/oleObject93.bin" TargetMode="Internal" /><Relationship Id="rId4" Type="http://schemas.openxmlformats.org/officeDocument/2006/relationships/image" Target="../media/image130.wmf" /><Relationship Id="rId5" Type="http://schemas.openxmlformats.org/officeDocument/2006/relationships/vmlDrawing" Target="../drawings/vmlDrawing36.v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1.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2.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3.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4.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oleObject" Target="../embeddings/oleObject1.bin" TargetMode="Internal" /><Relationship Id="rId3" Type="http://schemas.openxmlformats.org/officeDocument/2006/relationships/image" Target="../media/image8.wmf" /><Relationship Id="rId4" Type="http://schemas.openxmlformats.org/officeDocument/2006/relationships/vmlDrawing" Target="../drawings/vmlDrawing1.v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33.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oleObject" Target="../embeddings/oleObject94.bin" TargetMode="Internal" /><Relationship Id="rId3" Type="http://schemas.openxmlformats.org/officeDocument/2006/relationships/image" Target="../media/image135.wmf" /><Relationship Id="rId4" Type="http://schemas.openxmlformats.org/officeDocument/2006/relationships/oleObject" Target="../embeddings/oleObject95.bin" TargetMode="Internal" /><Relationship Id="rId5" Type="http://schemas.openxmlformats.org/officeDocument/2006/relationships/image" Target="../media/image136.wmf" /><Relationship Id="rId6" Type="http://schemas.openxmlformats.org/officeDocument/2006/relationships/vmlDrawing" Target="../drawings/vmlDrawing37.v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37.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oleObject" Target="../embeddings/oleObject100.bin" TargetMode="Internal" /><Relationship Id="rId11" Type="http://schemas.openxmlformats.org/officeDocument/2006/relationships/image" Target="../media/image142.wmf" /><Relationship Id="rId12" Type="http://schemas.openxmlformats.org/officeDocument/2006/relationships/oleObject" Target="../embeddings/oleObject101.bin" TargetMode="Internal" /><Relationship Id="rId13" Type="http://schemas.openxmlformats.org/officeDocument/2006/relationships/image" Target="../media/image143.wmf" /><Relationship Id="rId14" Type="http://schemas.openxmlformats.org/officeDocument/2006/relationships/oleObject" Target="../embeddings/oleObject102.bin" TargetMode="Internal" /><Relationship Id="rId15" Type="http://schemas.openxmlformats.org/officeDocument/2006/relationships/image" Target="../media/image144.wmf" /><Relationship Id="rId16" Type="http://schemas.openxmlformats.org/officeDocument/2006/relationships/vmlDrawing" Target="../drawings/vmlDrawing38.vml" /><Relationship Id="rId2" Type="http://schemas.openxmlformats.org/officeDocument/2006/relationships/oleObject" Target="../embeddings/oleObject96.bin" TargetMode="Internal" /><Relationship Id="rId3" Type="http://schemas.openxmlformats.org/officeDocument/2006/relationships/image" Target="../media/image138.wmf" /><Relationship Id="rId4" Type="http://schemas.openxmlformats.org/officeDocument/2006/relationships/oleObject" Target="../embeddings/oleObject97.bin" TargetMode="Internal" /><Relationship Id="rId5" Type="http://schemas.openxmlformats.org/officeDocument/2006/relationships/image" Target="../media/image139.wmf" /><Relationship Id="rId6" Type="http://schemas.openxmlformats.org/officeDocument/2006/relationships/oleObject" Target="../embeddings/oleObject98.bin" TargetMode="Internal" /><Relationship Id="rId7" Type="http://schemas.openxmlformats.org/officeDocument/2006/relationships/image" Target="../media/image140.wmf" /><Relationship Id="rId8" Type="http://schemas.openxmlformats.org/officeDocument/2006/relationships/oleObject" Target="../embeddings/oleObject99.bin" TargetMode="Internal" /><Relationship Id="rId9" Type="http://schemas.openxmlformats.org/officeDocument/2006/relationships/image" Target="../media/image141.wmf"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vmlDrawing" Target="../drawings/vmlDrawing39.vml" /><Relationship Id="rId2" Type="http://schemas.openxmlformats.org/officeDocument/2006/relationships/oleObject" Target="../embeddings/oleObject103.bin" TargetMode="Internal" /><Relationship Id="rId3" Type="http://schemas.openxmlformats.org/officeDocument/2006/relationships/image" Target="../media/image145.wmf" /><Relationship Id="rId4" Type="http://schemas.openxmlformats.org/officeDocument/2006/relationships/oleObject" Target="../embeddings/oleObject104.bin" TargetMode="Internal" /><Relationship Id="rId5" Type="http://schemas.openxmlformats.org/officeDocument/2006/relationships/image" Target="../media/image139.wmf" /><Relationship Id="rId6" Type="http://schemas.openxmlformats.org/officeDocument/2006/relationships/oleObject" Target="../embeddings/oleObject105.bin" TargetMode="Internal" /><Relationship Id="rId7" Type="http://schemas.openxmlformats.org/officeDocument/2006/relationships/image" Target="../media/image140.wmf" /><Relationship Id="rId8" Type="http://schemas.openxmlformats.org/officeDocument/2006/relationships/oleObject" Target="../embeddings/oleObject106.bin" TargetMode="Internal" /><Relationship Id="rId9" Type="http://schemas.openxmlformats.org/officeDocument/2006/relationships/image" Target="../media/image146.wmf"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oleObject" Target="../embeddings/oleObject111.bin" TargetMode="Internal" /><Relationship Id="rId11" Type="http://schemas.openxmlformats.org/officeDocument/2006/relationships/image" Target="../media/image147.wmf" /><Relationship Id="rId12" Type="http://schemas.openxmlformats.org/officeDocument/2006/relationships/oleObject" Target="../embeddings/oleObject112.bin" TargetMode="Internal" /><Relationship Id="rId13" Type="http://schemas.openxmlformats.org/officeDocument/2006/relationships/image" Target="../media/image148.wmf" /><Relationship Id="rId14" Type="http://schemas.openxmlformats.org/officeDocument/2006/relationships/oleObject" Target="../embeddings/oleObject113.bin" TargetMode="Internal" /><Relationship Id="rId15" Type="http://schemas.openxmlformats.org/officeDocument/2006/relationships/image" Target="../media/image149.wmf" /><Relationship Id="rId16" Type="http://schemas.openxmlformats.org/officeDocument/2006/relationships/oleObject" Target="../embeddings/oleObject114.bin" TargetMode="Internal" /><Relationship Id="rId17" Type="http://schemas.openxmlformats.org/officeDocument/2006/relationships/image" Target="../media/image150.wmf" /><Relationship Id="rId18" Type="http://schemas.openxmlformats.org/officeDocument/2006/relationships/vmlDrawing" Target="../drawings/vmlDrawing40.vml" /><Relationship Id="rId2" Type="http://schemas.openxmlformats.org/officeDocument/2006/relationships/oleObject" Target="../embeddings/oleObject107.bin" TargetMode="Internal" /><Relationship Id="rId3" Type="http://schemas.openxmlformats.org/officeDocument/2006/relationships/image" Target="../media/image138.wmf" /><Relationship Id="rId4" Type="http://schemas.openxmlformats.org/officeDocument/2006/relationships/oleObject" Target="../embeddings/oleObject108.bin" TargetMode="Internal" /><Relationship Id="rId5" Type="http://schemas.openxmlformats.org/officeDocument/2006/relationships/image" Target="../media/image139.wmf" /><Relationship Id="rId6" Type="http://schemas.openxmlformats.org/officeDocument/2006/relationships/oleObject" Target="../embeddings/oleObject109.bin" TargetMode="Internal" /><Relationship Id="rId7" Type="http://schemas.openxmlformats.org/officeDocument/2006/relationships/image" Target="../media/image140.wmf" /><Relationship Id="rId8" Type="http://schemas.openxmlformats.org/officeDocument/2006/relationships/oleObject" Target="../embeddings/oleObject110.bin" TargetMode="Internal" /><Relationship Id="rId9" Type="http://schemas.openxmlformats.org/officeDocument/2006/relationships/image" Target="../media/image141.wmf"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51.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36.xml" /><Relationship Id="rId2" Type="http://schemas.openxmlformats.org/officeDocument/2006/relationships/image" Target="../media/image152.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oleObject" Target="../embeddings/oleObject2.bin" TargetMode="Internal" /><Relationship Id="rId3" Type="http://schemas.openxmlformats.org/officeDocument/2006/relationships/image" Target="../media/image9.wmf" /><Relationship Id="rId4" Type="http://schemas.openxmlformats.org/officeDocument/2006/relationships/vmlDrawing" Target="../drawings/vmlDrawing2.v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oleObject" Target="../embeddings/oleObject115.bin" TargetMode="Internal" /><Relationship Id="rId3" Type="http://schemas.openxmlformats.org/officeDocument/2006/relationships/image" Target="../media/image153.wmf" /><Relationship Id="rId4" Type="http://schemas.openxmlformats.org/officeDocument/2006/relationships/vmlDrawing" Target="../drawings/vmlDrawing41.v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image" Target="../media/image158.wmf" /><Relationship Id="rId11" Type="http://schemas.openxmlformats.org/officeDocument/2006/relationships/vmlDrawing" Target="../drawings/vmlDrawing42.vml" /><Relationship Id="rId2" Type="http://schemas.openxmlformats.org/officeDocument/2006/relationships/image" Target="../media/image154.png" /><Relationship Id="rId3" Type="http://schemas.openxmlformats.org/officeDocument/2006/relationships/oleObject" Target="../embeddings/oleObject116.bin" TargetMode="Internal" /><Relationship Id="rId4" Type="http://schemas.openxmlformats.org/officeDocument/2006/relationships/image" Target="../media/image155.wmf" /><Relationship Id="rId5" Type="http://schemas.openxmlformats.org/officeDocument/2006/relationships/oleObject" Target="../embeddings/oleObject117.bin" TargetMode="Internal" /><Relationship Id="rId6" Type="http://schemas.openxmlformats.org/officeDocument/2006/relationships/image" Target="../media/image156.wmf" /><Relationship Id="rId7" Type="http://schemas.openxmlformats.org/officeDocument/2006/relationships/oleObject" Target="../embeddings/oleObject118.bin" TargetMode="Internal" /><Relationship Id="rId8" Type="http://schemas.openxmlformats.org/officeDocument/2006/relationships/image" Target="../media/image157.wmf" /><Relationship Id="rId9" Type="http://schemas.openxmlformats.org/officeDocument/2006/relationships/oleObject" Target="../embeddings/oleObject119.bin" TargetMode="Interna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image" Target="../media/image159.wmf" /><Relationship Id="rId11" Type="http://schemas.openxmlformats.org/officeDocument/2006/relationships/vmlDrawing" Target="../drawings/vmlDrawing43.vml" /><Relationship Id="rId2" Type="http://schemas.openxmlformats.org/officeDocument/2006/relationships/image" Target="../media/image154.png" /><Relationship Id="rId3" Type="http://schemas.openxmlformats.org/officeDocument/2006/relationships/oleObject" Target="../embeddings/oleObject120.bin" TargetMode="Internal" /><Relationship Id="rId4" Type="http://schemas.openxmlformats.org/officeDocument/2006/relationships/image" Target="../media/image155.wmf" /><Relationship Id="rId5" Type="http://schemas.openxmlformats.org/officeDocument/2006/relationships/oleObject" Target="../embeddings/oleObject121.bin" TargetMode="Internal" /><Relationship Id="rId6" Type="http://schemas.openxmlformats.org/officeDocument/2006/relationships/image" Target="../media/image156.wmf" /><Relationship Id="rId7" Type="http://schemas.openxmlformats.org/officeDocument/2006/relationships/oleObject" Target="../embeddings/oleObject122.bin" TargetMode="Internal" /><Relationship Id="rId8" Type="http://schemas.openxmlformats.org/officeDocument/2006/relationships/image" Target="../media/image157.wmf" /><Relationship Id="rId9" Type="http://schemas.openxmlformats.org/officeDocument/2006/relationships/oleObject" Target="../embeddings/oleObject123.bin" TargetMode="Interna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60.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oleObject" Target="../embeddings/oleObject127.bin" TargetMode="Internal" /><Relationship Id="rId11" Type="http://schemas.openxmlformats.org/officeDocument/2006/relationships/image" Target="../media/image165.wmf" /><Relationship Id="rId12" Type="http://schemas.openxmlformats.org/officeDocument/2006/relationships/oleObject" Target="../embeddings/oleObject128.bin" TargetMode="Internal" /><Relationship Id="rId13" Type="http://schemas.openxmlformats.org/officeDocument/2006/relationships/image" Target="../media/image166.wmf" /><Relationship Id="rId14" Type="http://schemas.openxmlformats.org/officeDocument/2006/relationships/vmlDrawing" Target="../drawings/vmlDrawing44.vml" /><Relationship Id="rId2" Type="http://schemas.openxmlformats.org/officeDocument/2006/relationships/notesSlide" Target="../notesSlides/notesSlide5.xml" /><Relationship Id="rId3" Type="http://schemas.openxmlformats.org/officeDocument/2006/relationships/image" Target="../media/image161.png" /><Relationship Id="rId4" Type="http://schemas.openxmlformats.org/officeDocument/2006/relationships/oleObject" Target="../embeddings/oleObject124.bin" TargetMode="Internal" /><Relationship Id="rId5" Type="http://schemas.openxmlformats.org/officeDocument/2006/relationships/image" Target="../media/image162.wmf" /><Relationship Id="rId6" Type="http://schemas.openxmlformats.org/officeDocument/2006/relationships/oleObject" Target="../embeddings/oleObject125.bin" TargetMode="Internal" /><Relationship Id="rId7" Type="http://schemas.openxmlformats.org/officeDocument/2006/relationships/image" Target="../media/image163.wmf" /><Relationship Id="rId8" Type="http://schemas.openxmlformats.org/officeDocument/2006/relationships/oleObject" Target="../embeddings/oleObject126.bin" TargetMode="Internal" /><Relationship Id="rId9" Type="http://schemas.openxmlformats.org/officeDocument/2006/relationships/image" Target="../media/image164.wmf"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67.png" /><Relationship Id="rId3" Type="http://schemas.openxmlformats.org/officeDocument/2006/relationships/oleObject" Target="../embeddings/oleObject129.bin" TargetMode="Internal" /><Relationship Id="rId4" Type="http://schemas.openxmlformats.org/officeDocument/2006/relationships/image" Target="../media/image168.wmf" /><Relationship Id="rId5" Type="http://schemas.openxmlformats.org/officeDocument/2006/relationships/vmlDrawing" Target="../drawings/vmlDrawing45.v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vmlDrawing" Target="../drawings/vmlDrawing46.vml" /><Relationship Id="rId2" Type="http://schemas.openxmlformats.org/officeDocument/2006/relationships/image" Target="../media/image167.png" /><Relationship Id="rId3" Type="http://schemas.openxmlformats.org/officeDocument/2006/relationships/oleObject" Target="../embeddings/oleObject130.bin" TargetMode="Internal" /><Relationship Id="rId4" Type="http://schemas.openxmlformats.org/officeDocument/2006/relationships/image" Target="../media/image169.wmf" /><Relationship Id="rId5" Type="http://schemas.openxmlformats.org/officeDocument/2006/relationships/oleObject" Target="../embeddings/oleObject131.bin" TargetMode="Internal" /><Relationship Id="rId6" Type="http://schemas.openxmlformats.org/officeDocument/2006/relationships/image" Target="../media/image170.wmf" /><Relationship Id="rId7" Type="http://schemas.openxmlformats.org/officeDocument/2006/relationships/oleObject" Target="../embeddings/oleObject132.bin" TargetMode="Internal" /><Relationship Id="rId8" Type="http://schemas.openxmlformats.org/officeDocument/2006/relationships/image" Target="../media/image171.wmf" /><Relationship Id="rId9" Type="http://schemas.openxmlformats.org/officeDocument/2006/relationships/image" Target="../media/image172.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image" Target="../media/image174.wmf" /><Relationship Id="rId11" Type="http://schemas.openxmlformats.org/officeDocument/2006/relationships/oleObject" Target="../embeddings/oleObject137.bin" TargetMode="Internal" /><Relationship Id="rId12" Type="http://schemas.openxmlformats.org/officeDocument/2006/relationships/image" Target="../media/image175.wmf" /><Relationship Id="rId13" Type="http://schemas.openxmlformats.org/officeDocument/2006/relationships/vmlDrawing" Target="../drawings/vmlDrawing47.vml" /><Relationship Id="rId2" Type="http://schemas.openxmlformats.org/officeDocument/2006/relationships/image" Target="../media/image167.png" /><Relationship Id="rId3" Type="http://schemas.openxmlformats.org/officeDocument/2006/relationships/oleObject" Target="../embeddings/oleObject133.bin" TargetMode="Internal" /><Relationship Id="rId4" Type="http://schemas.openxmlformats.org/officeDocument/2006/relationships/image" Target="../media/image170.wmf" /><Relationship Id="rId5" Type="http://schemas.openxmlformats.org/officeDocument/2006/relationships/oleObject" Target="../embeddings/oleObject134.bin" TargetMode="Internal" /><Relationship Id="rId6" Type="http://schemas.openxmlformats.org/officeDocument/2006/relationships/image" Target="../media/image171.wmf" /><Relationship Id="rId7" Type="http://schemas.openxmlformats.org/officeDocument/2006/relationships/oleObject" Target="../embeddings/oleObject135.bin" TargetMode="Internal" /><Relationship Id="rId8" Type="http://schemas.openxmlformats.org/officeDocument/2006/relationships/image" Target="../media/image173.wmf" /><Relationship Id="rId9" Type="http://schemas.openxmlformats.org/officeDocument/2006/relationships/oleObject" Target="../embeddings/oleObject136.bin" TargetMode="Interna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oleObject" Target="../embeddings/oleObject142.bin" TargetMode="Internal" /><Relationship Id="rId11" Type="http://schemas.openxmlformats.org/officeDocument/2006/relationships/image" Target="../media/image180.wmf" /><Relationship Id="rId12" Type="http://schemas.openxmlformats.org/officeDocument/2006/relationships/vmlDrawing" Target="../drawings/vmlDrawing48.vml" /><Relationship Id="rId2" Type="http://schemas.openxmlformats.org/officeDocument/2006/relationships/oleObject" Target="../embeddings/oleObject138.bin" TargetMode="Internal" /><Relationship Id="rId3" Type="http://schemas.openxmlformats.org/officeDocument/2006/relationships/image" Target="../media/image176.wmf" /><Relationship Id="rId4" Type="http://schemas.openxmlformats.org/officeDocument/2006/relationships/oleObject" Target="../embeddings/oleObject139.bin" TargetMode="Internal" /><Relationship Id="rId5" Type="http://schemas.openxmlformats.org/officeDocument/2006/relationships/image" Target="../media/image177.wmf" /><Relationship Id="rId6" Type="http://schemas.openxmlformats.org/officeDocument/2006/relationships/oleObject" Target="../embeddings/oleObject140.bin" TargetMode="Internal" /><Relationship Id="rId7" Type="http://schemas.openxmlformats.org/officeDocument/2006/relationships/image" Target="../media/image178.wmf" /><Relationship Id="rId8" Type="http://schemas.openxmlformats.org/officeDocument/2006/relationships/oleObject" Target="../embeddings/oleObject141.bin" TargetMode="Internal" /><Relationship Id="rId9" Type="http://schemas.openxmlformats.org/officeDocument/2006/relationships/image" Target="../media/image179.wmf"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0.png" /><Relationship Id="rId3" Type="http://schemas.openxmlformats.org/officeDocument/2006/relationships/image" Target="../media/image11.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oleObject" Target="../embeddings/oleObject143.bin" TargetMode="Internal" /><Relationship Id="rId3" Type="http://schemas.openxmlformats.org/officeDocument/2006/relationships/image" Target="../media/image181.wmf" /><Relationship Id="rId4" Type="http://schemas.openxmlformats.org/officeDocument/2006/relationships/vmlDrawing" Target="../drawings/vmlDrawing49.v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82.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oleObject" Target="../embeddings/oleObject144.bin" TargetMode="Internal" /><Relationship Id="rId3" Type="http://schemas.openxmlformats.org/officeDocument/2006/relationships/image" Target="../media/image183.wmf" /><Relationship Id="rId4" Type="http://schemas.openxmlformats.org/officeDocument/2006/relationships/oleObject" Target="../embeddings/oleObject145.bin" TargetMode="Internal" /><Relationship Id="rId5" Type="http://schemas.openxmlformats.org/officeDocument/2006/relationships/image" Target="../media/image184.wmf" /><Relationship Id="rId6" Type="http://schemas.openxmlformats.org/officeDocument/2006/relationships/vmlDrawing" Target="../drawings/vmlDrawing50.v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85.png" /><Relationship Id="rId3" Type="http://schemas.openxmlformats.org/officeDocument/2006/relationships/oleObject" Target="../embeddings/oleObject146.bin" TargetMode="Internal" /><Relationship Id="rId4" Type="http://schemas.openxmlformats.org/officeDocument/2006/relationships/image" Target="../media/image181.wmf" /><Relationship Id="rId5" Type="http://schemas.openxmlformats.org/officeDocument/2006/relationships/vmlDrawing" Target="../drawings/vmlDrawing51.v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86.png" /><Relationship Id="rId3" Type="http://schemas.openxmlformats.org/officeDocument/2006/relationships/oleObject" Target="../embeddings/oleObject147.bin" TargetMode="Internal" /><Relationship Id="rId4" Type="http://schemas.openxmlformats.org/officeDocument/2006/relationships/image" Target="../media/image171.wmf" /><Relationship Id="rId5" Type="http://schemas.openxmlformats.org/officeDocument/2006/relationships/oleObject" Target="../embeddings/oleObject148.bin" TargetMode="Internal" /><Relationship Id="rId6" Type="http://schemas.openxmlformats.org/officeDocument/2006/relationships/image" Target="../media/image187.wmf" /><Relationship Id="rId7" Type="http://schemas.openxmlformats.org/officeDocument/2006/relationships/oleObject" Target="../embeddings/oleObject149.bin" TargetMode="Internal" /><Relationship Id="rId8" Type="http://schemas.openxmlformats.org/officeDocument/2006/relationships/image" Target="../media/image188.wmf" /><Relationship Id="rId9" Type="http://schemas.openxmlformats.org/officeDocument/2006/relationships/vmlDrawing" Target="../drawings/vmlDrawing52.v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38.xml" /><Relationship Id="rId10" Type="http://schemas.openxmlformats.org/officeDocument/2006/relationships/image" Target="../media/image192.wmf" /><Relationship Id="rId11" Type="http://schemas.openxmlformats.org/officeDocument/2006/relationships/oleObject" Target="../embeddings/oleObject154.bin" TargetMode="Internal" /><Relationship Id="rId12" Type="http://schemas.openxmlformats.org/officeDocument/2006/relationships/image" Target="../media/image193.wmf" /><Relationship Id="rId13" Type="http://schemas.openxmlformats.org/officeDocument/2006/relationships/oleObject" Target="../embeddings/oleObject155.bin" TargetMode="Internal" /><Relationship Id="rId14" Type="http://schemas.openxmlformats.org/officeDocument/2006/relationships/image" Target="../media/image194.wmf" /><Relationship Id="rId15" Type="http://schemas.openxmlformats.org/officeDocument/2006/relationships/vmlDrawing" Target="../drawings/vmlDrawing53.vml" /><Relationship Id="rId2" Type="http://schemas.openxmlformats.org/officeDocument/2006/relationships/image" Target="../media/image189.png" /><Relationship Id="rId3" Type="http://schemas.openxmlformats.org/officeDocument/2006/relationships/oleObject" Target="../embeddings/oleObject150.bin" TargetMode="Internal" /><Relationship Id="rId4" Type="http://schemas.openxmlformats.org/officeDocument/2006/relationships/image" Target="../media/image171.wmf" /><Relationship Id="rId5" Type="http://schemas.openxmlformats.org/officeDocument/2006/relationships/oleObject" Target="../embeddings/oleObject151.bin" TargetMode="Internal" /><Relationship Id="rId6" Type="http://schemas.openxmlformats.org/officeDocument/2006/relationships/image" Target="../media/image190.wmf" /><Relationship Id="rId7" Type="http://schemas.openxmlformats.org/officeDocument/2006/relationships/oleObject" Target="../embeddings/oleObject152.bin" TargetMode="Internal" /><Relationship Id="rId8" Type="http://schemas.openxmlformats.org/officeDocument/2006/relationships/image" Target="../media/image191.wmf" /><Relationship Id="rId9" Type="http://schemas.openxmlformats.org/officeDocument/2006/relationships/oleObject" Target="../embeddings/oleObject153.bin" TargetMode="Interna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95.png" /><Relationship Id="rId3" Type="http://schemas.openxmlformats.org/officeDocument/2006/relationships/oleObject" Target="../embeddings/oleObject156.bin" TargetMode="Internal" /><Relationship Id="rId4" Type="http://schemas.openxmlformats.org/officeDocument/2006/relationships/image" Target="../media/image171.wmf" /><Relationship Id="rId5" Type="http://schemas.openxmlformats.org/officeDocument/2006/relationships/oleObject" Target="../embeddings/oleObject157.bin" TargetMode="Internal" /><Relationship Id="rId6" Type="http://schemas.openxmlformats.org/officeDocument/2006/relationships/image" Target="../media/image196.wmf" /><Relationship Id="rId7" Type="http://schemas.openxmlformats.org/officeDocument/2006/relationships/vmlDrawing" Target="../drawings/vmlDrawing54.v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2.png" /><Relationship Id="rId3" Type="http://schemas.openxmlformats.org/officeDocument/2006/relationships/image" Target="../media/image13.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55.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197.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198.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199.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00.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01.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02.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chart" Target="../charts/chart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60.xml" /><Relationship Id="rId10" Type="http://schemas.openxmlformats.org/officeDocument/2006/relationships/oleObject" Target="../embeddings/oleObject161.bin" TargetMode="Internal" /><Relationship Id="rId11" Type="http://schemas.openxmlformats.org/officeDocument/2006/relationships/image" Target="../media/image208.wmf" /><Relationship Id="rId12" Type="http://schemas.openxmlformats.org/officeDocument/2006/relationships/vmlDrawing" Target="../drawings/vmlDrawing55.vml" /><Relationship Id="rId2" Type="http://schemas.openxmlformats.org/officeDocument/2006/relationships/image" Target="../media/image203.png" /><Relationship Id="rId3" Type="http://schemas.openxmlformats.org/officeDocument/2006/relationships/image" Target="../media/image204.png" /><Relationship Id="rId4" Type="http://schemas.openxmlformats.org/officeDocument/2006/relationships/oleObject" Target="../embeddings/oleObject158.bin" TargetMode="Internal" /><Relationship Id="rId5" Type="http://schemas.openxmlformats.org/officeDocument/2006/relationships/image" Target="../media/image205.wmf" /><Relationship Id="rId6" Type="http://schemas.openxmlformats.org/officeDocument/2006/relationships/oleObject" Target="../embeddings/oleObject159.bin" TargetMode="Internal" /><Relationship Id="rId7" Type="http://schemas.openxmlformats.org/officeDocument/2006/relationships/image" Target="../media/image206.wmf" /><Relationship Id="rId8" Type="http://schemas.openxmlformats.org/officeDocument/2006/relationships/oleObject" Target="../embeddings/oleObject160.bin" TargetMode="Internal" /><Relationship Id="rId9" Type="http://schemas.openxmlformats.org/officeDocument/2006/relationships/image" Target="../media/image207.wmf"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0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4.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chart" Target="../charts/chart7.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04.png" /><Relationship Id="rId3" Type="http://schemas.openxmlformats.org/officeDocument/2006/relationships/image" Target="../media/image210.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11.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12.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60.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213.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77.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82.xml" /><Relationship Id="rId10" Type="http://schemas.openxmlformats.org/officeDocument/2006/relationships/image" Target="../media/image218.wmf" /><Relationship Id="rId11" Type="http://schemas.openxmlformats.org/officeDocument/2006/relationships/vmlDrawing" Target="../drawings/vmlDrawing56.vml" /><Relationship Id="rId2" Type="http://schemas.openxmlformats.org/officeDocument/2006/relationships/image" Target="../media/image214.png" /><Relationship Id="rId3" Type="http://schemas.openxmlformats.org/officeDocument/2006/relationships/oleObject" Target="../embeddings/oleObject162.bin" TargetMode="Internal" /><Relationship Id="rId4" Type="http://schemas.openxmlformats.org/officeDocument/2006/relationships/image" Target="../media/image215.wmf" /><Relationship Id="rId5" Type="http://schemas.openxmlformats.org/officeDocument/2006/relationships/oleObject" Target="../embeddings/oleObject163.bin" TargetMode="Internal" /><Relationship Id="rId6" Type="http://schemas.openxmlformats.org/officeDocument/2006/relationships/image" Target="../media/image216.wmf" /><Relationship Id="rId7" Type="http://schemas.openxmlformats.org/officeDocument/2006/relationships/oleObject" Target="../embeddings/oleObject164.bin" TargetMode="Internal" /><Relationship Id="rId8" Type="http://schemas.openxmlformats.org/officeDocument/2006/relationships/image" Target="../media/image217.wmf" /><Relationship Id="rId9" Type="http://schemas.openxmlformats.org/officeDocument/2006/relationships/oleObject" Target="../embeddings/oleObject165.bin" TargetMode="Interna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5.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82.xml" /><Relationship Id="rId10" Type="http://schemas.openxmlformats.org/officeDocument/2006/relationships/oleObject" Target="../embeddings/oleObject169.bin" TargetMode="Internal" /><Relationship Id="rId11" Type="http://schemas.openxmlformats.org/officeDocument/2006/relationships/image" Target="../media/image219.wmf" /><Relationship Id="rId12" Type="http://schemas.openxmlformats.org/officeDocument/2006/relationships/oleObject" Target="../embeddings/oleObject170.bin" TargetMode="Internal" /><Relationship Id="rId13" Type="http://schemas.openxmlformats.org/officeDocument/2006/relationships/image" Target="../media/image220.wmf" /><Relationship Id="rId14" Type="http://schemas.openxmlformats.org/officeDocument/2006/relationships/oleObject" Target="../embeddings/oleObject171.bin" TargetMode="Internal" /><Relationship Id="rId15" Type="http://schemas.openxmlformats.org/officeDocument/2006/relationships/image" Target="../media/image221.wmf" /><Relationship Id="rId16" Type="http://schemas.openxmlformats.org/officeDocument/2006/relationships/oleObject" Target="../embeddings/oleObject172.bin" TargetMode="Internal" /><Relationship Id="rId17" Type="http://schemas.openxmlformats.org/officeDocument/2006/relationships/image" Target="../media/image222.wmf" /><Relationship Id="rId18" Type="http://schemas.openxmlformats.org/officeDocument/2006/relationships/oleObject" Target="../embeddings/oleObject173.bin" TargetMode="Internal" /><Relationship Id="rId19" Type="http://schemas.openxmlformats.org/officeDocument/2006/relationships/image" Target="../media/image223.wmf" /><Relationship Id="rId2" Type="http://schemas.openxmlformats.org/officeDocument/2006/relationships/notesSlide" Target="../notesSlides/notesSlide6.xml" /><Relationship Id="rId20" Type="http://schemas.openxmlformats.org/officeDocument/2006/relationships/oleObject" Target="../embeddings/oleObject174.bin" TargetMode="Internal" /><Relationship Id="rId21" Type="http://schemas.openxmlformats.org/officeDocument/2006/relationships/image" Target="../media/image224.wmf" /><Relationship Id="rId22" Type="http://schemas.openxmlformats.org/officeDocument/2006/relationships/vmlDrawing" Target="../drawings/vmlDrawing57.vml" /><Relationship Id="rId3" Type="http://schemas.openxmlformats.org/officeDocument/2006/relationships/image" Target="../media/image214.png" /><Relationship Id="rId4" Type="http://schemas.openxmlformats.org/officeDocument/2006/relationships/oleObject" Target="../embeddings/oleObject166.bin" TargetMode="Internal" /><Relationship Id="rId5" Type="http://schemas.openxmlformats.org/officeDocument/2006/relationships/image" Target="../media/image215.wmf" /><Relationship Id="rId6" Type="http://schemas.openxmlformats.org/officeDocument/2006/relationships/oleObject" Target="../embeddings/oleObject167.bin" TargetMode="Internal" /><Relationship Id="rId7" Type="http://schemas.openxmlformats.org/officeDocument/2006/relationships/image" Target="../media/image216.wmf" /><Relationship Id="rId8" Type="http://schemas.openxmlformats.org/officeDocument/2006/relationships/oleObject" Target="../embeddings/oleObject168.bin" TargetMode="Internal" /><Relationship Id="rId9" Type="http://schemas.openxmlformats.org/officeDocument/2006/relationships/image" Target="../media/image218.wmf"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82.xml" /><Relationship Id="rId10" Type="http://schemas.openxmlformats.org/officeDocument/2006/relationships/image" Target="../media/image229.wmf" /><Relationship Id="rId11" Type="http://schemas.openxmlformats.org/officeDocument/2006/relationships/oleObject" Target="../embeddings/oleObject179.bin" TargetMode="Internal" /><Relationship Id="rId12" Type="http://schemas.openxmlformats.org/officeDocument/2006/relationships/image" Target="../media/image230.wmf" /><Relationship Id="rId13" Type="http://schemas.openxmlformats.org/officeDocument/2006/relationships/oleObject" Target="../embeddings/oleObject180.bin" TargetMode="Internal" /><Relationship Id="rId14" Type="http://schemas.openxmlformats.org/officeDocument/2006/relationships/image" Target="../media/image231.wmf" /><Relationship Id="rId15" Type="http://schemas.openxmlformats.org/officeDocument/2006/relationships/vmlDrawing" Target="../drawings/vmlDrawing58.vml" /><Relationship Id="rId2" Type="http://schemas.openxmlformats.org/officeDocument/2006/relationships/oleObject" Target="../embeddings/oleObject175.bin" TargetMode="Internal" /><Relationship Id="rId3" Type="http://schemas.openxmlformats.org/officeDocument/2006/relationships/image" Target="../media/image225.wmf" /><Relationship Id="rId4" Type="http://schemas.openxmlformats.org/officeDocument/2006/relationships/image" Target="../media/image226.png" /><Relationship Id="rId5" Type="http://schemas.openxmlformats.org/officeDocument/2006/relationships/oleObject" Target="../embeddings/oleObject176.bin" TargetMode="Internal" /><Relationship Id="rId6" Type="http://schemas.openxmlformats.org/officeDocument/2006/relationships/image" Target="../media/image227.wmf" /><Relationship Id="rId7" Type="http://schemas.openxmlformats.org/officeDocument/2006/relationships/oleObject" Target="../embeddings/oleObject177.bin" TargetMode="Internal" /><Relationship Id="rId8" Type="http://schemas.openxmlformats.org/officeDocument/2006/relationships/image" Target="../media/image228.wmf" /><Relationship Id="rId9" Type="http://schemas.openxmlformats.org/officeDocument/2006/relationships/oleObject" Target="../embeddings/oleObject178.bin" TargetMode="Interna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82.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82.xml" /><Relationship Id="rId2" Type="http://schemas.openxmlformats.org/officeDocument/2006/relationships/image" Target="../media/image232.gif" /><Relationship Id="rId3" Type="http://schemas.openxmlformats.org/officeDocument/2006/relationships/oleObject" Target="../embeddings/oleObject181.bin" TargetMode="Internal" /><Relationship Id="rId4" Type="http://schemas.openxmlformats.org/officeDocument/2006/relationships/image" Target="../media/image233.wmf" /><Relationship Id="rId5" Type="http://schemas.openxmlformats.org/officeDocument/2006/relationships/vmlDrawing" Target="../drawings/vmlDrawing59.v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82.xml" /><Relationship Id="rId2" Type="http://schemas.openxmlformats.org/officeDocument/2006/relationships/image" Target="../media/image234.gif"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82.xml" /><Relationship Id="rId2" Type="http://schemas.openxmlformats.org/officeDocument/2006/relationships/oleObject" Target="../embeddings/oleObject182.bin" TargetMode="Internal" /><Relationship Id="rId3" Type="http://schemas.openxmlformats.org/officeDocument/2006/relationships/image" Target="../media/image235.wmf" /><Relationship Id="rId4" Type="http://schemas.openxmlformats.org/officeDocument/2006/relationships/oleObject" Target="../embeddings/oleObject183.bin" TargetMode="Internal" /><Relationship Id="rId5" Type="http://schemas.openxmlformats.org/officeDocument/2006/relationships/image" Target="../media/image236.wmf" /><Relationship Id="rId6" Type="http://schemas.openxmlformats.org/officeDocument/2006/relationships/vmlDrawing" Target="../drawings/vmlDrawing60.v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82.xml" /><Relationship Id="rId2" Type="http://schemas.openxmlformats.org/officeDocument/2006/relationships/oleObject" Target="../embeddings/oleObject184.bin" TargetMode="Internal" /><Relationship Id="rId3" Type="http://schemas.openxmlformats.org/officeDocument/2006/relationships/image" Target="../media/image237.wmf" /><Relationship Id="rId4" Type="http://schemas.openxmlformats.org/officeDocument/2006/relationships/oleObject" Target="../embeddings/oleObject185.bin" TargetMode="Internal" /><Relationship Id="rId5" Type="http://schemas.openxmlformats.org/officeDocument/2006/relationships/image" Target="../media/image238.wmf" /><Relationship Id="rId6" Type="http://schemas.openxmlformats.org/officeDocument/2006/relationships/oleObject" Target="../embeddings/oleObject186.bin" TargetMode="Internal" /><Relationship Id="rId7" Type="http://schemas.openxmlformats.org/officeDocument/2006/relationships/image" Target="../media/image239.wmf" /><Relationship Id="rId8" Type="http://schemas.openxmlformats.org/officeDocument/2006/relationships/vmlDrawing" Target="../drawings/vmlDrawing61.v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40.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6.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41.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42.png" /><Relationship Id="rId3" Type="http://schemas.openxmlformats.org/officeDocument/2006/relationships/image" Target="../media/image243.png"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78.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44.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183.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99.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61.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notesSlide" Target="../notesSlides/notesSlide7.xml" /><Relationship Id="rId3" Type="http://schemas.openxmlformats.org/officeDocument/2006/relationships/image" Target="../media/image245.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chart" Target="../charts/chart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image" Target="../media/image161.png" /><Relationship Id="rId3" Type="http://schemas.openxmlformats.org/officeDocument/2006/relationships/oleObject" Target="../embeddings/oleObject187.bin" TargetMode="Internal" /><Relationship Id="rId4" Type="http://schemas.openxmlformats.org/officeDocument/2006/relationships/image" Target="../media/image246.wmf" /><Relationship Id="rId5" Type="http://schemas.openxmlformats.org/officeDocument/2006/relationships/oleObject" Target="../embeddings/oleObject188.bin" TargetMode="Internal" /><Relationship Id="rId6" Type="http://schemas.openxmlformats.org/officeDocument/2006/relationships/image" Target="../media/image247.wmf" /><Relationship Id="rId7" Type="http://schemas.openxmlformats.org/officeDocument/2006/relationships/oleObject" Target="../embeddings/oleObject189.bin" TargetMode="Internal" /><Relationship Id="rId8" Type="http://schemas.openxmlformats.org/officeDocument/2006/relationships/image" Target="../media/image248.wmf" /><Relationship Id="rId9" Type="http://schemas.openxmlformats.org/officeDocument/2006/relationships/vmlDrawing" Target="../drawings/vmlDrawing62.v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204.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204.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49.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image" Target="../media/image250.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image" Target="../media/image249.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image" Target="../media/image251.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oleObject" Target="../embeddings/oleObject190.bin" TargetMode="Internal" /><Relationship Id="rId3" Type="http://schemas.openxmlformats.org/officeDocument/2006/relationships/image" Target="../media/image252.wmf" /><Relationship Id="rId4" Type="http://schemas.openxmlformats.org/officeDocument/2006/relationships/vmlDrawing" Target="../drawings/vmlDrawing63.v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7.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oleObject" Target="../embeddings/oleObject191.bin" TargetMode="Internal" /><Relationship Id="rId3" Type="http://schemas.openxmlformats.org/officeDocument/2006/relationships/image" Target="../media/image252.wmf" /><Relationship Id="rId4" Type="http://schemas.openxmlformats.org/officeDocument/2006/relationships/chart" Target="../charts/chart9.xml" /><Relationship Id="rId5" Type="http://schemas.openxmlformats.org/officeDocument/2006/relationships/vmlDrawing" Target="../drawings/vmlDrawing64.v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notesSlide" Target="../notesSlides/notesSlide8.xml" /><Relationship Id="rId3" Type="http://schemas.openxmlformats.org/officeDocument/2006/relationships/image" Target="../media/image249.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204.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oleObject" Target="../embeddings/oleObject192.bin" TargetMode="Internal" /><Relationship Id="rId3" Type="http://schemas.openxmlformats.org/officeDocument/2006/relationships/image" Target="../media/image253.wmf" /><Relationship Id="rId4" Type="http://schemas.openxmlformats.org/officeDocument/2006/relationships/vmlDrawing" Target="../drawings/vmlDrawing65.v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200.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oleObject" Target="../embeddings/oleObject193.bin" TargetMode="Internal" /><Relationship Id="rId3" Type="http://schemas.openxmlformats.org/officeDocument/2006/relationships/image" Target="../media/image254.wmf" /><Relationship Id="rId4" Type="http://schemas.openxmlformats.org/officeDocument/2006/relationships/vmlDrawing" Target="../drawings/vmlDrawing66.v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image" Target="../media/image255.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204.xml" /><Relationship Id="rId2" Type="http://schemas.openxmlformats.org/officeDocument/2006/relationships/image" Target="../media/image256.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oleObject" Target="../embeddings/oleObject3.bin" TargetMode="Internal" /><Relationship Id="rId3" Type="http://schemas.openxmlformats.org/officeDocument/2006/relationships/image" Target="../media/image18.wmf" /><Relationship Id="rId4" Type="http://schemas.openxmlformats.org/officeDocument/2006/relationships/vmlDrawing" Target="../drawings/vmlDrawing3.v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9.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0.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50.xml" /><Relationship Id="rId10" Type="http://schemas.openxmlformats.org/officeDocument/2006/relationships/image" Target="../media/image25.wmf" /><Relationship Id="rId11" Type="http://schemas.openxmlformats.org/officeDocument/2006/relationships/oleObject" Target="../embeddings/oleObject8.bin" TargetMode="Internal" /><Relationship Id="rId12" Type="http://schemas.openxmlformats.org/officeDocument/2006/relationships/image" Target="../media/image26.wmf" /><Relationship Id="rId13" Type="http://schemas.openxmlformats.org/officeDocument/2006/relationships/oleObject" Target="../embeddings/oleObject9.bin" TargetMode="Internal" /><Relationship Id="rId14" Type="http://schemas.openxmlformats.org/officeDocument/2006/relationships/image" Target="../media/image27.wmf" /><Relationship Id="rId15" Type="http://schemas.openxmlformats.org/officeDocument/2006/relationships/vmlDrawing" Target="../drawings/vmlDrawing4.vml" /><Relationship Id="rId2" Type="http://schemas.openxmlformats.org/officeDocument/2006/relationships/image" Target="../media/image21.jpeg" /><Relationship Id="rId3" Type="http://schemas.openxmlformats.org/officeDocument/2006/relationships/oleObject" Target="../embeddings/oleObject4.bin" TargetMode="Internal" /><Relationship Id="rId4" Type="http://schemas.openxmlformats.org/officeDocument/2006/relationships/image" Target="../media/image22.wmf" /><Relationship Id="rId5" Type="http://schemas.openxmlformats.org/officeDocument/2006/relationships/oleObject" Target="../embeddings/oleObject5.bin" TargetMode="Internal" /><Relationship Id="rId6" Type="http://schemas.openxmlformats.org/officeDocument/2006/relationships/image" Target="../media/image23.wmf" /><Relationship Id="rId7" Type="http://schemas.openxmlformats.org/officeDocument/2006/relationships/oleObject" Target="../embeddings/oleObject6.bin" TargetMode="Internal" /><Relationship Id="rId8" Type="http://schemas.openxmlformats.org/officeDocument/2006/relationships/image" Target="../media/image24.wmf" /><Relationship Id="rId9" Type="http://schemas.openxmlformats.org/officeDocument/2006/relationships/oleObject" Target="../embeddings/oleObject7.bin" TargetMode="Interna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chart" Target="../charts/chart1.xml" /><Relationship Id="rId3" Type="http://schemas.openxmlformats.org/officeDocument/2006/relationships/oleObject" Target="../embeddings/oleObject10.bin" TargetMode="Internal" /><Relationship Id="rId4" Type="http://schemas.openxmlformats.org/officeDocument/2006/relationships/image" Target="../media/image28.wmf" /><Relationship Id="rId5" Type="http://schemas.openxmlformats.org/officeDocument/2006/relationships/oleObject" Target="../embeddings/oleObject11.bin" TargetMode="Internal" /><Relationship Id="rId6" Type="http://schemas.openxmlformats.org/officeDocument/2006/relationships/image" Target="../media/image29.wmf" /><Relationship Id="rId7" Type="http://schemas.openxmlformats.org/officeDocument/2006/relationships/oleObject" Target="../embeddings/oleObject12.bin" TargetMode="Internal" /><Relationship Id="rId8" Type="http://schemas.openxmlformats.org/officeDocument/2006/relationships/image" Target="../media/image30.wmf" /><Relationship Id="rId9" Type="http://schemas.openxmlformats.org/officeDocument/2006/relationships/vmlDrawing" Target="../drawings/vmlDrawing5.v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50.xml" /><Relationship Id="rId10" Type="http://schemas.openxmlformats.org/officeDocument/2006/relationships/oleObject" Target="../embeddings/oleObject17.bin" TargetMode="Internal" /><Relationship Id="rId11" Type="http://schemas.openxmlformats.org/officeDocument/2006/relationships/image" Target="../media/image35.wmf" /><Relationship Id="rId12" Type="http://schemas.openxmlformats.org/officeDocument/2006/relationships/oleObject" Target="../embeddings/oleObject18.bin" TargetMode="Internal" /><Relationship Id="rId13" Type="http://schemas.openxmlformats.org/officeDocument/2006/relationships/image" Target="../media/image36.wmf" /><Relationship Id="rId14" Type="http://schemas.openxmlformats.org/officeDocument/2006/relationships/oleObject" Target="../embeddings/oleObject19.bin" TargetMode="Internal" /><Relationship Id="rId15" Type="http://schemas.openxmlformats.org/officeDocument/2006/relationships/image" Target="../media/image37.wmf" /><Relationship Id="rId16" Type="http://schemas.openxmlformats.org/officeDocument/2006/relationships/vmlDrawing" Target="../drawings/vmlDrawing6.vml" /><Relationship Id="rId2" Type="http://schemas.openxmlformats.org/officeDocument/2006/relationships/oleObject" Target="../embeddings/oleObject13.bin" TargetMode="Internal" /><Relationship Id="rId3" Type="http://schemas.openxmlformats.org/officeDocument/2006/relationships/image" Target="../media/image31.wmf" /><Relationship Id="rId4" Type="http://schemas.openxmlformats.org/officeDocument/2006/relationships/oleObject" Target="../embeddings/oleObject14.bin" TargetMode="Internal" /><Relationship Id="rId5" Type="http://schemas.openxmlformats.org/officeDocument/2006/relationships/image" Target="../media/image32.wmf" /><Relationship Id="rId6" Type="http://schemas.openxmlformats.org/officeDocument/2006/relationships/oleObject" Target="../embeddings/oleObject15.bin" TargetMode="Internal" /><Relationship Id="rId7" Type="http://schemas.openxmlformats.org/officeDocument/2006/relationships/image" Target="../media/image33.wmf" /><Relationship Id="rId8" Type="http://schemas.openxmlformats.org/officeDocument/2006/relationships/oleObject" Target="../embeddings/oleObject16.bin" TargetMode="Internal" /><Relationship Id="rId9" Type="http://schemas.openxmlformats.org/officeDocument/2006/relationships/image" Target="../media/image34.wmf"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oleObject" Target="../embeddings/oleObject20.bin" TargetMode="Internal" /><Relationship Id="rId3" Type="http://schemas.openxmlformats.org/officeDocument/2006/relationships/image" Target="../media/image38.wmf" /><Relationship Id="rId4" Type="http://schemas.openxmlformats.org/officeDocument/2006/relationships/vmlDrawing" Target="../drawings/vmlDrawing7.v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oleObject" Target="../embeddings/oleObject21.bin" TargetMode="Internal" /><Relationship Id="rId3" Type="http://schemas.openxmlformats.org/officeDocument/2006/relationships/image" Target="../media/image39.wmf" /><Relationship Id="rId4" Type="http://schemas.openxmlformats.org/officeDocument/2006/relationships/vmlDrawing" Target="../drawings/vmlDrawing8.v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40.png" /><Relationship Id="rId3" Type="http://schemas.openxmlformats.org/officeDocument/2006/relationships/oleObject" Target="../embeddings/oleObject22.bin" TargetMode="Internal" /><Relationship Id="rId4" Type="http://schemas.openxmlformats.org/officeDocument/2006/relationships/image" Target="../media/image41.wmf" /><Relationship Id="rId5" Type="http://schemas.openxmlformats.org/officeDocument/2006/relationships/vmlDrawing" Target="../drawings/vmlDrawing9.v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40.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50.xml" /><Relationship Id="rId10" Type="http://schemas.openxmlformats.org/officeDocument/2006/relationships/oleObject" Target="../embeddings/oleObject27.bin" TargetMode="Internal" /><Relationship Id="rId11" Type="http://schemas.openxmlformats.org/officeDocument/2006/relationships/image" Target="../media/image46.wmf" /><Relationship Id="rId12" Type="http://schemas.openxmlformats.org/officeDocument/2006/relationships/oleObject" Target="../embeddings/oleObject28.bin" TargetMode="Internal" /><Relationship Id="rId13" Type="http://schemas.openxmlformats.org/officeDocument/2006/relationships/image" Target="../media/image47.wmf" /><Relationship Id="rId14" Type="http://schemas.openxmlformats.org/officeDocument/2006/relationships/oleObject" Target="../embeddings/oleObject29.bin" TargetMode="Internal" /><Relationship Id="rId15" Type="http://schemas.openxmlformats.org/officeDocument/2006/relationships/image" Target="../media/image48.wmf" /><Relationship Id="rId16" Type="http://schemas.openxmlformats.org/officeDocument/2006/relationships/oleObject" Target="../embeddings/oleObject30.bin" TargetMode="Internal" /><Relationship Id="rId17" Type="http://schemas.openxmlformats.org/officeDocument/2006/relationships/image" Target="../media/image49.wmf" /><Relationship Id="rId18" Type="http://schemas.openxmlformats.org/officeDocument/2006/relationships/vmlDrawing" Target="../drawings/vmlDrawing10.vml" /><Relationship Id="rId2" Type="http://schemas.openxmlformats.org/officeDocument/2006/relationships/oleObject" Target="../embeddings/oleObject23.bin" TargetMode="Internal" /><Relationship Id="rId3" Type="http://schemas.openxmlformats.org/officeDocument/2006/relationships/image" Target="../media/image42.wmf" /><Relationship Id="rId4" Type="http://schemas.openxmlformats.org/officeDocument/2006/relationships/oleObject" Target="../embeddings/oleObject24.bin" TargetMode="Internal" /><Relationship Id="rId5" Type="http://schemas.openxmlformats.org/officeDocument/2006/relationships/image" Target="../media/image43.wmf" /><Relationship Id="rId6" Type="http://schemas.openxmlformats.org/officeDocument/2006/relationships/oleObject" Target="../embeddings/oleObject25.bin" TargetMode="Internal" /><Relationship Id="rId7" Type="http://schemas.openxmlformats.org/officeDocument/2006/relationships/image" Target="../media/image44.wmf" /><Relationship Id="rId8" Type="http://schemas.openxmlformats.org/officeDocument/2006/relationships/oleObject" Target="../embeddings/oleObject26.bin" TargetMode="Internal" /><Relationship Id="rId9" Type="http://schemas.openxmlformats.org/officeDocument/2006/relationships/image" Target="../media/image45.wmf"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oleObject" Target="../embeddings/oleObject31.bin" TargetMode="Internal" /><Relationship Id="rId3" Type="http://schemas.openxmlformats.org/officeDocument/2006/relationships/image" Target="../media/image50.wmf" /><Relationship Id="rId4" Type="http://schemas.openxmlformats.org/officeDocument/2006/relationships/oleObject" Target="../embeddings/oleObject32.bin" TargetMode="Internal" /><Relationship Id="rId5" Type="http://schemas.openxmlformats.org/officeDocument/2006/relationships/image" Target="../media/image51.wmf" /><Relationship Id="rId6" Type="http://schemas.openxmlformats.org/officeDocument/2006/relationships/vmlDrawing" Target="../drawings/vmlDrawing11.v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46.xml" /><Relationship Id="rId10" Type="http://schemas.openxmlformats.org/officeDocument/2006/relationships/oleObject" Target="../embeddings/oleObject37.bin" TargetMode="Internal" /><Relationship Id="rId11" Type="http://schemas.openxmlformats.org/officeDocument/2006/relationships/image" Target="../media/image56.wmf" /><Relationship Id="rId12" Type="http://schemas.openxmlformats.org/officeDocument/2006/relationships/vmlDrawing" Target="../drawings/vmlDrawing12.vml" /><Relationship Id="rId2" Type="http://schemas.openxmlformats.org/officeDocument/2006/relationships/oleObject" Target="../embeddings/oleObject33.bin" TargetMode="Internal" /><Relationship Id="rId3" Type="http://schemas.openxmlformats.org/officeDocument/2006/relationships/image" Target="../media/image52.wmf" /><Relationship Id="rId4" Type="http://schemas.openxmlformats.org/officeDocument/2006/relationships/oleObject" Target="../embeddings/oleObject34.bin" TargetMode="Internal" /><Relationship Id="rId5" Type="http://schemas.openxmlformats.org/officeDocument/2006/relationships/image" Target="../media/image53.wmf" /><Relationship Id="rId6" Type="http://schemas.openxmlformats.org/officeDocument/2006/relationships/oleObject" Target="../embeddings/oleObject35.bin" TargetMode="Internal" /><Relationship Id="rId7" Type="http://schemas.openxmlformats.org/officeDocument/2006/relationships/image" Target="../media/image54.wmf" /><Relationship Id="rId8" Type="http://schemas.openxmlformats.org/officeDocument/2006/relationships/oleObject" Target="../embeddings/oleObject36.bin" TargetMode="Internal" /><Relationship Id="rId9" Type="http://schemas.openxmlformats.org/officeDocument/2006/relationships/image" Target="../media/image55.wmf"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oleObject" Target="../embeddings/oleObject38.bin" TargetMode="Internal" /><Relationship Id="rId3" Type="http://schemas.openxmlformats.org/officeDocument/2006/relationships/image" Target="../media/image57.wmf" /><Relationship Id="rId4" Type="http://schemas.openxmlformats.org/officeDocument/2006/relationships/oleObject" Target="../embeddings/oleObject39.bin" TargetMode="Internal" /><Relationship Id="rId5" Type="http://schemas.openxmlformats.org/officeDocument/2006/relationships/image" Target="../media/image58.wmf" /><Relationship Id="rId6" Type="http://schemas.openxmlformats.org/officeDocument/2006/relationships/vmlDrawing" Target="../drawings/vmlDrawing13.v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oleObject" Target="../embeddings/oleObject40.bin" TargetMode="Internal" /><Relationship Id="rId3" Type="http://schemas.openxmlformats.org/officeDocument/2006/relationships/image" Target="../media/image59.wmf" /><Relationship Id="rId4" Type="http://schemas.openxmlformats.org/officeDocument/2006/relationships/vmlDrawing" Target="../drawings/vmlDrawing14.v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60.png" /><Relationship Id="rId3" Type="http://schemas.openxmlformats.org/officeDocument/2006/relationships/image" Target="../media/image61.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oleObject" Target="../embeddings/oleObject41.bin" TargetMode="Internal" /><Relationship Id="rId3" Type="http://schemas.openxmlformats.org/officeDocument/2006/relationships/image" Target="../media/image62.wmf" /><Relationship Id="rId4" Type="http://schemas.openxmlformats.org/officeDocument/2006/relationships/oleObject" Target="../embeddings/oleObject42.bin" TargetMode="Internal" /><Relationship Id="rId5" Type="http://schemas.openxmlformats.org/officeDocument/2006/relationships/image" Target="../media/image63.wmf" /><Relationship Id="rId6" Type="http://schemas.openxmlformats.org/officeDocument/2006/relationships/vmlDrawing" Target="../drawings/vmlDrawing15.v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chart" Target="../charts/chart2.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1.xml" /><Relationship Id="rId3" Type="http://schemas.openxmlformats.org/officeDocument/2006/relationships/chart" Target="../charts/chart3.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oleObject" Target="../embeddings/oleObject43.bin" TargetMode="Internal" /><Relationship Id="rId3" Type="http://schemas.openxmlformats.org/officeDocument/2006/relationships/image" Target="../media/image64.wmf" /><Relationship Id="rId4" Type="http://schemas.openxmlformats.org/officeDocument/2006/relationships/vmlDrawing" Target="../drawings/vmlDrawing16.v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jpe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67.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73.xml" /><Relationship Id="rId2" Type="http://schemas.openxmlformats.org/officeDocument/2006/relationships/image" Target="../media/image65.jpeg" /><Relationship Id="rId3" Type="http://schemas.openxmlformats.org/officeDocument/2006/relationships/image" Target="../media/image66.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73.xml" /><Relationship Id="rId2" Type="http://schemas.openxmlformats.org/officeDocument/2006/relationships/image" Target="../media/image67.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oleObject" Target="../embeddings/oleObject44.bin" TargetMode="Internal" /><Relationship Id="rId3" Type="http://schemas.openxmlformats.org/officeDocument/2006/relationships/image" Target="../media/image68.wmf" /><Relationship Id="rId4" Type="http://schemas.openxmlformats.org/officeDocument/2006/relationships/oleObject" Target="../embeddings/oleObject45.bin" TargetMode="Internal" /><Relationship Id="rId5" Type="http://schemas.openxmlformats.org/officeDocument/2006/relationships/image" Target="../media/image69.wmf" /><Relationship Id="rId6" Type="http://schemas.openxmlformats.org/officeDocument/2006/relationships/oleObject" Target="../embeddings/oleObject46.bin" TargetMode="Internal" /><Relationship Id="rId7" Type="http://schemas.openxmlformats.org/officeDocument/2006/relationships/image" Target="../media/image70.wmf" /><Relationship Id="rId8" Type="http://schemas.openxmlformats.org/officeDocument/2006/relationships/vmlDrawing" Target="../drawings/vmlDrawing17.v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1.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4.jpe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2.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3.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72.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4.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72.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5.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6.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7.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78.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89.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5.png" /><Relationship Id="rId3" Type="http://schemas.openxmlformats.org/officeDocument/2006/relationships/image" Target="../media/image6.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79.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oleObject" Target="../embeddings/oleObject47.bin" TargetMode="Internal" /><Relationship Id="rId3" Type="http://schemas.openxmlformats.org/officeDocument/2006/relationships/image" Target="../media/image80.wmf" /><Relationship Id="rId4" Type="http://schemas.openxmlformats.org/officeDocument/2006/relationships/chart" Target="../charts/chart4.xml" /><Relationship Id="rId5" Type="http://schemas.openxmlformats.org/officeDocument/2006/relationships/vmlDrawing" Target="../drawings/vmlDrawing18.v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81.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2.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oleObject" Target="../embeddings/oleObject48.bin" TargetMode="Internal" /><Relationship Id="rId3" Type="http://schemas.openxmlformats.org/officeDocument/2006/relationships/image" Target="../media/image68.wmf" /><Relationship Id="rId4" Type="http://schemas.openxmlformats.org/officeDocument/2006/relationships/oleObject" Target="../embeddings/oleObject49.bin" TargetMode="Internal" /><Relationship Id="rId5" Type="http://schemas.openxmlformats.org/officeDocument/2006/relationships/image" Target="../media/image69.wmf" /><Relationship Id="rId6" Type="http://schemas.openxmlformats.org/officeDocument/2006/relationships/oleObject" Target="../embeddings/oleObject50.bin" TargetMode="Internal" /><Relationship Id="rId7" Type="http://schemas.openxmlformats.org/officeDocument/2006/relationships/image" Target="../media/image70.wmf" /><Relationship Id="rId8" Type="http://schemas.openxmlformats.org/officeDocument/2006/relationships/vmlDrawing" Target="../drawings/vmlDrawing19.v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oleObject" Target="../embeddings/oleObject51.bin" TargetMode="Internal" /><Relationship Id="rId3" Type="http://schemas.openxmlformats.org/officeDocument/2006/relationships/image" Target="../media/image82.wmf" /><Relationship Id="rId4" Type="http://schemas.openxmlformats.org/officeDocument/2006/relationships/oleObject" Target="../embeddings/oleObject52.bin" TargetMode="Internal" /><Relationship Id="rId5" Type="http://schemas.openxmlformats.org/officeDocument/2006/relationships/image" Target="../media/image83.wmf" /><Relationship Id="rId6" Type="http://schemas.openxmlformats.org/officeDocument/2006/relationships/vmlDrawing" Target="../drawings/vmlDrawing20.v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chart" Target="../charts/chart5.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oleObject" Target="../embeddings/oleObject53.bin" TargetMode="Internal" /><Relationship Id="rId3" Type="http://schemas.openxmlformats.org/officeDocument/2006/relationships/image" Target="../media/image84.wmf" /><Relationship Id="rId4" Type="http://schemas.openxmlformats.org/officeDocument/2006/relationships/oleObject" Target="../embeddings/oleObject54.bin" TargetMode="Internal" /><Relationship Id="rId5" Type="http://schemas.openxmlformats.org/officeDocument/2006/relationships/image" Target="../media/image85.wmf" /><Relationship Id="rId6" Type="http://schemas.openxmlformats.org/officeDocument/2006/relationships/oleObject" Target="../embeddings/oleObject55.bin" TargetMode="Internal" /><Relationship Id="rId7" Type="http://schemas.openxmlformats.org/officeDocument/2006/relationships/image" Target="../media/image86.wmf" /><Relationship Id="rId8" Type="http://schemas.openxmlformats.org/officeDocument/2006/relationships/vmlDrawing" Target="../drawings/vmlDrawing21.v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87.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88.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95.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11.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89.jpeg" /><Relationship Id="rId3" Type="http://schemas.openxmlformats.org/officeDocument/2006/relationships/image" Target="../media/image90.jpe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lstStyle>
            <a:defPPr/>
          </a:lstStyle>
          <a:p>
            <a:r>
              <a:rPr lang="en-US" smtClean="0"/>
              <a:t>Sensors, instruments and Experimentation</a:t>
            </a:r>
            <a:endParaRPr lang="en-US"/>
          </a:p>
        </p:txBody>
      </p:sp>
      <p:sp>
        <p:nvSpPr>
          <p:cNvPr id="3" name="Subtitle 2"/>
          <p:cNvSpPr>
            <a:spLocks noGrp="1"/>
          </p:cNvSpPr>
          <p:nvPr>
            <p:ph type="subTitle" idx="1"/>
          </p:nvPr>
        </p:nvSpPr>
        <p:spPr/>
        <p:txBody>
          <a:bodyPr/>
          <a:lstStyle>
            <a:defPPr/>
          </a:lstStyle>
          <a:p>
            <a:r>
              <a:rPr lang="en-US" smtClean="0"/>
              <a:t>Introduction by Ashok Ranade</a:t>
            </a:r>
            <a:endParaRPr lang="en-US"/>
          </a:p>
        </p:txBody>
      </p:sp>
    </p:spTree>
    <p:extLst>
      <p:ext uri="{BB962C8B-B14F-4D97-AF65-F5344CB8AC3E}">
        <p14:creationId xmlns:p14="http://schemas.microsoft.com/office/powerpoint/2010/main" val="2022697027"/>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 application</a:t>
            </a:r>
            <a:endParaRPr lang="en-US"/>
          </a:p>
        </p:txBody>
      </p:sp>
      <p:sp>
        <p:nvSpPr>
          <p:cNvPr id="3" name="Content Placeholder 2"/>
          <p:cNvSpPr>
            <a:spLocks noGrp="1"/>
          </p:cNvSpPr>
          <p:nvPr>
            <p:ph sz="quarter" idx="1"/>
          </p:nvPr>
        </p:nvSpPr>
        <p:spPr>
          <a:xfrm>
            <a:off x="612648" y="1600200"/>
            <a:ext cx="8153400" cy="1066800"/>
          </a:xfrm>
        </p:spPr>
        <p:txBody>
          <a:bodyPr>
            <a:normAutofit/>
          </a:bodyPr>
          <a:lstStyle>
            <a:defPPr/>
          </a:lstStyle>
          <a:p>
            <a:r>
              <a:rPr lang="en-US" smtClean="0"/>
              <a:t>Temperature alarm</a:t>
            </a:r>
          </a:p>
          <a:p>
            <a:pPr marL="0" indent="0">
              <a:buNone/>
            </a:pPr>
            <a:r>
              <a:rPr lang="en-US"/>
              <a:t> </a:t>
            </a:r>
            <a:r>
              <a:rPr lang="en-US" smtClean="0"/>
              <a:t>  </a:t>
            </a:r>
          </a:p>
          <a:p>
            <a:pPr marL="0" indent="0">
              <a:buNone/>
            </a:pPr>
            <a:endParaRPr lang="en-US"/>
          </a:p>
          <a:p>
            <a:pPr marL="0" indent="0">
              <a:buNone/>
            </a:pPr>
            <a:endParaRPr lang="en-US"/>
          </a:p>
        </p:txBody>
      </p:sp>
      <p:sp>
        <p:nvSpPr>
          <p:cNvPr id="4" name="TextBox 3"/>
          <p:cNvSpPr txBox="1"/>
          <p:nvPr/>
        </p:nvSpPr>
        <p:spPr>
          <a:xfrm>
            <a:off x="152400" y="3352800"/>
            <a:ext cx="1905000" cy="830997"/>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Temperature</a:t>
            </a:r>
          </a:p>
          <a:p>
            <a:pPr/>
            <a:r>
              <a:rPr lang="en-US" sz="2400" smtClean="0"/>
              <a:t>Sensor</a:t>
            </a:r>
            <a:endParaRPr lang="en-US" sz="2400"/>
          </a:p>
        </p:txBody>
      </p:sp>
      <p:sp>
        <p:nvSpPr>
          <p:cNvPr id="5" name="TextBox 4"/>
          <p:cNvSpPr txBox="1"/>
          <p:nvPr/>
        </p:nvSpPr>
        <p:spPr>
          <a:xfrm>
            <a:off x="2819400" y="3537465"/>
            <a:ext cx="1828800" cy="461665"/>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Comparator</a:t>
            </a:r>
            <a:endParaRPr lang="en-US" sz="2400"/>
          </a:p>
        </p:txBody>
      </p:sp>
      <p:cxnSp>
        <p:nvCxnSpPr>
          <p:cNvPr id="7" name="Straight Arrow Connector 6"/>
          <p:cNvCxnSpPr>
            <a:stCxn id="4" idx="3"/>
            <a:endCxn id="5" idx="1"/>
          </p:cNvCxnSpPr>
          <p:nvPr/>
        </p:nvCxnSpPr>
        <p:spPr>
          <a:xfrm flipV="1">
            <a:off x="2057400" y="3768298"/>
            <a:ext cx="7620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5" idx="2"/>
          </p:cNvCxnSpPr>
          <p:nvPr/>
        </p:nvCxnSpPr>
        <p:spPr>
          <a:xfrm flipH="1" flipV="1">
            <a:off x="3733800" y="3999130"/>
            <a:ext cx="0" cy="649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06882" y="4463534"/>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err="1" smtClean="0"/>
              <a:t>Vr</a:t>
            </a:r>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315533"/>
            <a:ext cx="1257476" cy="2905531"/>
          </a:xfrm>
          <a:prstGeom prst="rect">
            <a:avLst/>
          </a:prstGeom>
        </p:spPr>
      </p:pic>
      <p:cxnSp>
        <p:nvCxnSpPr>
          <p:cNvPr id="15" name="Straight Connector 14"/>
          <p:cNvCxnSpPr/>
          <p:nvPr/>
        </p:nvCxnSpPr>
        <p:spPr>
          <a:xfrm>
            <a:off x="4648200" y="38862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5181600" y="3886200"/>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181600" y="4953000"/>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48200" y="3657599"/>
            <a:ext cx="10668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715000" y="3657599"/>
            <a:ext cx="0" cy="805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5000" y="4463534"/>
            <a:ext cx="76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573553"/>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Open loop  control systems</a:t>
            </a:r>
            <a:endParaRPr lang="en-US"/>
          </a:p>
        </p:txBody>
      </p:sp>
      <p:sp>
        <p:nvSpPr>
          <p:cNvPr id="3" name="Content Placeholder 2"/>
          <p:cNvSpPr>
            <a:spLocks noGrp="1"/>
          </p:cNvSpPr>
          <p:nvPr>
            <p:ph sz="quarter" idx="1"/>
          </p:nvPr>
        </p:nvSpPr>
        <p:spPr/>
        <p:txBody>
          <a:bodyPr/>
          <a:lstStyle>
            <a:defPPr/>
          </a:lstStyle>
          <a:p>
            <a:pPr/>
            <a:r>
              <a:rPr lang="en-US" smtClean="0"/>
              <a:t>The control action is independent of the controlled </a:t>
            </a:r>
          </a:p>
          <a:p>
            <a:pPr marL="0" indent="0">
              <a:buNone/>
            </a:pPr>
            <a:r>
              <a:rPr lang="en-US"/>
              <a:t> </a:t>
            </a:r>
            <a:r>
              <a:rPr lang="en-US" smtClean="0"/>
              <a:t>    variable</a:t>
            </a:r>
          </a:p>
          <a:p>
            <a:pPr/>
            <a:r>
              <a:rPr lang="en-US" smtClean="0"/>
              <a:t>Timer setting is assumed to be correct</a:t>
            </a:r>
          </a:p>
          <a:p>
            <a:pPr marL="0" indent="0">
              <a:buNone/>
            </a:pPr>
            <a:r>
              <a:rPr lang="en-US"/>
              <a:t> </a:t>
            </a:r>
            <a:r>
              <a:rPr lang="en-US" smtClean="0"/>
              <a:t>   But it may have to be different in winter compared </a:t>
            </a:r>
          </a:p>
          <a:p>
            <a:pPr marL="0" indent="0">
              <a:buNone/>
            </a:pPr>
            <a:r>
              <a:rPr lang="en-US"/>
              <a:t> </a:t>
            </a:r>
            <a:r>
              <a:rPr lang="en-US" smtClean="0"/>
              <a:t>   to summer</a:t>
            </a:r>
          </a:p>
          <a:p>
            <a:pPr/>
            <a:r>
              <a:rPr lang="en-US" smtClean="0"/>
              <a:t>Also plant characteristics might change due to ageing</a:t>
            </a:r>
            <a:endParaRPr lang="en-US"/>
          </a:p>
        </p:txBody>
      </p:sp>
      <p:sp>
        <p:nvSpPr>
          <p:cNvPr id="5" name="Rectangle 4"/>
          <p:cNvSpPr/>
          <p:nvPr/>
        </p:nvSpPr>
        <p:spPr>
          <a:xfrm>
            <a:off x="2590800" y="5181600"/>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6" name="Rectangle 5"/>
          <p:cNvSpPr/>
          <p:nvPr/>
        </p:nvSpPr>
        <p:spPr>
          <a:xfrm>
            <a:off x="5105400" y="5153890"/>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8" name="Straight Arrow Connector 7"/>
          <p:cNvCxnSpPr>
            <a:endCxn id="5" idx="1"/>
          </p:cNvCxnSpPr>
          <p:nvPr/>
        </p:nvCxnSpPr>
        <p:spPr>
          <a:xfrm>
            <a:off x="1524000" y="5676900"/>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38600" y="5652655"/>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324600" y="5621482"/>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90800" y="5464524"/>
            <a:ext cx="1447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Controller</a:t>
            </a:r>
            <a:endParaRPr lang="en-US" sz="2400"/>
          </a:p>
        </p:txBody>
      </p:sp>
      <p:sp>
        <p:nvSpPr>
          <p:cNvPr id="12" name="TextBox 11"/>
          <p:cNvSpPr txBox="1"/>
          <p:nvPr/>
        </p:nvSpPr>
        <p:spPr>
          <a:xfrm>
            <a:off x="5181600" y="5405735"/>
            <a:ext cx="1447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  Plant</a:t>
            </a:r>
            <a:endParaRPr lang="en-US" sz="2400"/>
          </a:p>
        </p:txBody>
      </p:sp>
      <p:sp>
        <p:nvSpPr>
          <p:cNvPr id="13" name="TextBox 12"/>
          <p:cNvSpPr txBox="1"/>
          <p:nvPr/>
        </p:nvSpPr>
        <p:spPr>
          <a:xfrm>
            <a:off x="304800" y="5405735"/>
            <a:ext cx="12192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Reference input</a:t>
            </a:r>
            <a:endParaRPr lang="en-US"/>
          </a:p>
        </p:txBody>
      </p:sp>
      <p:sp>
        <p:nvSpPr>
          <p:cNvPr id="14" name="TextBox 13"/>
          <p:cNvSpPr txBox="1"/>
          <p:nvPr/>
        </p:nvSpPr>
        <p:spPr>
          <a:xfrm>
            <a:off x="7620000" y="5279857"/>
            <a:ext cx="1143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Controlled variable</a:t>
            </a:r>
            <a:endParaRPr lang="en-US"/>
          </a:p>
        </p:txBody>
      </p:sp>
      <p:sp>
        <p:nvSpPr>
          <p:cNvPr id="4" name="TextBox 3"/>
          <p:cNvSpPr txBox="1"/>
          <p:nvPr/>
        </p:nvSpPr>
        <p:spPr>
          <a:xfrm>
            <a:off x="1524000" y="6248400"/>
            <a:ext cx="3048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Closed Loop control system</a:t>
            </a:r>
            <a:endParaRPr lang="en-US"/>
          </a:p>
        </p:txBody>
      </p:sp>
    </p:spTree>
    <p:extLst>
      <p:ext uri="{BB962C8B-B14F-4D97-AF65-F5344CB8AC3E}">
        <p14:creationId xmlns:p14="http://schemas.microsoft.com/office/powerpoint/2010/main" val="35595377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ppt_x"/>
                                          </p:val>
                                        </p:tav>
                                        <p:tav tm="100000">
                                          <p:val>
                                            <p:strVal val="#ppt_x"/>
                                          </p:val>
                                        </p:tav>
                                      </p:tavLst>
                                    </p:anim>
                                    <p:anim calcmode="lin" valueType="num">
                                      <p:cBhvr additive="base">
                                        <p:cTn id="7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3" grpId="0"/>
      <p:bldP spid="14" grpId="0"/>
      <p:bldP spid="4" grpId="0"/>
    </p:bld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Closed loop control system</a:t>
            </a:r>
            <a:endParaRPr lang="en-US"/>
          </a:p>
        </p:txBody>
      </p:sp>
      <p:sp>
        <p:nvSpPr>
          <p:cNvPr id="3" name="Content Placeholder 2"/>
          <p:cNvSpPr>
            <a:spLocks noGrp="1"/>
          </p:cNvSpPr>
          <p:nvPr>
            <p:ph sz="quarter" idx="1"/>
          </p:nvPr>
        </p:nvSpPr>
        <p:spPr/>
        <p:txBody>
          <a:bodyPr/>
          <a:lstStyle>
            <a:defPPr/>
          </a:lstStyle>
          <a:p>
            <a:pPr/>
            <a:r>
              <a:rPr lang="en-US" smtClean="0"/>
              <a:t>Manual control</a:t>
            </a:r>
          </a:p>
          <a:p>
            <a:pPr marL="0" indent="0">
              <a:buNone/>
            </a:pPr>
            <a:r>
              <a:rPr lang="en-US"/>
              <a:t> </a:t>
            </a:r>
            <a:r>
              <a:rPr lang="en-US" smtClean="0"/>
              <a:t>    User adjusts a small time on timer</a:t>
            </a:r>
          </a:p>
          <a:p>
            <a:pPr marL="0" indent="0">
              <a:buNone/>
            </a:pPr>
            <a:r>
              <a:rPr lang="en-US"/>
              <a:t> </a:t>
            </a:r>
            <a:r>
              <a:rPr lang="en-US" smtClean="0"/>
              <a:t>    The user inspects the slices at the end of time</a:t>
            </a:r>
          </a:p>
          <a:p>
            <a:pPr marL="0" indent="0">
              <a:buNone/>
            </a:pPr>
            <a:r>
              <a:rPr lang="en-US"/>
              <a:t> </a:t>
            </a:r>
            <a:r>
              <a:rPr lang="en-US" smtClean="0"/>
              <a:t>    If not done he/she sets the time again and repeats</a:t>
            </a:r>
          </a:p>
          <a:p>
            <a:pPr marL="0" indent="0">
              <a:buNone/>
            </a:pPr>
            <a:r>
              <a:rPr lang="en-US"/>
              <a:t> </a:t>
            </a:r>
            <a:r>
              <a:rPr lang="en-US" smtClean="0"/>
              <a:t>     until done</a:t>
            </a:r>
          </a:p>
          <a:p>
            <a:pPr/>
            <a:r>
              <a:rPr lang="en-US" smtClean="0"/>
              <a:t>Control action now depends on the output variable</a:t>
            </a:r>
          </a:p>
          <a:p>
            <a:pPr/>
            <a:r>
              <a:rPr lang="en-US" smtClean="0"/>
              <a:t>Feedback is used in automatic control systems</a:t>
            </a:r>
          </a:p>
          <a:p>
            <a:pPr marL="0" indent="0">
              <a:buNone/>
            </a:pPr>
            <a:r>
              <a:rPr lang="en-US"/>
              <a:t> </a:t>
            </a:r>
            <a:r>
              <a:rPr lang="en-US" smtClean="0"/>
              <a:t>    </a:t>
            </a:r>
            <a:endParaRPr lang="en-US"/>
          </a:p>
        </p:txBody>
      </p:sp>
      <p:sp>
        <p:nvSpPr>
          <p:cNvPr id="4" name="TextBox 3"/>
          <p:cNvSpPr txBox="1"/>
          <p:nvPr/>
        </p:nvSpPr>
        <p:spPr>
          <a:xfrm>
            <a:off x="1371600" y="5638800"/>
            <a:ext cx="3048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Speed control  of DC motor</a:t>
            </a:r>
            <a:endParaRPr lang="en-US"/>
          </a:p>
        </p:txBody>
      </p:sp>
    </p:spTree>
    <p:extLst>
      <p:ext uri="{BB962C8B-B14F-4D97-AF65-F5344CB8AC3E}">
        <p14:creationId xmlns:p14="http://schemas.microsoft.com/office/powerpoint/2010/main" val="2680869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Speed control of a DC Motor</a:t>
            </a:r>
            <a:endParaRPr lang="en-US"/>
          </a:p>
        </p:txBody>
      </p:sp>
      <p:sp>
        <p:nvSpPr>
          <p:cNvPr id="4" name="Rectangle 3"/>
          <p:cNvSpPr/>
          <p:nvPr/>
        </p:nvSpPr>
        <p:spPr>
          <a:xfrm>
            <a:off x="1524000" y="23622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5" name="Rectangle 4"/>
          <p:cNvSpPr/>
          <p:nvPr/>
        </p:nvSpPr>
        <p:spPr>
          <a:xfrm>
            <a:off x="4939145" y="23622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1" name="Straight Arrow Connector 10"/>
          <p:cNvCxnSpPr>
            <a:stCxn id="4" idx="3"/>
            <a:endCxn id="5" idx="1"/>
          </p:cNvCxnSpPr>
          <p:nvPr/>
        </p:nvCxnSpPr>
        <p:spPr>
          <a:xfrm>
            <a:off x="3429000" y="3009900"/>
            <a:ext cx="151014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4000" y="2514600"/>
            <a:ext cx="1981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Variable DC voltage</a:t>
            </a:r>
            <a:endParaRPr lang="en-US" sz="2800"/>
          </a:p>
        </p:txBody>
      </p:sp>
      <p:sp>
        <p:nvSpPr>
          <p:cNvPr id="13" name="TextBox 12"/>
          <p:cNvSpPr txBox="1"/>
          <p:nvPr/>
        </p:nvSpPr>
        <p:spPr>
          <a:xfrm>
            <a:off x="5257800" y="2590800"/>
            <a:ext cx="1219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DC Motor</a:t>
            </a:r>
            <a:endParaRPr lang="en-US" sz="2800"/>
          </a:p>
        </p:txBody>
      </p:sp>
      <p:sp>
        <p:nvSpPr>
          <p:cNvPr id="14" name="TextBox 13"/>
          <p:cNvSpPr txBox="1"/>
          <p:nvPr/>
        </p:nvSpPr>
        <p:spPr>
          <a:xfrm>
            <a:off x="1073726" y="4187271"/>
            <a:ext cx="7994073"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Speed is proportional to DC voltage.</a:t>
            </a:r>
          </a:p>
          <a:p>
            <a:pPr/>
            <a:r>
              <a:rPr lang="en-US" sz="2800" smtClean="0"/>
              <a:t>Input DC source can be calibrated in terms of speed.</a:t>
            </a:r>
          </a:p>
          <a:p>
            <a:pPr/>
            <a:r>
              <a:rPr lang="en-US" sz="2800" smtClean="0"/>
              <a:t>The knob is set to the desired speed</a:t>
            </a:r>
          </a:p>
          <a:p>
            <a:pPr/>
            <a:r>
              <a:rPr lang="en-US" sz="2800" smtClean="0"/>
              <a:t>Speed might change due to change in the load or ageing</a:t>
            </a:r>
            <a:endParaRPr lang="en-US" sz="2800"/>
          </a:p>
        </p:txBody>
      </p:sp>
    </p:spTree>
    <p:extLst>
      <p:ext uri="{BB962C8B-B14F-4D97-AF65-F5344CB8AC3E}">
        <p14:creationId xmlns:p14="http://schemas.microsoft.com/office/powerpoint/2010/main" val="18491744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 name="Rectangle 23"/>
          <p:cNvSpPr/>
          <p:nvPr/>
        </p:nvSpPr>
        <p:spPr>
          <a:xfrm>
            <a:off x="56388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 name="Title 1"/>
          <p:cNvSpPr>
            <a:spLocks noGrp="1"/>
          </p:cNvSpPr>
          <p:nvPr>
            <p:ph type="title"/>
          </p:nvPr>
        </p:nvSpPr>
        <p:spPr/>
        <p:txBody>
          <a:bodyPr/>
          <a:lstStyle>
            <a:defPPr/>
          </a:lstStyle>
          <a:p>
            <a:pPr/>
            <a:r>
              <a:rPr lang="en-US" smtClean="0"/>
              <a:t>Manual Control</a:t>
            </a:r>
            <a:endParaRPr lang="en-US"/>
          </a:p>
        </p:txBody>
      </p:sp>
      <p:sp>
        <p:nvSpPr>
          <p:cNvPr id="3" name="Rectangle 2"/>
          <p:cNvSpPr/>
          <p:nvPr/>
        </p:nvSpPr>
        <p:spPr>
          <a:xfrm>
            <a:off x="4572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4" name="Rectangle 3"/>
          <p:cNvSpPr/>
          <p:nvPr/>
        </p:nvSpPr>
        <p:spPr>
          <a:xfrm>
            <a:off x="32004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a:stCxn id="3" idx="3"/>
          </p:cNvCxnSpPr>
          <p:nvPr/>
        </p:nvCxnSpPr>
        <p:spPr>
          <a:xfrm>
            <a:off x="2362200" y="2781300"/>
            <a:ext cx="838200" cy="34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200" y="2286000"/>
            <a:ext cx="1981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Variable DC voltage</a:t>
            </a:r>
            <a:endParaRPr lang="en-US" sz="2800"/>
          </a:p>
        </p:txBody>
      </p:sp>
      <p:sp>
        <p:nvSpPr>
          <p:cNvPr id="7" name="TextBox 6"/>
          <p:cNvSpPr txBox="1"/>
          <p:nvPr/>
        </p:nvSpPr>
        <p:spPr>
          <a:xfrm>
            <a:off x="3505200" y="2286000"/>
            <a:ext cx="1219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DC Motor</a:t>
            </a:r>
            <a:endParaRPr lang="en-US" sz="2800"/>
          </a:p>
        </p:txBody>
      </p:sp>
      <p:cxnSp>
        <p:nvCxnSpPr>
          <p:cNvPr id="11" name="Straight Arrow Connector 10"/>
          <p:cNvCxnSpPr>
            <a:stCxn id="4" idx="3"/>
            <a:endCxn id="24" idx="1"/>
          </p:cNvCxnSpPr>
          <p:nvPr/>
        </p:nvCxnSpPr>
        <p:spPr>
          <a:xfrm>
            <a:off x="5105400" y="2781300"/>
            <a:ext cx="533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33655" y="2362200"/>
            <a:ext cx="128154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Speed Sensor</a:t>
            </a:r>
            <a:endParaRPr lang="en-US" sz="2400"/>
          </a:p>
        </p:txBody>
      </p:sp>
      <p:sp>
        <p:nvSpPr>
          <p:cNvPr id="16" name="Oval 15"/>
          <p:cNvSpPr/>
          <p:nvPr/>
        </p:nvSpPr>
        <p:spPr>
          <a:xfrm>
            <a:off x="8125690" y="2334490"/>
            <a:ext cx="838200" cy="872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8" name="Straight Arrow Connector 17"/>
          <p:cNvCxnSpPr/>
          <p:nvPr/>
        </p:nvCxnSpPr>
        <p:spPr>
          <a:xfrm flipV="1">
            <a:off x="8534400" y="2438400"/>
            <a:ext cx="173182" cy="50569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2"/>
          </p:cNvCxnSpPr>
          <p:nvPr/>
        </p:nvCxnSpPr>
        <p:spPr>
          <a:xfrm>
            <a:off x="7439890" y="2760518"/>
            <a:ext cx="685800" cy="1039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810500" y="3429000"/>
            <a:ext cx="11811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Meter</a:t>
            </a:r>
            <a:endParaRPr lang="en-US" sz="2800"/>
          </a:p>
        </p:txBody>
      </p:sp>
    </p:spTree>
    <p:extLst>
      <p:ext uri="{BB962C8B-B14F-4D97-AF65-F5344CB8AC3E}">
        <p14:creationId xmlns:p14="http://schemas.microsoft.com/office/powerpoint/2010/main" val="626922830"/>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 name="Rectangle 23"/>
          <p:cNvSpPr/>
          <p:nvPr/>
        </p:nvSpPr>
        <p:spPr>
          <a:xfrm>
            <a:off x="56388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 name="Title 1"/>
          <p:cNvSpPr>
            <a:spLocks noGrp="1"/>
          </p:cNvSpPr>
          <p:nvPr>
            <p:ph type="title"/>
          </p:nvPr>
        </p:nvSpPr>
        <p:spPr/>
        <p:txBody>
          <a:bodyPr/>
          <a:lstStyle>
            <a:defPPr/>
          </a:lstStyle>
          <a:p>
            <a:pPr/>
            <a:r>
              <a:rPr lang="en-US" smtClean="0"/>
              <a:t>Automatic control</a:t>
            </a:r>
            <a:endParaRPr lang="en-US"/>
          </a:p>
        </p:txBody>
      </p:sp>
      <p:sp>
        <p:nvSpPr>
          <p:cNvPr id="4" name="Rectangle 3"/>
          <p:cNvSpPr/>
          <p:nvPr/>
        </p:nvSpPr>
        <p:spPr>
          <a:xfrm>
            <a:off x="32004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p:nvPr/>
        </p:nvCxnSpPr>
        <p:spPr>
          <a:xfrm>
            <a:off x="2362200" y="2781300"/>
            <a:ext cx="838200" cy="34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05200" y="2286000"/>
            <a:ext cx="1219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DC Motor</a:t>
            </a:r>
            <a:endParaRPr lang="en-US" sz="2800"/>
          </a:p>
        </p:txBody>
      </p:sp>
      <p:cxnSp>
        <p:nvCxnSpPr>
          <p:cNvPr id="11" name="Straight Arrow Connector 10"/>
          <p:cNvCxnSpPr>
            <a:stCxn id="4" idx="3"/>
            <a:endCxn id="24" idx="1"/>
          </p:cNvCxnSpPr>
          <p:nvPr/>
        </p:nvCxnSpPr>
        <p:spPr>
          <a:xfrm>
            <a:off x="5105400" y="2781300"/>
            <a:ext cx="533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33655" y="2362200"/>
            <a:ext cx="128154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Speed Sensor</a:t>
            </a:r>
            <a:endParaRPr lang="en-US" sz="2400"/>
          </a:p>
        </p:txBody>
      </p:sp>
      <p:sp>
        <p:nvSpPr>
          <p:cNvPr id="16" name="Oval 15"/>
          <p:cNvSpPr/>
          <p:nvPr/>
        </p:nvSpPr>
        <p:spPr>
          <a:xfrm>
            <a:off x="8125690" y="2334490"/>
            <a:ext cx="838200" cy="872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8" name="Straight Arrow Connector 17"/>
          <p:cNvCxnSpPr/>
          <p:nvPr/>
        </p:nvCxnSpPr>
        <p:spPr>
          <a:xfrm flipV="1">
            <a:off x="8534400" y="2438400"/>
            <a:ext cx="173182" cy="50569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2"/>
          </p:cNvCxnSpPr>
          <p:nvPr/>
        </p:nvCxnSpPr>
        <p:spPr>
          <a:xfrm>
            <a:off x="7439890" y="2760518"/>
            <a:ext cx="685800" cy="1039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810500" y="3429000"/>
            <a:ext cx="11811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Meter</a:t>
            </a:r>
            <a:endParaRPr lang="en-US" sz="2800"/>
          </a:p>
        </p:txBody>
      </p:sp>
      <p:sp>
        <p:nvSpPr>
          <p:cNvPr id="8" name="Isosceles Triangle 7"/>
          <p:cNvSpPr/>
          <p:nvPr/>
        </p:nvSpPr>
        <p:spPr>
          <a:xfrm rot="5400000">
            <a:off x="1447800" y="2258290"/>
            <a:ext cx="1371600" cy="1066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0" name="Oval 9"/>
          <p:cNvSpPr/>
          <p:nvPr/>
        </p:nvSpPr>
        <p:spPr>
          <a:xfrm>
            <a:off x="533400" y="2411845"/>
            <a:ext cx="762000" cy="737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TextBox 11"/>
          <p:cNvSpPr txBox="1"/>
          <p:nvPr/>
        </p:nvSpPr>
        <p:spPr>
          <a:xfrm>
            <a:off x="457200" y="2514600"/>
            <a:ext cx="3810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t>
            </a:r>
            <a:endParaRPr lang="en-US" sz="3200"/>
          </a:p>
        </p:txBody>
      </p:sp>
      <p:sp>
        <p:nvSpPr>
          <p:cNvPr id="13" name="TextBox 12"/>
          <p:cNvSpPr txBox="1"/>
          <p:nvPr/>
        </p:nvSpPr>
        <p:spPr>
          <a:xfrm>
            <a:off x="723900" y="2590800"/>
            <a:ext cx="4191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4000" smtClean="0"/>
              <a:t>-</a:t>
            </a:r>
            <a:endParaRPr lang="en-US" sz="4000"/>
          </a:p>
        </p:txBody>
      </p:sp>
      <p:cxnSp>
        <p:nvCxnSpPr>
          <p:cNvPr id="17" name="Straight Arrow Connector 16"/>
          <p:cNvCxnSpPr>
            <a:stCxn id="10" idx="6"/>
            <a:endCxn id="8" idx="3"/>
          </p:cNvCxnSpPr>
          <p:nvPr/>
        </p:nvCxnSpPr>
        <p:spPr>
          <a:xfrm>
            <a:off x="1295400" y="2780723"/>
            <a:ext cx="304800" cy="109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28600" y="2806988"/>
            <a:ext cx="304800" cy="124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0" y="2297668"/>
            <a:ext cx="6477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err="1" smtClean="0"/>
              <a:t>Vs</a:t>
            </a:r>
            <a:endParaRPr lang="en-US" sz="2400"/>
          </a:p>
        </p:txBody>
      </p:sp>
      <p:cxnSp>
        <p:nvCxnSpPr>
          <p:cNvPr id="37" name="Straight Connector 36"/>
          <p:cNvCxnSpPr/>
          <p:nvPr/>
        </p:nvCxnSpPr>
        <p:spPr>
          <a:xfrm flipH="1">
            <a:off x="7782790" y="2759333"/>
            <a:ext cx="0" cy="13554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914400" y="4114800"/>
            <a:ext cx="68961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14400" y="3099375"/>
            <a:ext cx="0" cy="101542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676400" y="2438400"/>
            <a:ext cx="6096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a:t>
            </a:r>
            <a:endParaRPr lang="en-US" sz="3200"/>
          </a:p>
        </p:txBody>
      </p:sp>
      <p:sp>
        <p:nvSpPr>
          <p:cNvPr id="45" name="TextBox 44"/>
          <p:cNvSpPr txBox="1"/>
          <p:nvPr/>
        </p:nvSpPr>
        <p:spPr>
          <a:xfrm>
            <a:off x="3505200" y="4267200"/>
            <a:ext cx="8572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err="1" smtClean="0"/>
              <a:t>V</a:t>
            </a:r>
            <a:r>
              <a:rPr lang="en-US" sz="3200" baseline="-25000" err="1" smtClean="0"/>
              <a:t>f</a:t>
            </a:r>
            <a:endParaRPr lang="en-US" sz="3200" baseline="-25000"/>
          </a:p>
        </p:txBody>
      </p:sp>
      <p:graphicFrame>
        <p:nvGraphicFramePr>
          <p:cNvPr id="46" name="Table 45"/>
          <p:cNvGraphicFramePr>
            <a:graphicFrameLocks noGrp="1"/>
          </p:cNvGraphicFramePr>
          <p:nvPr>
            <p:extLst>
              <p:ext uri="{D42A27DB-BD31-4B8C-83A1-F6EECF244321}">
                <p14:modId xmlns:p14="http://schemas.microsoft.com/office/powerpoint/2010/main" val="3461599674"/>
              </p:ext>
            </p:extLst>
          </p:nvPr>
        </p:nvGraphicFramePr>
        <p:xfrm>
          <a:off x="2447925" y="5181600"/>
          <a:ext cx="2971800" cy="1483360"/>
        </p:xfrm>
        <a:graphic>
          <a:graphicData uri="http://schemas.openxmlformats.org/drawingml/2006/table">
            <a:tbl>
              <a:tblPr firstRow="1" bandRow="1">
                <a:tableStyleId>{5C22544A-7EE6-4342-B048-85BDC9FD1C3A}</a:tableStyleId>
              </a:tblPr>
              <a:tblGrid>
                <a:gridCol w="1828800"/>
                <a:gridCol w="1143000"/>
              </a:tblGrid>
              <a:tr h="370840">
                <a:tc gridSpan="2">
                  <a:txBody>
                    <a:bodyPr vert="horz" wrap="square"/>
                    <a:lstStyle>
                      <a:defPPr/>
                    </a:lstStyle>
                    <a:p>
                      <a:pPr algn="ctr"/>
                      <a:r>
                        <a:rPr lang="en-US" smtClean="0"/>
                        <a:t>Sensor Characteristics</a:t>
                      </a:r>
                      <a:endParaRPr lang="en-US"/>
                    </a:p>
                  </a:txBody>
                  <a:tcPr/>
                </a:tc>
                <a:tc hMerge="1">
                  <a:txBody>
                    <a:bodyPr vert="horz" wrap="square"/>
                    <a:lstStyle>
                      <a:defPPr/>
                    </a:lstStyle>
                    <a:p>
                      <a:pPr/>
                      <a:endParaRPr lang="en-US"/>
                    </a:p>
                  </a:txBody>
                  <a:tcPr/>
                </a:tc>
              </a:tr>
              <a:tr h="370840">
                <a:tc>
                  <a:txBody>
                    <a:bodyPr vert="horz" wrap="square"/>
                    <a:lstStyle>
                      <a:defPPr/>
                    </a:lstStyle>
                    <a:p>
                      <a:pPr/>
                      <a:r>
                        <a:rPr lang="en-US" smtClean="0"/>
                        <a:t>         Speed</a:t>
                      </a:r>
                      <a:endParaRPr lang="en-US"/>
                    </a:p>
                  </a:txBody>
                  <a:tcPr/>
                </a:tc>
                <a:tc>
                  <a:txBody>
                    <a:bodyPr vert="horz" wrap="square"/>
                    <a:lstStyle>
                      <a:defPPr/>
                    </a:lstStyle>
                    <a:p>
                      <a:pPr/>
                      <a:r>
                        <a:rPr lang="en-US" smtClean="0"/>
                        <a:t> Vf</a:t>
                      </a:r>
                      <a:endParaRPr lang="en-US"/>
                    </a:p>
                  </a:txBody>
                  <a:tcPr/>
                </a:tc>
              </a:tr>
              <a:tr h="370840">
                <a:tc>
                  <a:txBody>
                    <a:bodyPr vert="horz" wrap="square"/>
                    <a:lstStyle>
                      <a:defPPr/>
                    </a:lstStyle>
                    <a:p>
                      <a:pPr/>
                      <a:r>
                        <a:rPr lang="en-US" smtClean="0"/>
                        <a:t>         1000  rpm</a:t>
                      </a:r>
                      <a:endParaRPr lang="en-US"/>
                    </a:p>
                  </a:txBody>
                  <a:tcPr/>
                </a:tc>
                <a:tc>
                  <a:txBody>
                    <a:bodyPr vert="horz" wrap="square"/>
                    <a:lstStyle>
                      <a:defPPr/>
                    </a:lstStyle>
                    <a:p>
                      <a:pPr/>
                      <a:r>
                        <a:rPr lang="en-US" smtClean="0"/>
                        <a:t>1 volt</a:t>
                      </a:r>
                      <a:endParaRPr lang="en-US"/>
                    </a:p>
                  </a:txBody>
                  <a:tcPr/>
                </a:tc>
              </a:tr>
              <a:tr h="370840">
                <a:tc>
                  <a:txBody>
                    <a:bodyPr vert="horz" wrap="square"/>
                    <a:lstStyle>
                      <a:defPPr/>
                    </a:lstStyle>
                    <a:p>
                      <a:pPr/>
                      <a:r>
                        <a:rPr lang="en-US" smtClean="0"/>
                        <a:t>         2000 rpm</a:t>
                      </a:r>
                      <a:endParaRPr lang="en-US"/>
                    </a:p>
                  </a:txBody>
                  <a:tcPr/>
                </a:tc>
                <a:tc>
                  <a:txBody>
                    <a:bodyPr vert="horz" wrap="square"/>
                    <a:lstStyle>
                      <a:defPPr/>
                    </a:lstStyle>
                    <a:p>
                      <a:pPr/>
                      <a:r>
                        <a:rPr lang="en-US" smtClean="0"/>
                        <a:t>2  volt</a:t>
                      </a:r>
                      <a:endParaRPr lang="en-US"/>
                    </a:p>
                  </a:txBody>
                  <a:tcPr/>
                </a:tc>
              </a:tr>
            </a:tbl>
          </a:graphicData>
        </a:graphic>
      </p:graphicFrame>
    </p:spTree>
    <p:extLst>
      <p:ext uri="{BB962C8B-B14F-4D97-AF65-F5344CB8AC3E}">
        <p14:creationId xmlns:p14="http://schemas.microsoft.com/office/powerpoint/2010/main" val="1424625142"/>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 name="Rectangle 23"/>
          <p:cNvSpPr/>
          <p:nvPr/>
        </p:nvSpPr>
        <p:spPr>
          <a:xfrm>
            <a:off x="56388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 name="Title 1"/>
          <p:cNvSpPr>
            <a:spLocks noGrp="1"/>
          </p:cNvSpPr>
          <p:nvPr>
            <p:ph type="title"/>
          </p:nvPr>
        </p:nvSpPr>
        <p:spPr/>
        <p:txBody>
          <a:bodyPr/>
          <a:lstStyle>
            <a:defPPr/>
          </a:lstStyle>
          <a:p>
            <a:pPr/>
            <a:r>
              <a:rPr lang="en-US" smtClean="0"/>
              <a:t>Steady state calculation</a:t>
            </a:r>
            <a:endParaRPr lang="en-US"/>
          </a:p>
        </p:txBody>
      </p:sp>
      <p:sp>
        <p:nvSpPr>
          <p:cNvPr id="4" name="Rectangle 3"/>
          <p:cNvSpPr/>
          <p:nvPr/>
        </p:nvSpPr>
        <p:spPr>
          <a:xfrm>
            <a:off x="32004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p:nvPr/>
        </p:nvCxnSpPr>
        <p:spPr>
          <a:xfrm>
            <a:off x="2362200" y="2781300"/>
            <a:ext cx="838200" cy="34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05200" y="2286000"/>
            <a:ext cx="1219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DC Motor</a:t>
            </a:r>
            <a:endParaRPr lang="en-US" sz="2800"/>
          </a:p>
        </p:txBody>
      </p:sp>
      <p:cxnSp>
        <p:nvCxnSpPr>
          <p:cNvPr id="11" name="Straight Arrow Connector 10"/>
          <p:cNvCxnSpPr>
            <a:stCxn id="4" idx="3"/>
            <a:endCxn id="24" idx="1"/>
          </p:cNvCxnSpPr>
          <p:nvPr/>
        </p:nvCxnSpPr>
        <p:spPr>
          <a:xfrm>
            <a:off x="5105400" y="2781300"/>
            <a:ext cx="533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33655" y="2362200"/>
            <a:ext cx="128154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Speed Sensor</a:t>
            </a:r>
            <a:endParaRPr lang="en-US" sz="2400"/>
          </a:p>
        </p:txBody>
      </p:sp>
      <p:sp>
        <p:nvSpPr>
          <p:cNvPr id="16" name="Oval 15"/>
          <p:cNvSpPr/>
          <p:nvPr/>
        </p:nvSpPr>
        <p:spPr>
          <a:xfrm>
            <a:off x="8125690" y="2334490"/>
            <a:ext cx="838200" cy="872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8" name="Straight Arrow Connector 17"/>
          <p:cNvCxnSpPr/>
          <p:nvPr/>
        </p:nvCxnSpPr>
        <p:spPr>
          <a:xfrm flipV="1">
            <a:off x="8534400" y="2438400"/>
            <a:ext cx="173182" cy="50569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2"/>
          </p:cNvCxnSpPr>
          <p:nvPr/>
        </p:nvCxnSpPr>
        <p:spPr>
          <a:xfrm>
            <a:off x="7439890" y="2760518"/>
            <a:ext cx="685800" cy="1039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810500" y="3429000"/>
            <a:ext cx="11811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Meter</a:t>
            </a:r>
            <a:endParaRPr lang="en-US" sz="2800"/>
          </a:p>
        </p:txBody>
      </p:sp>
      <p:sp>
        <p:nvSpPr>
          <p:cNvPr id="8" name="Isosceles Triangle 7"/>
          <p:cNvSpPr/>
          <p:nvPr/>
        </p:nvSpPr>
        <p:spPr>
          <a:xfrm rot="5400000">
            <a:off x="1447800" y="2258290"/>
            <a:ext cx="1371600" cy="1066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0" name="Oval 9"/>
          <p:cNvSpPr/>
          <p:nvPr/>
        </p:nvSpPr>
        <p:spPr>
          <a:xfrm>
            <a:off x="533400" y="2411845"/>
            <a:ext cx="762000" cy="737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TextBox 11"/>
          <p:cNvSpPr txBox="1"/>
          <p:nvPr/>
        </p:nvSpPr>
        <p:spPr>
          <a:xfrm>
            <a:off x="457200" y="2514600"/>
            <a:ext cx="3810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t>
            </a:r>
            <a:endParaRPr lang="en-US" sz="3200"/>
          </a:p>
        </p:txBody>
      </p:sp>
      <p:sp>
        <p:nvSpPr>
          <p:cNvPr id="13" name="TextBox 12"/>
          <p:cNvSpPr txBox="1"/>
          <p:nvPr/>
        </p:nvSpPr>
        <p:spPr>
          <a:xfrm>
            <a:off x="723900" y="2590800"/>
            <a:ext cx="4191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4000" smtClean="0"/>
              <a:t>-</a:t>
            </a:r>
            <a:endParaRPr lang="en-US" sz="4000"/>
          </a:p>
        </p:txBody>
      </p:sp>
      <p:cxnSp>
        <p:nvCxnSpPr>
          <p:cNvPr id="17" name="Straight Arrow Connector 16"/>
          <p:cNvCxnSpPr>
            <a:stCxn id="10" idx="6"/>
            <a:endCxn id="8" idx="3"/>
          </p:cNvCxnSpPr>
          <p:nvPr/>
        </p:nvCxnSpPr>
        <p:spPr>
          <a:xfrm>
            <a:off x="1295400" y="2780723"/>
            <a:ext cx="304800" cy="109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28600" y="2806988"/>
            <a:ext cx="304800" cy="124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0" y="2297668"/>
            <a:ext cx="6477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err="1" smtClean="0"/>
              <a:t>Vs</a:t>
            </a:r>
            <a:endParaRPr lang="en-US" sz="2400"/>
          </a:p>
        </p:txBody>
      </p:sp>
      <p:cxnSp>
        <p:nvCxnSpPr>
          <p:cNvPr id="37" name="Straight Connector 36"/>
          <p:cNvCxnSpPr/>
          <p:nvPr/>
        </p:nvCxnSpPr>
        <p:spPr>
          <a:xfrm flipH="1">
            <a:off x="7782790" y="2759333"/>
            <a:ext cx="0" cy="13554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914400" y="4114800"/>
            <a:ext cx="68961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14400" y="3099375"/>
            <a:ext cx="0" cy="101542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676400" y="2438400"/>
            <a:ext cx="6096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a:t>
            </a:r>
            <a:endParaRPr lang="en-US" sz="3200"/>
          </a:p>
        </p:txBody>
      </p:sp>
      <p:sp>
        <p:nvSpPr>
          <p:cNvPr id="45" name="TextBox 44"/>
          <p:cNvSpPr txBox="1"/>
          <p:nvPr/>
        </p:nvSpPr>
        <p:spPr>
          <a:xfrm>
            <a:off x="3505200" y="4267200"/>
            <a:ext cx="8572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err="1" smtClean="0"/>
              <a:t>V</a:t>
            </a:r>
            <a:r>
              <a:rPr lang="en-US" sz="3200" baseline="-25000" err="1" smtClean="0"/>
              <a:t>f</a:t>
            </a:r>
            <a:endParaRPr lang="en-US" sz="3200" baseline="-25000"/>
          </a:p>
        </p:txBody>
      </p:sp>
      <p:graphicFrame>
        <p:nvGraphicFramePr>
          <p:cNvPr id="3" name="Object 2"/>
          <p:cNvGraphicFramePr>
            <a:graphicFrameLocks noChangeAspect="1"/>
          </p:cNvGraphicFramePr>
          <p:nvPr>
            <p:extLst>
              <p:ext uri="{D42A27DB-BD31-4B8C-83A1-F6EECF244321}">
                <p14:modId xmlns:p14="http://schemas.microsoft.com/office/powerpoint/2010/main" val="2800510989"/>
              </p:ext>
            </p:extLst>
          </p:nvPr>
        </p:nvGraphicFramePr>
        <p:xfrm>
          <a:off x="914400" y="5029200"/>
          <a:ext cx="3373521" cy="622300"/>
        </p:xfrm>
        <a:graphic>
          <a:graphicData uri="http://schemas.openxmlformats.org/presentationml/2006/ole">
            <mc:AlternateContent>
              <mc:Choice xmlns:v="urn:schemas-microsoft-com:vml" Requires="v">
                <p:oleObj spid="_x0000_s1093" name="Equation" r:id="rId2" imgW="1307880" imgH="241200" progId="Equation.3">
                  <p:embed/>
                </p:oleObj>
              </mc:Choice>
              <mc:Fallback>
                <p:oleObj name="Equation" r:id="rId2" imgW="1307880" imgH="241200" progId="Equation.3">
                  <p:embed/>
                  <p:pic>
                    <p:nvPicPr>
                      <p:cNvPr id="0" name="OLE substitute image"/>
                      <p:cNvPicPr/>
                      <p:nvPr/>
                    </p:nvPicPr>
                    <p:blipFill>
                      <a:blip r:embed="rId3"/>
                      <a:stretch>
                        <a:fillRect/>
                      </a:stretch>
                    </p:blipFill>
                    <p:spPr>
                      <a:xfrm>
                        <a:off x="914400" y="5029200"/>
                        <a:ext cx="3373521" cy="6223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294821970"/>
              </p:ext>
            </p:extLst>
          </p:nvPr>
        </p:nvGraphicFramePr>
        <p:xfrm>
          <a:off x="5214781" y="4851975"/>
          <a:ext cx="2329019" cy="977613"/>
        </p:xfrm>
        <a:graphic>
          <a:graphicData uri="http://schemas.openxmlformats.org/presentationml/2006/ole">
            <mc:AlternateContent>
              <mc:Choice xmlns:v="urn:schemas-microsoft-com:vml" Requires="v">
                <p:oleObj spid="_x0000_s1094" name="Equation" r:id="rId4" imgW="1028520" imgH="431640" progId="Equation.3">
                  <p:embed/>
                </p:oleObj>
              </mc:Choice>
              <mc:Fallback>
                <p:oleObj name="Equation" r:id="rId4" imgW="1028520" imgH="431640" progId="Equation.3">
                  <p:embed/>
                  <p:pic>
                    <p:nvPicPr>
                      <p:cNvPr id="0" name="OLE substitute image"/>
                      <p:cNvPicPr/>
                      <p:nvPr/>
                    </p:nvPicPr>
                    <p:blipFill>
                      <a:blip r:embed="rId5"/>
                      <a:stretch>
                        <a:fillRect/>
                      </a:stretch>
                    </p:blipFill>
                    <p:spPr>
                      <a:xfrm>
                        <a:off x="5214781" y="4851975"/>
                        <a:ext cx="2329019" cy="977613"/>
                      </a:xfrm>
                      <a:prstGeom prst="rect">
                        <a:avLst/>
                      </a:prstGeom>
                    </p:spPr>
                  </p:pic>
                </p:oleObj>
              </mc:Fallback>
            </mc:AlternateContent>
          </a:graphicData>
        </a:graphic>
      </p:graphicFrame>
      <p:sp>
        <p:nvSpPr>
          <p:cNvPr id="6" name="TextBox 5"/>
          <p:cNvSpPr txBox="1"/>
          <p:nvPr/>
        </p:nvSpPr>
        <p:spPr>
          <a:xfrm>
            <a:off x="1143000" y="5943600"/>
            <a:ext cx="321945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i="1" smtClean="0"/>
              <a:t>K</a:t>
            </a:r>
            <a:r>
              <a:rPr lang="en-US" sz="2800" i="1" baseline="-25000" smtClean="0"/>
              <a:t>s</a:t>
            </a:r>
            <a:r>
              <a:rPr lang="en-US" sz="2800" i="1" smtClean="0"/>
              <a:t> = V</a:t>
            </a:r>
            <a:r>
              <a:rPr lang="en-US" sz="2800" i="1" baseline="-25000" err="1" smtClean="0"/>
              <a:t>f</a:t>
            </a:r>
            <a:r>
              <a:rPr lang="en-US" sz="2800" i="1" smtClean="0"/>
              <a:t>/N</a:t>
            </a:r>
            <a:endParaRPr lang="en-US" sz="2800" i="1"/>
          </a:p>
        </p:txBody>
      </p:sp>
    </p:spTree>
    <p:extLst>
      <p:ext uri="{BB962C8B-B14F-4D97-AF65-F5344CB8AC3E}">
        <p14:creationId xmlns:p14="http://schemas.microsoft.com/office/powerpoint/2010/main" val="1270797020"/>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5.1</a:t>
            </a:r>
            <a:endParaRPr lang="en-US"/>
          </a:p>
        </p:txBody>
      </p:sp>
      <p:sp>
        <p:nvSpPr>
          <p:cNvPr id="3" name="Content Placeholder 2"/>
          <p:cNvSpPr>
            <a:spLocks noGrp="1"/>
          </p:cNvSpPr>
          <p:nvPr>
            <p:ph sz="quarter" idx="1"/>
          </p:nvPr>
        </p:nvSpPr>
        <p:spPr/>
        <p:txBody>
          <a:bodyPr>
            <a:normAutofit fontScale="92500" lnSpcReduction="20000"/>
          </a:bodyPr>
          <a:lstStyle>
            <a:defPPr/>
          </a:lstStyle>
          <a:p>
            <a:r>
              <a:rPr lang="en-US" smtClean="0"/>
              <a:t>A dc motor has linear characteristics between input voltage and speed. Two points on this characteristics are </a:t>
            </a:r>
          </a:p>
          <a:p>
            <a:pPr marL="0" indent="0">
              <a:buNone/>
            </a:pPr>
            <a:r>
              <a:rPr lang="en-US"/>
              <a:t> </a:t>
            </a:r>
            <a:r>
              <a:rPr lang="en-US" smtClean="0"/>
              <a:t>  N = 600 rpm when V = 15 volts</a:t>
            </a:r>
          </a:p>
          <a:p>
            <a:pPr marL="0" indent="0">
              <a:buNone/>
            </a:pPr>
            <a:r>
              <a:rPr lang="en-US"/>
              <a:t> </a:t>
            </a:r>
            <a:r>
              <a:rPr lang="en-US" smtClean="0"/>
              <a:t>  N = 800 rpm when V = 20 volts</a:t>
            </a:r>
          </a:p>
          <a:p>
            <a:pPr marL="0" indent="0">
              <a:buNone/>
            </a:pPr>
            <a:r>
              <a:rPr lang="en-US"/>
              <a:t> </a:t>
            </a:r>
            <a:r>
              <a:rPr lang="en-US" smtClean="0"/>
              <a:t> (1) Find the equation between speed and the </a:t>
            </a:r>
          </a:p>
          <a:p>
            <a:pPr marL="0" indent="0">
              <a:buNone/>
            </a:pPr>
            <a:r>
              <a:rPr lang="en-US"/>
              <a:t> </a:t>
            </a:r>
            <a:r>
              <a:rPr lang="en-US" smtClean="0"/>
              <a:t>      voltage.</a:t>
            </a:r>
          </a:p>
          <a:p>
            <a:pPr marL="0" indent="0">
              <a:buNone/>
            </a:pPr>
            <a:r>
              <a:rPr lang="en-US"/>
              <a:t> </a:t>
            </a:r>
            <a:r>
              <a:rPr lang="en-US" smtClean="0"/>
              <a:t> (2) when loaded the proportionality constant between </a:t>
            </a:r>
          </a:p>
          <a:p>
            <a:pPr marL="0" indent="0">
              <a:buNone/>
            </a:pPr>
            <a:r>
              <a:rPr lang="en-US"/>
              <a:t> </a:t>
            </a:r>
            <a:r>
              <a:rPr lang="en-US" smtClean="0"/>
              <a:t>     speed and voltage becomes 1/3 of the no load </a:t>
            </a:r>
          </a:p>
          <a:p>
            <a:pPr marL="0" indent="0">
              <a:buNone/>
            </a:pPr>
            <a:r>
              <a:rPr lang="en-US"/>
              <a:t> </a:t>
            </a:r>
            <a:r>
              <a:rPr lang="en-US" smtClean="0"/>
              <a:t>     value. Find the new speed at V = 15 volts and find </a:t>
            </a:r>
          </a:p>
          <a:p>
            <a:pPr marL="0" indent="0">
              <a:buNone/>
            </a:pPr>
            <a:r>
              <a:rPr lang="en-US"/>
              <a:t> </a:t>
            </a:r>
            <a:r>
              <a:rPr lang="en-US" smtClean="0"/>
              <a:t>     the % change in the speed compared to no load</a:t>
            </a:r>
          </a:p>
          <a:p>
            <a:pPr marL="0" indent="0">
              <a:buNone/>
            </a:pPr>
            <a:endParaRPr lang="en-US"/>
          </a:p>
        </p:txBody>
      </p:sp>
    </p:spTree>
    <p:extLst>
      <p:ext uri="{BB962C8B-B14F-4D97-AF65-F5344CB8AC3E}">
        <p14:creationId xmlns:p14="http://schemas.microsoft.com/office/powerpoint/2010/main" val="2911414727"/>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058311480"/>
              </p:ext>
            </p:extLst>
          </p:nvPr>
        </p:nvGraphicFramePr>
        <p:xfrm>
          <a:off x="622300" y="2209800"/>
          <a:ext cx="2514600" cy="3278188"/>
        </p:xfrm>
        <a:graphic>
          <a:graphicData uri="http://schemas.openxmlformats.org/presentationml/2006/ole">
            <mc:AlternateContent>
              <mc:Choice xmlns:v="urn:schemas-microsoft-com:vml" Requires="v">
                <p:oleObj spid="_x0000_s1095" name="Equation" r:id="rId2" imgW="1498320" imgH="1955520" progId="Equation.3">
                  <p:embed/>
                </p:oleObj>
              </mc:Choice>
              <mc:Fallback>
                <p:oleObj name="Equation" r:id="rId2" imgW="1498320" imgH="1955520" progId="Equation.3">
                  <p:embed/>
                  <p:pic>
                    <p:nvPicPr>
                      <p:cNvPr id="0" name="OLE substitute image"/>
                      <p:cNvPicPr/>
                      <p:nvPr/>
                    </p:nvPicPr>
                    <p:blipFill>
                      <a:blip r:embed="rId3"/>
                      <a:stretch>
                        <a:fillRect/>
                      </a:stretch>
                    </p:blipFill>
                    <p:spPr>
                      <a:xfrm>
                        <a:off x="622300" y="2209800"/>
                        <a:ext cx="2514600" cy="327818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87314770"/>
              </p:ext>
            </p:extLst>
          </p:nvPr>
        </p:nvGraphicFramePr>
        <p:xfrm>
          <a:off x="3733800" y="2286000"/>
          <a:ext cx="3375025" cy="3411538"/>
        </p:xfrm>
        <a:graphic>
          <a:graphicData uri="http://schemas.openxmlformats.org/presentationml/2006/ole">
            <mc:AlternateContent>
              <mc:Choice xmlns:v="urn:schemas-microsoft-com:vml" Requires="v">
                <p:oleObj spid="_x0000_s1096" name="Equation" r:id="rId4" imgW="2273040" imgH="2298600" progId="Equation.3">
                  <p:embed/>
                </p:oleObj>
              </mc:Choice>
              <mc:Fallback>
                <p:oleObj name="Equation" r:id="rId4" imgW="2273040" imgH="2298600" progId="Equation.3">
                  <p:embed/>
                  <p:pic>
                    <p:nvPicPr>
                      <p:cNvPr id="0" name="OLE substitute image"/>
                      <p:cNvPicPr/>
                      <p:nvPr/>
                    </p:nvPicPr>
                    <p:blipFill>
                      <a:blip r:embed="rId5"/>
                      <a:stretch>
                        <a:fillRect/>
                      </a:stretch>
                    </p:blipFill>
                    <p:spPr>
                      <a:xfrm>
                        <a:off x="3733800" y="2286000"/>
                        <a:ext cx="3375025" cy="3411538"/>
                      </a:xfrm>
                      <a:prstGeom prst="rect">
                        <a:avLst/>
                      </a:prstGeom>
                    </p:spPr>
                  </p:pic>
                </p:oleObj>
              </mc:Fallback>
            </mc:AlternateContent>
          </a:graphicData>
        </a:graphic>
      </p:graphicFrame>
    </p:spTree>
    <p:extLst>
      <p:ext uri="{BB962C8B-B14F-4D97-AF65-F5344CB8AC3E}">
        <p14:creationId xmlns:p14="http://schemas.microsoft.com/office/powerpoint/2010/main" val="705402345"/>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 name="Rectangle 23"/>
          <p:cNvSpPr/>
          <p:nvPr/>
        </p:nvSpPr>
        <p:spPr>
          <a:xfrm>
            <a:off x="56388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 name="Title 1"/>
          <p:cNvSpPr>
            <a:spLocks noGrp="1"/>
          </p:cNvSpPr>
          <p:nvPr>
            <p:ph type="title"/>
          </p:nvPr>
        </p:nvSpPr>
        <p:spPr/>
        <p:txBody>
          <a:bodyPr/>
          <a:lstStyle>
            <a:defPPr/>
          </a:lstStyle>
          <a:p>
            <a:pPr/>
            <a:r>
              <a:rPr lang="en-US" smtClean="0"/>
              <a:t>Exercise 5.2</a:t>
            </a:r>
            <a:endParaRPr lang="en-US"/>
          </a:p>
        </p:txBody>
      </p:sp>
      <p:sp>
        <p:nvSpPr>
          <p:cNvPr id="4" name="Rectangle 3"/>
          <p:cNvSpPr/>
          <p:nvPr/>
        </p:nvSpPr>
        <p:spPr>
          <a:xfrm>
            <a:off x="3200400" y="2133600"/>
            <a:ext cx="1905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p:nvPr/>
        </p:nvCxnSpPr>
        <p:spPr>
          <a:xfrm>
            <a:off x="2362200" y="2781300"/>
            <a:ext cx="838200" cy="34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05200" y="2286000"/>
            <a:ext cx="12192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DC Motor</a:t>
            </a:r>
            <a:endParaRPr lang="en-US" sz="2800"/>
          </a:p>
        </p:txBody>
      </p:sp>
      <p:cxnSp>
        <p:nvCxnSpPr>
          <p:cNvPr id="11" name="Straight Arrow Connector 10"/>
          <p:cNvCxnSpPr>
            <a:stCxn id="4" idx="3"/>
            <a:endCxn id="24" idx="1"/>
          </p:cNvCxnSpPr>
          <p:nvPr/>
        </p:nvCxnSpPr>
        <p:spPr>
          <a:xfrm>
            <a:off x="5105400" y="2781300"/>
            <a:ext cx="533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33655" y="2362200"/>
            <a:ext cx="128154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Speed Sensor</a:t>
            </a:r>
            <a:endParaRPr lang="en-US" sz="2400"/>
          </a:p>
        </p:txBody>
      </p:sp>
      <p:sp>
        <p:nvSpPr>
          <p:cNvPr id="16" name="Oval 15"/>
          <p:cNvSpPr/>
          <p:nvPr/>
        </p:nvSpPr>
        <p:spPr>
          <a:xfrm>
            <a:off x="8125690" y="2334490"/>
            <a:ext cx="838200" cy="872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8" name="Straight Arrow Connector 17"/>
          <p:cNvCxnSpPr/>
          <p:nvPr/>
        </p:nvCxnSpPr>
        <p:spPr>
          <a:xfrm flipV="1">
            <a:off x="8534400" y="2438400"/>
            <a:ext cx="173182" cy="50569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2"/>
          </p:cNvCxnSpPr>
          <p:nvPr/>
        </p:nvCxnSpPr>
        <p:spPr>
          <a:xfrm>
            <a:off x="7439890" y="2760518"/>
            <a:ext cx="685800" cy="1039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810500" y="3429000"/>
            <a:ext cx="11811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Meter</a:t>
            </a:r>
            <a:endParaRPr lang="en-US" sz="2800"/>
          </a:p>
        </p:txBody>
      </p:sp>
      <p:sp>
        <p:nvSpPr>
          <p:cNvPr id="8" name="Isosceles Triangle 7"/>
          <p:cNvSpPr/>
          <p:nvPr/>
        </p:nvSpPr>
        <p:spPr>
          <a:xfrm rot="5400000">
            <a:off x="1447800" y="2258290"/>
            <a:ext cx="1371600" cy="1066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0" name="Oval 9"/>
          <p:cNvSpPr/>
          <p:nvPr/>
        </p:nvSpPr>
        <p:spPr>
          <a:xfrm>
            <a:off x="533400" y="2411845"/>
            <a:ext cx="762000" cy="737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TextBox 11"/>
          <p:cNvSpPr txBox="1"/>
          <p:nvPr/>
        </p:nvSpPr>
        <p:spPr>
          <a:xfrm>
            <a:off x="457200" y="2514600"/>
            <a:ext cx="3810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t>
            </a:r>
            <a:endParaRPr lang="en-US" sz="3200"/>
          </a:p>
        </p:txBody>
      </p:sp>
      <p:sp>
        <p:nvSpPr>
          <p:cNvPr id="13" name="TextBox 12"/>
          <p:cNvSpPr txBox="1"/>
          <p:nvPr/>
        </p:nvSpPr>
        <p:spPr>
          <a:xfrm>
            <a:off x="723900" y="2590800"/>
            <a:ext cx="4191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4000" smtClean="0"/>
              <a:t>-</a:t>
            </a:r>
            <a:endParaRPr lang="en-US" sz="4000"/>
          </a:p>
        </p:txBody>
      </p:sp>
      <p:cxnSp>
        <p:nvCxnSpPr>
          <p:cNvPr id="17" name="Straight Arrow Connector 16"/>
          <p:cNvCxnSpPr>
            <a:stCxn id="10" idx="6"/>
            <a:endCxn id="8" idx="3"/>
          </p:cNvCxnSpPr>
          <p:nvPr/>
        </p:nvCxnSpPr>
        <p:spPr>
          <a:xfrm>
            <a:off x="1295400" y="2780723"/>
            <a:ext cx="304800" cy="109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28600" y="2806988"/>
            <a:ext cx="304800" cy="124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0" y="2297668"/>
            <a:ext cx="6477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err="1" smtClean="0"/>
              <a:t>Vs</a:t>
            </a:r>
            <a:endParaRPr lang="en-US" sz="2400"/>
          </a:p>
        </p:txBody>
      </p:sp>
      <p:cxnSp>
        <p:nvCxnSpPr>
          <p:cNvPr id="37" name="Straight Connector 36"/>
          <p:cNvCxnSpPr/>
          <p:nvPr/>
        </p:nvCxnSpPr>
        <p:spPr>
          <a:xfrm flipH="1">
            <a:off x="7782790" y="2759333"/>
            <a:ext cx="0" cy="13554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914400" y="4114800"/>
            <a:ext cx="68961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14400" y="3099375"/>
            <a:ext cx="0" cy="101542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676400" y="2438400"/>
            <a:ext cx="6096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a:t>
            </a:r>
            <a:endParaRPr lang="en-US" sz="3200"/>
          </a:p>
        </p:txBody>
      </p:sp>
      <p:sp>
        <p:nvSpPr>
          <p:cNvPr id="45" name="TextBox 44"/>
          <p:cNvSpPr txBox="1"/>
          <p:nvPr/>
        </p:nvSpPr>
        <p:spPr>
          <a:xfrm>
            <a:off x="3505200" y="4267200"/>
            <a:ext cx="8572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err="1" smtClean="0"/>
              <a:t>V</a:t>
            </a:r>
            <a:r>
              <a:rPr lang="en-US" sz="3200" baseline="-25000" err="1" smtClean="0"/>
              <a:t>f</a:t>
            </a:r>
            <a:endParaRPr lang="en-US" sz="3200" baseline="-25000"/>
          </a:p>
        </p:txBody>
      </p:sp>
      <p:graphicFrame>
        <p:nvGraphicFramePr>
          <p:cNvPr id="14" name="Object 13"/>
          <p:cNvGraphicFramePr>
            <a:graphicFrameLocks noChangeAspect="1"/>
          </p:cNvGraphicFramePr>
          <p:nvPr>
            <p:extLst>
              <p:ext uri="{D42A27DB-BD31-4B8C-83A1-F6EECF244321}">
                <p14:modId xmlns:p14="http://schemas.microsoft.com/office/powerpoint/2010/main" val="1130550438"/>
              </p:ext>
            </p:extLst>
          </p:nvPr>
        </p:nvGraphicFramePr>
        <p:xfrm>
          <a:off x="816690" y="4559587"/>
          <a:ext cx="2329019" cy="977613"/>
        </p:xfrm>
        <a:graphic>
          <a:graphicData uri="http://schemas.openxmlformats.org/presentationml/2006/ole">
            <mc:AlternateContent>
              <mc:Choice xmlns:v="urn:schemas-microsoft-com:vml" Requires="v">
                <p:oleObj spid="_x0000_s1097" name="Equation" r:id="rId2" imgW="1028520" imgH="431640" progId="Equation.3">
                  <p:embed/>
                </p:oleObj>
              </mc:Choice>
              <mc:Fallback>
                <p:oleObj name="Equation" r:id="rId2" imgW="1028520" imgH="431640" progId="Equation.3">
                  <p:embed/>
                  <p:pic>
                    <p:nvPicPr>
                      <p:cNvPr id="0" name="OLE substitute image"/>
                      <p:cNvPicPr/>
                      <p:nvPr/>
                    </p:nvPicPr>
                    <p:blipFill>
                      <a:blip r:embed="rId3"/>
                      <a:stretch>
                        <a:fillRect/>
                      </a:stretch>
                    </p:blipFill>
                    <p:spPr>
                      <a:xfrm>
                        <a:off x="816690" y="4559587"/>
                        <a:ext cx="2329019" cy="977613"/>
                      </a:xfrm>
                      <a:prstGeom prst="rect">
                        <a:avLst/>
                      </a:prstGeom>
                    </p:spPr>
                  </p:pic>
                </p:oleObj>
              </mc:Fallback>
            </mc:AlternateContent>
          </a:graphicData>
        </a:graphic>
      </p:graphicFrame>
      <p:sp>
        <p:nvSpPr>
          <p:cNvPr id="6" name="TextBox 5"/>
          <p:cNvSpPr txBox="1"/>
          <p:nvPr/>
        </p:nvSpPr>
        <p:spPr>
          <a:xfrm>
            <a:off x="4572000" y="4419600"/>
            <a:ext cx="439189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Consider the above closed loop system.</a:t>
            </a:r>
          </a:p>
          <a:p>
            <a:pPr/>
            <a:r>
              <a:rPr lang="en-US" smtClean="0"/>
              <a:t>Km = 40 and Ks = 1/160. Find the speed of the motor when</a:t>
            </a:r>
          </a:p>
          <a:p>
            <a:pPr marL="342900" indent="-342900">
              <a:buAutoNum type="arabicParenBoth"/>
            </a:pPr>
            <a:r>
              <a:rPr lang="en-US" err="1" smtClean="0"/>
              <a:t>Vs = 5 volts and A = 10</a:t>
            </a:r>
          </a:p>
          <a:p>
            <a:pPr marL="342900" indent="-342900">
              <a:buAutoNum type="arabicParenBoth"/>
            </a:pPr>
            <a:r>
              <a:rPr lang="en-US" smtClean="0"/>
              <a:t> the motor is loaded and Km drops to 40/3</a:t>
            </a:r>
            <a:endParaRPr lang="en-US"/>
          </a:p>
          <a:p>
            <a:pPr/>
            <a:r>
              <a:rPr lang="en-US" smtClean="0"/>
              <a:t>Also find % change in speed</a:t>
            </a:r>
          </a:p>
        </p:txBody>
      </p:sp>
    </p:spTree>
    <p:extLst>
      <p:ext uri="{BB962C8B-B14F-4D97-AF65-F5344CB8AC3E}">
        <p14:creationId xmlns:p14="http://schemas.microsoft.com/office/powerpoint/2010/main" val="756673074"/>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to Exercise 5.2</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18904844"/>
              </p:ext>
            </p:extLst>
          </p:nvPr>
        </p:nvGraphicFramePr>
        <p:xfrm>
          <a:off x="685801" y="1515051"/>
          <a:ext cx="6553200" cy="1351974"/>
        </p:xfrm>
        <a:graphic>
          <a:graphicData uri="http://schemas.openxmlformats.org/presentationml/2006/ole">
            <mc:AlternateContent>
              <mc:Choice xmlns:v="urn:schemas-microsoft-com:vml" Requires="v">
                <p:oleObj spid="_x0000_s1098" name="Equation" r:id="rId2" imgW="3200400" imgH="660240" progId="Equation.3">
                  <p:embed/>
                </p:oleObj>
              </mc:Choice>
              <mc:Fallback>
                <p:oleObj name="Equation" r:id="rId2" imgW="3200400" imgH="660240" progId="Equation.3">
                  <p:embed/>
                  <p:pic>
                    <p:nvPicPr>
                      <p:cNvPr id="0" name="OLE substitute image"/>
                      <p:cNvPicPr/>
                      <p:nvPr/>
                    </p:nvPicPr>
                    <p:blipFill>
                      <a:blip r:embed="rId3"/>
                      <a:stretch>
                        <a:fillRect/>
                      </a:stretch>
                    </p:blipFill>
                    <p:spPr>
                      <a:xfrm>
                        <a:off x="685801" y="1515051"/>
                        <a:ext cx="6553200" cy="1351974"/>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37228633"/>
              </p:ext>
            </p:extLst>
          </p:nvPr>
        </p:nvGraphicFramePr>
        <p:xfrm>
          <a:off x="1066801" y="2803054"/>
          <a:ext cx="4419600" cy="854545"/>
        </p:xfrm>
        <a:graphic>
          <a:graphicData uri="http://schemas.openxmlformats.org/presentationml/2006/ole">
            <mc:AlternateContent>
              <mc:Choice xmlns:v="urn:schemas-microsoft-com:vml" Requires="v">
                <p:oleObj spid="_x0000_s1099" name="Equation" r:id="rId4" imgW="2298600" imgH="444240" progId="Equation.3">
                  <p:embed/>
                </p:oleObj>
              </mc:Choice>
              <mc:Fallback>
                <p:oleObj name="Equation" r:id="rId4" imgW="2298600" imgH="444240" progId="Equation.3">
                  <p:embed/>
                  <p:pic>
                    <p:nvPicPr>
                      <p:cNvPr id="0" name="OLE substitute image"/>
                      <p:cNvPicPr/>
                      <p:nvPr/>
                    </p:nvPicPr>
                    <p:blipFill>
                      <a:blip r:embed="rId5"/>
                      <a:stretch>
                        <a:fillRect/>
                      </a:stretch>
                    </p:blipFill>
                    <p:spPr>
                      <a:xfrm>
                        <a:off x="1066801" y="2803054"/>
                        <a:ext cx="4419600" cy="85454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33006673"/>
              </p:ext>
            </p:extLst>
          </p:nvPr>
        </p:nvGraphicFramePr>
        <p:xfrm>
          <a:off x="609601" y="3413518"/>
          <a:ext cx="6781800" cy="1282307"/>
        </p:xfrm>
        <a:graphic>
          <a:graphicData uri="http://schemas.openxmlformats.org/presentationml/2006/ole">
            <mc:AlternateContent>
              <mc:Choice xmlns:v="urn:schemas-microsoft-com:vml" Requires="v">
                <p:oleObj spid="_x0000_s1100" name="Equation" r:id="rId6" imgW="3492360" imgH="660240" progId="Equation.3">
                  <p:embed/>
                </p:oleObj>
              </mc:Choice>
              <mc:Fallback>
                <p:oleObj name="Equation" r:id="rId6" imgW="3492360" imgH="660240" progId="Equation.3">
                  <p:embed/>
                  <p:pic>
                    <p:nvPicPr>
                      <p:cNvPr id="0" name="OLE substitute image"/>
                      <p:cNvPicPr/>
                      <p:nvPr/>
                    </p:nvPicPr>
                    <p:blipFill>
                      <a:blip r:embed="rId7"/>
                      <a:stretch>
                        <a:fillRect/>
                      </a:stretch>
                    </p:blipFill>
                    <p:spPr>
                      <a:xfrm>
                        <a:off x="609601" y="3413518"/>
                        <a:ext cx="6781800" cy="1282307"/>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77177607"/>
              </p:ext>
            </p:extLst>
          </p:nvPr>
        </p:nvGraphicFramePr>
        <p:xfrm>
          <a:off x="1143001" y="4904656"/>
          <a:ext cx="4191000" cy="810344"/>
        </p:xfrm>
        <a:graphic>
          <a:graphicData uri="http://schemas.openxmlformats.org/presentationml/2006/ole">
            <mc:AlternateContent>
              <mc:Choice xmlns:v="urn:schemas-microsoft-com:vml" Requires="v">
                <p:oleObj spid="_x0000_s1101" name="Equation" r:id="rId8" imgW="2298600" imgH="444240" progId="Equation.3">
                  <p:embed/>
                </p:oleObj>
              </mc:Choice>
              <mc:Fallback>
                <p:oleObj name="Equation" r:id="rId8" imgW="2298600" imgH="444240" progId="Equation.3">
                  <p:embed/>
                  <p:pic>
                    <p:nvPicPr>
                      <p:cNvPr id="0" name="OLE substitute image"/>
                      <p:cNvPicPr/>
                      <p:nvPr/>
                    </p:nvPicPr>
                    <p:blipFill>
                      <a:blip r:embed="rId9"/>
                      <a:stretch>
                        <a:fillRect/>
                      </a:stretch>
                    </p:blipFill>
                    <p:spPr>
                      <a:xfrm>
                        <a:off x="1143001" y="4904656"/>
                        <a:ext cx="4191000" cy="81034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12023659"/>
              </p:ext>
            </p:extLst>
          </p:nvPr>
        </p:nvGraphicFramePr>
        <p:xfrm>
          <a:off x="1187450" y="5715000"/>
          <a:ext cx="3597275" cy="838200"/>
        </p:xfrm>
        <a:graphic>
          <a:graphicData uri="http://schemas.openxmlformats.org/presentationml/2006/ole">
            <mc:AlternateContent>
              <mc:Choice xmlns:v="urn:schemas-microsoft-com:vml" Requires="v">
                <p:oleObj spid="_x0000_s1102" name="Equation" r:id="rId10" imgW="2616120" imgH="609480" progId="Equation.3">
                  <p:embed/>
                </p:oleObj>
              </mc:Choice>
              <mc:Fallback>
                <p:oleObj name="Equation" r:id="rId10" imgW="2616120" imgH="609480" progId="Equation.3">
                  <p:embed/>
                  <p:pic>
                    <p:nvPicPr>
                      <p:cNvPr id="0" name="OLE substitute image"/>
                      <p:cNvPicPr/>
                      <p:nvPr/>
                    </p:nvPicPr>
                    <p:blipFill>
                      <a:blip r:embed="rId11"/>
                      <a:stretch>
                        <a:fillRect/>
                      </a:stretch>
                    </p:blipFill>
                    <p:spPr>
                      <a:xfrm>
                        <a:off x="1187450" y="5715000"/>
                        <a:ext cx="3597275" cy="838200"/>
                      </a:xfrm>
                      <a:prstGeom prst="rect">
                        <a:avLst/>
                      </a:prstGeom>
                    </p:spPr>
                  </p:pic>
                </p:oleObj>
              </mc:Fallback>
            </mc:AlternateContent>
          </a:graphicData>
        </a:graphic>
      </p:graphicFrame>
    </p:spTree>
    <p:extLst>
      <p:ext uri="{BB962C8B-B14F-4D97-AF65-F5344CB8AC3E}">
        <p14:creationId xmlns:p14="http://schemas.microsoft.com/office/powerpoint/2010/main" val="1921766813"/>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One more application</a:t>
            </a:r>
            <a:endParaRPr lang="en-US"/>
          </a:p>
        </p:txBody>
      </p:sp>
      <p:sp>
        <p:nvSpPr>
          <p:cNvPr id="3" name="Content Placeholder 2"/>
          <p:cNvSpPr>
            <a:spLocks noGrp="1"/>
          </p:cNvSpPr>
          <p:nvPr>
            <p:ph sz="quarter" idx="1"/>
          </p:nvPr>
        </p:nvSpPr>
        <p:spPr>
          <a:xfrm>
            <a:off x="612648" y="1600200"/>
            <a:ext cx="8153400" cy="685800"/>
          </a:xfrm>
        </p:spPr>
        <p:txBody>
          <a:bodyPr/>
          <a:lstStyle>
            <a:defPPr/>
          </a:lstStyle>
          <a:p>
            <a:pPr/>
            <a:r>
              <a:rPr lang="en-US" smtClean="0"/>
              <a:t>Speed and acceleration measurement</a:t>
            </a:r>
            <a:endParaRPr lang="en-US"/>
          </a:p>
        </p:txBody>
      </p:sp>
      <p:sp>
        <p:nvSpPr>
          <p:cNvPr id="4" name="TextBox 3"/>
          <p:cNvSpPr txBox="1"/>
          <p:nvPr/>
        </p:nvSpPr>
        <p:spPr>
          <a:xfrm>
            <a:off x="228600" y="3276600"/>
            <a:ext cx="1752600" cy="830997"/>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Speed sensor</a:t>
            </a:r>
            <a:endParaRPr lang="en-US" sz="2400"/>
          </a:p>
        </p:txBody>
      </p:sp>
      <p:sp>
        <p:nvSpPr>
          <p:cNvPr id="5" name="TextBox 4"/>
          <p:cNvSpPr txBox="1"/>
          <p:nvPr/>
        </p:nvSpPr>
        <p:spPr>
          <a:xfrm>
            <a:off x="2362200" y="3276600"/>
            <a:ext cx="1371600" cy="830997"/>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 to D converter</a:t>
            </a:r>
            <a:endParaRPr lang="en-US" sz="2400"/>
          </a:p>
        </p:txBody>
      </p:sp>
      <p:sp>
        <p:nvSpPr>
          <p:cNvPr id="6" name="TextBox 5"/>
          <p:cNvSpPr txBox="1"/>
          <p:nvPr/>
        </p:nvSpPr>
        <p:spPr>
          <a:xfrm>
            <a:off x="4495800" y="3454339"/>
            <a:ext cx="1524000" cy="461665"/>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Processor</a:t>
            </a:r>
            <a:endParaRPr lang="en-US" sz="2400"/>
          </a:p>
        </p:txBody>
      </p:sp>
      <p:cxnSp>
        <p:nvCxnSpPr>
          <p:cNvPr id="8" name="Straight Arrow Connector 7"/>
          <p:cNvCxnSpPr>
            <a:stCxn id="4" idx="3"/>
            <a:endCxn id="5" idx="1"/>
          </p:cNvCxnSpPr>
          <p:nvPr/>
        </p:nvCxnSpPr>
        <p:spPr>
          <a:xfrm>
            <a:off x="1981200" y="3692099"/>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6" idx="1"/>
          </p:cNvCxnSpPr>
          <p:nvPr/>
        </p:nvCxnSpPr>
        <p:spPr>
          <a:xfrm flipV="1">
            <a:off x="3733800" y="3685172"/>
            <a:ext cx="762000" cy="6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24600" y="2514600"/>
            <a:ext cx="1447800" cy="830997"/>
          </a:xfrm>
          <a:prstGeom prst="rect">
            <a:avLst/>
          </a:prstGeom>
          <a:solidFill>
            <a:schemeClr val="accent1"/>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Speed</a:t>
            </a:r>
          </a:p>
          <a:p>
            <a:pPr/>
            <a:r>
              <a:rPr lang="en-US" sz="2400" smtClean="0"/>
              <a:t>38 RPM</a:t>
            </a:r>
            <a:endParaRPr lang="en-US" sz="2400"/>
          </a:p>
        </p:txBody>
      </p:sp>
      <p:sp>
        <p:nvSpPr>
          <p:cNvPr id="12" name="TextBox 11"/>
          <p:cNvSpPr txBox="1"/>
          <p:nvPr/>
        </p:nvSpPr>
        <p:spPr>
          <a:xfrm>
            <a:off x="6400800" y="4306669"/>
            <a:ext cx="1905000" cy="830997"/>
          </a:xfrm>
          <a:prstGeom prst="rect">
            <a:avLst/>
          </a:prstGeom>
          <a:solidFill>
            <a:srgbClr val="FF00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Acceleration</a:t>
            </a:r>
          </a:p>
          <a:p>
            <a:pPr/>
            <a:r>
              <a:rPr lang="en-US" sz="2400" smtClean="0"/>
              <a:t>4 m/sec</a:t>
            </a:r>
            <a:r>
              <a:rPr lang="en-US" sz="2400" baseline="30000" smtClean="0"/>
              <a:t>2</a:t>
            </a:r>
            <a:endParaRPr lang="en-US" sz="2400" baseline="30000"/>
          </a:p>
        </p:txBody>
      </p:sp>
      <p:cxnSp>
        <p:nvCxnSpPr>
          <p:cNvPr id="14" name="Straight Connector 13"/>
          <p:cNvCxnSpPr>
            <a:stCxn id="6" idx="3"/>
          </p:cNvCxnSpPr>
          <p:nvPr/>
        </p:nvCxnSpPr>
        <p:spPr>
          <a:xfrm flipV="1">
            <a:off x="6019800" y="3685171"/>
            <a:ext cx="9144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6934200" y="3160931"/>
            <a:ext cx="0" cy="5242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934200" y="3692099"/>
            <a:ext cx="0" cy="614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658936"/>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5.3</a:t>
            </a:r>
            <a:endParaRPr lang="en-US"/>
          </a:p>
        </p:txBody>
      </p:sp>
      <p:sp>
        <p:nvSpPr>
          <p:cNvPr id="3" name="Content Placeholder 2"/>
          <p:cNvSpPr>
            <a:spLocks noGrp="1"/>
          </p:cNvSpPr>
          <p:nvPr>
            <p:ph sz="quarter" idx="1"/>
          </p:nvPr>
        </p:nvSpPr>
        <p:spPr/>
        <p:txBody>
          <a:bodyPr/>
          <a:lstStyle>
            <a:defPPr/>
          </a:lstStyle>
          <a:p>
            <a:pPr/>
            <a:r>
              <a:rPr lang="en-US" smtClean="0"/>
              <a:t>Repeat Exercise 5.2 but with A = 100.</a:t>
            </a:r>
            <a:endParaRPr lang="en-US"/>
          </a:p>
        </p:txBody>
      </p:sp>
    </p:spTree>
    <p:extLst>
      <p:ext uri="{BB962C8B-B14F-4D97-AF65-F5344CB8AC3E}">
        <p14:creationId xmlns:p14="http://schemas.microsoft.com/office/powerpoint/2010/main" val="91116775"/>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Answers</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6997467"/>
              </p:ext>
            </p:extLst>
          </p:nvPr>
        </p:nvGraphicFramePr>
        <p:xfrm>
          <a:off x="990600" y="2133600"/>
          <a:ext cx="3124200" cy="3122295"/>
        </p:xfrm>
        <a:graphic>
          <a:graphicData uri="http://schemas.openxmlformats.org/drawingml/2006/table">
            <a:tbl>
              <a:tblPr>
                <a:tableStyleId>{5C22544A-7EE6-4342-B048-85BDC9FD1C3A}</a:tableStyleId>
              </a:tblPr>
              <a:tblGrid>
                <a:gridCol w="1562100"/>
                <a:gridCol w="1562100"/>
              </a:tblGrid>
              <a:tr h="190500">
                <a:tc>
                  <a:txBody>
                    <a:bodyPr vert="horz" wrap="square"/>
                    <a:lstStyle>
                      <a:defPPr/>
                    </a:lstStyle>
                    <a:p>
                      <a:pPr algn="ctr" fontAlgn="b"/>
                      <a:r>
                        <a:rPr lang="en-US" sz="1800" u="none" strike="noStrike">
                          <a:effectLst/>
                        </a:rPr>
                        <a:t>With A =100</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On No load</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err="1">
                          <a:effectLst/>
                        </a:rPr>
                        <a:t>Vf</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4.807692</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N</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769.2308</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With load</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Vf</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4.464286</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N</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714.2857</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 </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0500">
                <a:tc>
                  <a:txBody>
                    <a:bodyPr vert="horz" wrap="square"/>
                    <a:lstStyle>
                      <a:defPPr/>
                    </a:lstStyle>
                    <a:p>
                      <a:pPr algn="ctr" fontAlgn="b"/>
                      <a:r>
                        <a:rPr lang="en-US" sz="1800" u="none" strike="noStrike">
                          <a:effectLst/>
                        </a:rPr>
                        <a:t>% Change</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vert="horz" wrap="square"/>
                    <a:lstStyle>
                      <a:defPPr/>
                    </a:lstStyle>
                    <a:p>
                      <a:pPr algn="ctr" fontAlgn="b"/>
                      <a:r>
                        <a:rPr lang="en-US" sz="1800" u="none" strike="noStrike">
                          <a:effectLst/>
                        </a:rPr>
                        <a:t>-7.14286</a:t>
                      </a:r>
                      <a:endParaRPr lang="en-US" sz="1800" b="0" i="0" u="none" strike="noStrike">
                        <a:solidFill>
                          <a:srgbClr val="000000"/>
                        </a:solidFill>
                        <a:effectLst/>
                        <a:latin typeface="Calibri"/>
                      </a:endParaRPr>
                    </a:p>
                  </a:txBody>
                  <a:tcPr marL="9525" marR="9525" marT="9525" marB="0" anchor="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extLst>
      <p:ext uri="{BB962C8B-B14F-4D97-AF65-F5344CB8AC3E}">
        <p14:creationId xmlns:p14="http://schemas.microsoft.com/office/powerpoint/2010/main" val="475422053"/>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Specification of control systems</a:t>
            </a:r>
            <a:endParaRPr lang="en-US"/>
          </a:p>
        </p:txBody>
      </p:sp>
      <p:sp>
        <p:nvSpPr>
          <p:cNvPr id="3" name="Content Placeholder 2"/>
          <p:cNvSpPr>
            <a:spLocks noGrp="1"/>
          </p:cNvSpPr>
          <p:nvPr>
            <p:ph sz="quarter" idx="1"/>
          </p:nvPr>
        </p:nvSpPr>
        <p:spPr/>
        <p:txBody>
          <a:bodyPr>
            <a:normAutofit lnSpcReduction="10000"/>
          </a:bodyPr>
          <a:lstStyle>
            <a:defPPr/>
          </a:lstStyle>
          <a:p>
            <a:r>
              <a:rPr lang="en-US" smtClean="0"/>
              <a:t>Accuracy of the  output in steady state</a:t>
            </a:r>
          </a:p>
          <a:p>
            <a:pPr marL="0" indent="0">
              <a:buNone/>
            </a:pPr>
            <a:r>
              <a:rPr lang="en-US"/>
              <a:t> </a:t>
            </a:r>
            <a:r>
              <a:rPr lang="en-US" smtClean="0"/>
              <a:t>  Suppose desired temperature is 50 degrees</a:t>
            </a:r>
          </a:p>
          <a:p>
            <a:pPr marL="0" indent="0">
              <a:buNone/>
            </a:pPr>
            <a:r>
              <a:rPr lang="en-US"/>
              <a:t> </a:t>
            </a:r>
            <a:r>
              <a:rPr lang="en-US" smtClean="0"/>
              <a:t>     In a certain system the output could be within 1 %</a:t>
            </a:r>
          </a:p>
          <a:p>
            <a:r>
              <a:rPr lang="en-US" smtClean="0"/>
              <a:t>Speed of response</a:t>
            </a:r>
          </a:p>
          <a:p>
            <a:r>
              <a:rPr lang="en-US" smtClean="0"/>
              <a:t>How fast the desired output is achieved ?</a:t>
            </a:r>
          </a:p>
          <a:p>
            <a:pPr marL="0" indent="0">
              <a:buNone/>
            </a:pPr>
            <a:r>
              <a:rPr lang="en-US"/>
              <a:t> </a:t>
            </a:r>
            <a:r>
              <a:rPr lang="en-US" smtClean="0"/>
              <a:t>  One system : 5 minutes</a:t>
            </a:r>
          </a:p>
          <a:p>
            <a:pPr marL="0" indent="0">
              <a:buNone/>
            </a:pPr>
            <a:r>
              <a:rPr lang="en-US"/>
              <a:t> </a:t>
            </a:r>
            <a:r>
              <a:rPr lang="en-US" smtClean="0"/>
              <a:t>  Another system : 10 minutes</a:t>
            </a:r>
          </a:p>
          <a:p>
            <a:r>
              <a:rPr lang="en-US" smtClean="0"/>
              <a:t>Feedback will help improve both</a:t>
            </a:r>
          </a:p>
          <a:p>
            <a:pPr marL="0" indent="0">
              <a:buNone/>
            </a:pPr>
            <a:r>
              <a:rPr lang="en-US"/>
              <a:t> </a:t>
            </a:r>
            <a:r>
              <a:rPr lang="en-US" smtClean="0"/>
              <a:t>  </a:t>
            </a:r>
            <a:endParaRPr lang="en-US"/>
          </a:p>
        </p:txBody>
      </p:sp>
      <p:sp>
        <p:nvSpPr>
          <p:cNvPr id="5" name="TextBox 4"/>
          <p:cNvSpPr txBox="1"/>
          <p:nvPr/>
        </p:nvSpPr>
        <p:spPr>
          <a:xfrm>
            <a:off x="1219200" y="5791200"/>
            <a:ext cx="2438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An example of modelling</a:t>
            </a:r>
            <a:endParaRPr lang="en-US"/>
          </a:p>
        </p:txBody>
      </p:sp>
    </p:spTree>
    <p:extLst>
      <p:ext uri="{BB962C8B-B14F-4D97-AF65-F5344CB8AC3E}">
        <p14:creationId xmlns:p14="http://schemas.microsoft.com/office/powerpoint/2010/main" val="27246953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Steps in analysis of control systems</a:t>
            </a:r>
            <a:endParaRPr lang="en-US"/>
          </a:p>
        </p:txBody>
      </p:sp>
      <p:sp>
        <p:nvSpPr>
          <p:cNvPr id="3" name="Content Placeholder 2"/>
          <p:cNvSpPr>
            <a:spLocks noGrp="1"/>
          </p:cNvSpPr>
          <p:nvPr>
            <p:ph sz="quarter" idx="1"/>
          </p:nvPr>
        </p:nvSpPr>
        <p:spPr/>
        <p:txBody>
          <a:bodyPr/>
          <a:lstStyle>
            <a:defPPr/>
          </a:lstStyle>
          <a:p>
            <a:pPr/>
            <a:r>
              <a:rPr lang="en-US" smtClean="0"/>
              <a:t>From the block diagram set up the differential equation for the system</a:t>
            </a:r>
          </a:p>
          <a:p>
            <a:pPr/>
            <a:r>
              <a:rPr lang="en-US" smtClean="0"/>
              <a:t>Solve the differential equation</a:t>
            </a:r>
          </a:p>
          <a:p>
            <a:pPr/>
            <a:r>
              <a:rPr lang="en-US" smtClean="0"/>
              <a:t>Find the steady state error</a:t>
            </a:r>
          </a:p>
          <a:p>
            <a:pPr/>
            <a:r>
              <a:rPr lang="en-US" smtClean="0"/>
              <a:t>Find the speed of response</a:t>
            </a:r>
          </a:p>
          <a:p>
            <a:pPr/>
            <a:r>
              <a:rPr lang="en-US" smtClean="0"/>
              <a:t>The differential equation can be</a:t>
            </a:r>
          </a:p>
          <a:p>
            <a:pPr marL="0" indent="0">
              <a:buNone/>
            </a:pPr>
            <a:r>
              <a:rPr lang="en-US"/>
              <a:t> </a:t>
            </a:r>
            <a:r>
              <a:rPr lang="en-US" smtClean="0"/>
              <a:t>  First order </a:t>
            </a:r>
          </a:p>
          <a:p>
            <a:pPr marL="0" indent="0">
              <a:buNone/>
            </a:pPr>
            <a:r>
              <a:rPr lang="en-US"/>
              <a:t> </a:t>
            </a:r>
            <a:r>
              <a:rPr lang="en-US" smtClean="0"/>
              <a:t>  Second order or higher order</a:t>
            </a:r>
            <a:endParaRPr lang="en-US"/>
          </a:p>
        </p:txBody>
      </p:sp>
    </p:spTree>
    <p:extLst>
      <p:ext uri="{BB962C8B-B14F-4D97-AF65-F5344CB8AC3E}">
        <p14:creationId xmlns:p14="http://schemas.microsoft.com/office/powerpoint/2010/main" val="3479549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Block diagram of an oven</a:t>
            </a:r>
            <a:endParaRPr lang="en-US"/>
          </a:p>
        </p:txBody>
      </p:sp>
      <p:sp>
        <p:nvSpPr>
          <p:cNvPr id="4" name="Rectangle 3"/>
          <p:cNvSpPr/>
          <p:nvPr/>
        </p:nvSpPr>
        <p:spPr>
          <a:xfrm>
            <a:off x="1905000" y="2095500"/>
            <a:ext cx="2819400" cy="3124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5" name="Rectangle 4"/>
          <p:cNvSpPr/>
          <p:nvPr/>
        </p:nvSpPr>
        <p:spPr>
          <a:xfrm>
            <a:off x="2286000" y="2743200"/>
            <a:ext cx="304800" cy="1676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8" name="Straight Connector 7"/>
          <p:cNvCxnSpPr/>
          <p:nvPr/>
        </p:nvCxnSpPr>
        <p:spPr>
          <a:xfrm>
            <a:off x="2057400" y="2819400"/>
            <a:ext cx="5334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324100" y="3048000"/>
            <a:ext cx="2667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3276600"/>
            <a:ext cx="304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286000" y="4211782"/>
            <a:ext cx="304800" cy="3602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286000" y="3429000"/>
            <a:ext cx="2667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58736" y="3830782"/>
            <a:ext cx="2667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86000" y="4059382"/>
            <a:ext cx="304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320636" y="3678382"/>
            <a:ext cx="304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95400" y="2819400"/>
            <a:ext cx="76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524000" y="4572000"/>
            <a:ext cx="76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810000" y="2743200"/>
            <a:ext cx="381000" cy="304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10000" y="3048000"/>
            <a:ext cx="381000" cy="1143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91000" y="2743200"/>
            <a:ext cx="685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094020" y="3162300"/>
            <a:ext cx="838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2743200"/>
            <a:ext cx="12192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876800" y="3119005"/>
            <a:ext cx="1219200" cy="3290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040580" y="2438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23" name="Straight Arrow Connector 22"/>
          <p:cNvCxnSpPr/>
          <p:nvPr/>
        </p:nvCxnSpPr>
        <p:spPr>
          <a:xfrm flipV="1">
            <a:off x="6324600" y="2667000"/>
            <a:ext cx="304800" cy="3810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85800" y="3429000"/>
            <a:ext cx="609600" cy="630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31" name="Straight Connector 30"/>
          <p:cNvCxnSpPr>
            <a:stCxn id="28" idx="0"/>
          </p:cNvCxnSpPr>
          <p:nvPr/>
        </p:nvCxnSpPr>
        <p:spPr>
          <a:xfrm flipH="1" flipV="1">
            <a:off x="990600" y="2819400"/>
            <a:ext cx="0" cy="609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90600" y="2819400"/>
            <a:ext cx="304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4"/>
          </p:cNvCxnSpPr>
          <p:nvPr/>
        </p:nvCxnSpPr>
        <p:spPr>
          <a:xfrm flipH="1">
            <a:off x="990600" y="4059382"/>
            <a:ext cx="0" cy="5126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90600" y="4572000"/>
            <a:ext cx="533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786244" y="3572826"/>
            <a:ext cx="429491" cy="316836"/>
          </a:xfrm>
          <a:custGeom>
            <a:gdLst>
              <a:gd name="connsiteX0" fmla="*/ 0 w 429491"/>
              <a:gd name="connsiteY0" fmla="*/ 193431 h 316836"/>
              <a:gd name="connsiteX1" fmla="*/ 55418 w 429491"/>
              <a:gd name="connsiteY1" fmla="*/ 27177 h 316836"/>
              <a:gd name="connsiteX2" fmla="*/ 138546 w 429491"/>
              <a:gd name="connsiteY2" fmla="*/ 27177 h 316836"/>
              <a:gd name="connsiteX3" fmla="*/ 235527 w 429491"/>
              <a:gd name="connsiteY3" fmla="*/ 290413 h 316836"/>
              <a:gd name="connsiteX4" fmla="*/ 360218 w 429491"/>
              <a:gd name="connsiteY4" fmla="*/ 290413 h 316836"/>
              <a:gd name="connsiteX5" fmla="*/ 429491 w 429491"/>
              <a:gd name="connsiteY5" fmla="*/ 138013 h 316836"/>
              <a:gd name="connsiteX6" fmla="*/ 429491 w 429491"/>
              <a:gd name="connsiteY6" fmla="*/ 138013 h 316836"/>
              <a:gd name="connsiteX7" fmla="*/ 429491 w 429491"/>
              <a:gd name="connsiteY7" fmla="*/ 138013 h 3168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491" h="316836">
                <a:moveTo>
                  <a:pt x="0" y="193431"/>
                </a:moveTo>
                <a:cubicBezTo>
                  <a:pt x="16163" y="124158"/>
                  <a:pt x="32327" y="54886"/>
                  <a:pt x="55418" y="27177"/>
                </a:cubicBezTo>
                <a:cubicBezTo>
                  <a:pt x="78509" y="-532"/>
                  <a:pt x="108528" y="-16696"/>
                  <a:pt x="138546" y="27177"/>
                </a:cubicBezTo>
                <a:cubicBezTo>
                  <a:pt x="168564" y="71050"/>
                  <a:pt x="198582" y="246540"/>
                  <a:pt x="235527" y="290413"/>
                </a:cubicBezTo>
                <a:cubicBezTo>
                  <a:pt x="272472" y="334286"/>
                  <a:pt x="327891" y="315813"/>
                  <a:pt x="360218" y="290413"/>
                </a:cubicBezTo>
                <a:cubicBezTo>
                  <a:pt x="392545" y="265013"/>
                  <a:pt x="429491" y="138013"/>
                  <a:pt x="429491" y="138013"/>
                </a:cubicBezTo>
                <a:lnTo>
                  <a:pt x="429491" y="138013"/>
                </a:lnTo>
                <a:lnTo>
                  <a:pt x="429491" y="138013"/>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45" name="TextBox 44"/>
          <p:cNvSpPr txBox="1"/>
          <p:nvPr/>
        </p:nvSpPr>
        <p:spPr>
          <a:xfrm>
            <a:off x="2590800" y="4364182"/>
            <a:ext cx="14478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Heating Element</a:t>
            </a:r>
            <a:endParaRPr lang="en-US" sz="2800"/>
          </a:p>
        </p:txBody>
      </p:sp>
      <p:sp>
        <p:nvSpPr>
          <p:cNvPr id="46" name="TextBox 45"/>
          <p:cNvSpPr txBox="1"/>
          <p:nvPr/>
        </p:nvSpPr>
        <p:spPr>
          <a:xfrm>
            <a:off x="3314700" y="3276600"/>
            <a:ext cx="14097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Thermo Couple</a:t>
            </a:r>
            <a:endParaRPr lang="en-US" sz="2800"/>
          </a:p>
        </p:txBody>
      </p:sp>
      <p:graphicFrame>
        <p:nvGraphicFramePr>
          <p:cNvPr id="47" name="Object 46"/>
          <p:cNvGraphicFramePr>
            <a:graphicFrameLocks noChangeAspect="1"/>
          </p:cNvGraphicFramePr>
          <p:nvPr>
            <p:extLst>
              <p:ext uri="{D42A27DB-BD31-4B8C-83A1-F6EECF244321}">
                <p14:modId xmlns:p14="http://schemas.microsoft.com/office/powerpoint/2010/main" val="414037532"/>
              </p:ext>
            </p:extLst>
          </p:nvPr>
        </p:nvGraphicFramePr>
        <p:xfrm>
          <a:off x="3429000" y="2362200"/>
          <a:ext cx="393700" cy="478064"/>
        </p:xfrm>
        <a:graphic>
          <a:graphicData uri="http://schemas.openxmlformats.org/presentationml/2006/ole">
            <mc:AlternateContent>
              <mc:Choice xmlns:v="urn:schemas-microsoft-com:vml" Requires="v">
                <p:oleObj spid="_x0000_s1103" name="Equation" r:id="rId2" imgW="177480" imgH="215640" progId="Equation.3">
                  <p:embed/>
                </p:oleObj>
              </mc:Choice>
              <mc:Fallback>
                <p:oleObj name="Equation" r:id="rId2" imgW="177480" imgH="215640" progId="Equation.3">
                  <p:embed/>
                  <p:pic>
                    <p:nvPicPr>
                      <p:cNvPr id="0" name="OLE substitute image"/>
                      <p:cNvPicPr/>
                      <p:nvPr/>
                    </p:nvPicPr>
                    <p:blipFill>
                      <a:blip r:embed="rId3"/>
                      <a:stretch>
                        <a:fillRect/>
                      </a:stretch>
                    </p:blipFill>
                    <p:spPr>
                      <a:xfrm>
                        <a:off x="3429000" y="2362200"/>
                        <a:ext cx="393700" cy="478064"/>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1911543062"/>
              </p:ext>
            </p:extLst>
          </p:nvPr>
        </p:nvGraphicFramePr>
        <p:xfrm>
          <a:off x="4940300" y="2119313"/>
          <a:ext cx="393700" cy="506412"/>
        </p:xfrm>
        <a:graphic>
          <a:graphicData uri="http://schemas.openxmlformats.org/presentationml/2006/ole">
            <mc:AlternateContent>
              <mc:Choice xmlns:v="urn:schemas-microsoft-com:vml" Requires="v">
                <p:oleObj spid="_x0000_s1104" name="Equation" r:id="rId4" imgW="177480" imgH="228600" progId="Equation.3">
                  <p:embed/>
                </p:oleObj>
              </mc:Choice>
              <mc:Fallback>
                <p:oleObj name="Equation" r:id="rId4" imgW="177480" imgH="228600" progId="Equation.3">
                  <p:embed/>
                  <p:pic>
                    <p:nvPicPr>
                      <p:cNvPr id="0" name="OLE substitute image"/>
                      <p:cNvPicPr/>
                      <p:nvPr/>
                    </p:nvPicPr>
                    <p:blipFill>
                      <a:blip r:embed="rId5"/>
                      <a:stretch>
                        <a:fillRect/>
                      </a:stretch>
                    </p:blipFill>
                    <p:spPr>
                      <a:xfrm>
                        <a:off x="4940300" y="2119313"/>
                        <a:ext cx="393700" cy="506412"/>
                      </a:xfrm>
                      <a:prstGeom prst="rect">
                        <a:avLst/>
                      </a:prstGeom>
                      <a:noFill/>
                      <a:ln>
                        <a:noFill/>
                      </a:ln>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3453310995"/>
              </p:ext>
            </p:extLst>
          </p:nvPr>
        </p:nvGraphicFramePr>
        <p:xfrm>
          <a:off x="5465618" y="3553763"/>
          <a:ext cx="3319463" cy="1011238"/>
        </p:xfrm>
        <a:graphic>
          <a:graphicData uri="http://schemas.openxmlformats.org/presentationml/2006/ole">
            <mc:AlternateContent>
              <mc:Choice xmlns:v="urn:schemas-microsoft-com:vml" Requires="v">
                <p:oleObj spid="_x0000_s1105" name="Equation" r:id="rId6" imgW="1498320" imgH="457200" progId="Equation.3">
                  <p:embed/>
                </p:oleObj>
              </mc:Choice>
              <mc:Fallback>
                <p:oleObj name="Equation" r:id="rId6" imgW="1498320" imgH="457200" progId="Equation.3">
                  <p:embed/>
                  <p:pic>
                    <p:nvPicPr>
                      <p:cNvPr id="0" name="OLE substitute image"/>
                      <p:cNvPicPr/>
                      <p:nvPr/>
                    </p:nvPicPr>
                    <p:blipFill>
                      <a:blip r:embed="rId7"/>
                      <a:stretch>
                        <a:fillRect/>
                      </a:stretch>
                    </p:blipFill>
                    <p:spPr>
                      <a:xfrm>
                        <a:off x="5465618" y="3553763"/>
                        <a:ext cx="3319463" cy="1011238"/>
                      </a:xfrm>
                      <a:prstGeom prst="rect">
                        <a:avLst/>
                      </a:prstGeom>
                      <a:noFill/>
                      <a:ln>
                        <a:noFill/>
                      </a:ln>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1271576395"/>
              </p:ext>
            </p:extLst>
          </p:nvPr>
        </p:nvGraphicFramePr>
        <p:xfrm>
          <a:off x="5486400" y="4841235"/>
          <a:ext cx="3263900" cy="1489075"/>
        </p:xfrm>
        <a:graphic>
          <a:graphicData uri="http://schemas.openxmlformats.org/presentationml/2006/ole">
            <mc:AlternateContent>
              <mc:Choice xmlns:v="urn:schemas-microsoft-com:vml" Requires="v">
                <p:oleObj spid="_x0000_s1106" name="Equation" r:id="rId8" imgW="1473120" imgH="672840" progId="Equation.3">
                  <p:embed/>
                </p:oleObj>
              </mc:Choice>
              <mc:Fallback>
                <p:oleObj name="Equation" r:id="rId8" imgW="1473120" imgH="672840" progId="Equation.3">
                  <p:embed/>
                  <p:pic>
                    <p:nvPicPr>
                      <p:cNvPr id="0" name="OLE substitute image"/>
                      <p:cNvPicPr/>
                      <p:nvPr/>
                    </p:nvPicPr>
                    <p:blipFill>
                      <a:blip r:embed="rId9"/>
                      <a:stretch>
                        <a:fillRect/>
                      </a:stretch>
                    </p:blipFill>
                    <p:spPr>
                      <a:xfrm>
                        <a:off x="5486400" y="4841235"/>
                        <a:ext cx="3263900" cy="1489075"/>
                      </a:xfrm>
                      <a:prstGeom prst="rect">
                        <a:avLst/>
                      </a:prstGeom>
                      <a:noFill/>
                      <a:ln>
                        <a:noFill/>
                      </a:ln>
                    </p:spPr>
                  </p:pic>
                </p:oleObj>
              </mc:Fallback>
            </mc:AlternateContent>
          </a:graphicData>
        </a:graphic>
      </p:graphicFrame>
      <p:sp>
        <p:nvSpPr>
          <p:cNvPr id="3" name="TextBox 2"/>
          <p:cNvSpPr txBox="1"/>
          <p:nvPr/>
        </p:nvSpPr>
        <p:spPr>
          <a:xfrm>
            <a:off x="1143000" y="5791200"/>
            <a:ext cx="3048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Thermal resistance</a:t>
            </a:r>
            <a:endParaRPr lang="en-US"/>
          </a:p>
        </p:txBody>
      </p:sp>
    </p:spTree>
    <p:extLst>
      <p:ext uri="{BB962C8B-B14F-4D97-AF65-F5344CB8AC3E}">
        <p14:creationId xmlns:p14="http://schemas.microsoft.com/office/powerpoint/2010/main" val="3969236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Thermal resistance and capacitance</a:t>
            </a:r>
            <a:endParaRPr lang="en-US"/>
          </a:p>
        </p:txBody>
      </p:sp>
      <p:sp>
        <p:nvSpPr>
          <p:cNvPr id="3" name="Content Placeholder 2"/>
          <p:cNvSpPr>
            <a:spLocks noGrp="1"/>
          </p:cNvSpPr>
          <p:nvPr>
            <p:ph sz="quarter" idx="1"/>
          </p:nvPr>
        </p:nvSpPr>
        <p:spPr/>
        <p:txBody>
          <a:bodyPr>
            <a:normAutofit fontScale="92500" lnSpcReduction="20000"/>
          </a:bodyPr>
          <a:lstStyle>
            <a:defPPr/>
          </a:lstStyle>
          <a:p>
            <a:r>
              <a:rPr lang="en-US" smtClean="0"/>
              <a:t>When the power is supplied the temperature in the oven increases</a:t>
            </a:r>
          </a:p>
          <a:p>
            <a:r>
              <a:rPr lang="en-US" smtClean="0"/>
              <a:t>The rate of increase depends on thermal resistance and thermal capacitance</a:t>
            </a:r>
          </a:p>
          <a:p>
            <a:r>
              <a:rPr lang="en-US" smtClean="0"/>
              <a:t>Thermal resistance</a:t>
            </a:r>
          </a:p>
          <a:p>
            <a:pPr marL="0" indent="0">
              <a:buNone/>
            </a:pPr>
            <a:r>
              <a:rPr lang="en-US"/>
              <a:t> </a:t>
            </a:r>
            <a:r>
              <a:rPr lang="en-US" smtClean="0"/>
              <a:t>   This impedes the heat flow(Energy/unit time) from </a:t>
            </a:r>
          </a:p>
          <a:p>
            <a:pPr marL="0" indent="0">
              <a:buNone/>
            </a:pPr>
            <a:r>
              <a:rPr lang="en-US"/>
              <a:t> </a:t>
            </a:r>
            <a:r>
              <a:rPr lang="en-US" smtClean="0"/>
              <a:t>   oven to outside</a:t>
            </a:r>
          </a:p>
          <a:p>
            <a:pPr marL="0" indent="0">
              <a:buNone/>
            </a:pPr>
            <a:r>
              <a:rPr lang="en-US"/>
              <a:t> </a:t>
            </a:r>
            <a:r>
              <a:rPr lang="en-US" smtClean="0"/>
              <a:t>   Depends on the materials and geometry</a:t>
            </a:r>
          </a:p>
          <a:p>
            <a:pPr marL="0" indent="0">
              <a:buNone/>
            </a:pPr>
            <a:r>
              <a:rPr lang="en-US"/>
              <a:t> </a:t>
            </a:r>
            <a:r>
              <a:rPr lang="en-US" smtClean="0"/>
              <a:t>   </a:t>
            </a:r>
          </a:p>
          <a:p>
            <a:endParaRPr lang="en-US" smtClean="0"/>
          </a:p>
          <a:p>
            <a:r>
              <a:rPr lang="en-US" smtClean="0"/>
              <a:t>Note R is in degrees/Watt</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653506928"/>
              </p:ext>
            </p:extLst>
          </p:nvPr>
        </p:nvGraphicFramePr>
        <p:xfrm>
          <a:off x="1219200" y="4724400"/>
          <a:ext cx="1976284" cy="850900"/>
        </p:xfrm>
        <a:graphic>
          <a:graphicData uri="http://schemas.openxmlformats.org/presentationml/2006/ole">
            <mc:AlternateContent>
              <mc:Choice xmlns:v="urn:schemas-microsoft-com:vml" Requires="v">
                <p:oleObj spid="_x0000_s1107" name="Equation" r:id="rId2" imgW="914400" imgH="393480" progId="Equation.3">
                  <p:embed/>
                </p:oleObj>
              </mc:Choice>
              <mc:Fallback>
                <p:oleObj name="Equation" r:id="rId2" imgW="914400" imgH="393480" progId="Equation.3">
                  <p:embed/>
                  <p:pic>
                    <p:nvPicPr>
                      <p:cNvPr id="0" name="OLE substitute image"/>
                      <p:cNvPicPr/>
                      <p:nvPr/>
                    </p:nvPicPr>
                    <p:blipFill>
                      <a:blip r:embed="rId3"/>
                      <a:stretch>
                        <a:fillRect/>
                      </a:stretch>
                    </p:blipFill>
                    <p:spPr>
                      <a:xfrm>
                        <a:off x="1219200" y="4724400"/>
                        <a:ext cx="1976284" cy="850900"/>
                      </a:xfrm>
                      <a:prstGeom prst="rect">
                        <a:avLst/>
                      </a:prstGeom>
                    </p:spPr>
                  </p:pic>
                </p:oleObj>
              </mc:Fallback>
            </mc:AlternateContent>
          </a:graphicData>
        </a:graphic>
      </p:graphicFrame>
    </p:spTree>
    <p:extLst>
      <p:ext uri="{BB962C8B-B14F-4D97-AF65-F5344CB8AC3E}">
        <p14:creationId xmlns:p14="http://schemas.microsoft.com/office/powerpoint/2010/main" val="32687894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Thermal capacitance</a:t>
            </a:r>
            <a:endParaRPr lang="en-US"/>
          </a:p>
        </p:txBody>
      </p:sp>
      <p:sp>
        <p:nvSpPr>
          <p:cNvPr id="3" name="Content Placeholder 2"/>
          <p:cNvSpPr>
            <a:spLocks noGrp="1"/>
          </p:cNvSpPr>
          <p:nvPr>
            <p:ph sz="quarter" idx="1"/>
          </p:nvPr>
        </p:nvSpPr>
        <p:spPr/>
        <p:txBody>
          <a:bodyPr/>
          <a:lstStyle>
            <a:defPPr/>
          </a:lstStyle>
          <a:p>
            <a:pPr/>
            <a:r>
              <a:rPr lang="en-US" smtClean="0"/>
              <a:t>Consider an oven with no leakage</a:t>
            </a:r>
          </a:p>
          <a:p>
            <a:pPr marL="0" indent="0">
              <a:buNone/>
            </a:pPr>
            <a:r>
              <a:rPr lang="en-US"/>
              <a:t> </a:t>
            </a:r>
            <a:r>
              <a:rPr lang="en-US" smtClean="0"/>
              <a:t>  The temperature in the oven will start with ambient temperature and increase as  the heat energy in creases with time. Thus the heat energy is being stored.</a:t>
            </a:r>
          </a:p>
          <a:p>
            <a:pPr/>
            <a:r>
              <a:rPr lang="en-US" smtClean="0"/>
              <a:t>Larger the volume , smaller will be the rate of increase of temperature</a:t>
            </a:r>
          </a:p>
          <a:p>
            <a:pPr marL="0" indent="0">
              <a:buNone/>
            </a:pPr>
            <a:r>
              <a:rPr lang="en-US"/>
              <a:t> </a:t>
            </a:r>
            <a:r>
              <a:rPr lang="en-US" smtClean="0"/>
              <a:t>  </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801170350"/>
              </p:ext>
            </p:extLst>
          </p:nvPr>
        </p:nvGraphicFramePr>
        <p:xfrm>
          <a:off x="885825" y="4934567"/>
          <a:ext cx="3381375" cy="2004395"/>
        </p:xfrm>
        <a:graphic>
          <a:graphicData uri="http://schemas.openxmlformats.org/presentationml/2006/ole">
            <mc:AlternateContent>
              <mc:Choice xmlns:v="urn:schemas-microsoft-com:vml" Requires="v">
                <p:oleObj spid="_x0000_s1108" name="Equation" r:id="rId3" imgW="1841400" imgH="1091880" progId="Equation.3">
                  <p:embed/>
                </p:oleObj>
              </mc:Choice>
              <mc:Fallback>
                <p:oleObj name="Equation" r:id="rId3" imgW="1841400" imgH="1091880" progId="Equation.3">
                  <p:embed/>
                  <p:pic>
                    <p:nvPicPr>
                      <p:cNvPr id="0" name="OLE substitute image"/>
                      <p:cNvPicPr/>
                      <p:nvPr/>
                    </p:nvPicPr>
                    <p:blipFill>
                      <a:blip r:embed="rId4"/>
                      <a:stretch>
                        <a:fillRect/>
                      </a:stretch>
                    </p:blipFill>
                    <p:spPr>
                      <a:xfrm>
                        <a:off x="885825" y="4934567"/>
                        <a:ext cx="3381375" cy="200439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71891489"/>
              </p:ext>
            </p:extLst>
          </p:nvPr>
        </p:nvGraphicFramePr>
        <p:xfrm>
          <a:off x="5365750" y="5257800"/>
          <a:ext cx="2541588" cy="927100"/>
        </p:xfrm>
        <a:graphic>
          <a:graphicData uri="http://schemas.openxmlformats.org/presentationml/2006/ole">
            <mc:AlternateContent>
              <mc:Choice xmlns:v="urn:schemas-microsoft-com:vml" Requires="v">
                <p:oleObj spid="_x0000_s1109" name="Equation" r:id="rId5" imgW="1079280" imgH="393480" progId="Equation.3">
                  <p:embed/>
                </p:oleObj>
              </mc:Choice>
              <mc:Fallback>
                <p:oleObj name="Equation" r:id="rId5" imgW="1079280" imgH="393480" progId="Equation.3">
                  <p:embed/>
                  <p:pic>
                    <p:nvPicPr>
                      <p:cNvPr id="0" name="OLE substitute image"/>
                      <p:cNvPicPr/>
                      <p:nvPr/>
                    </p:nvPicPr>
                    <p:blipFill>
                      <a:blip r:embed="rId6"/>
                      <a:stretch>
                        <a:fillRect/>
                      </a:stretch>
                    </p:blipFill>
                    <p:spPr>
                      <a:xfrm>
                        <a:off x="5365750" y="5257800"/>
                        <a:ext cx="2541588" cy="927100"/>
                      </a:xfrm>
                      <a:prstGeom prst="rect">
                        <a:avLst/>
                      </a:prstGeom>
                    </p:spPr>
                  </p:pic>
                </p:oleObj>
              </mc:Fallback>
            </mc:AlternateContent>
          </a:graphicData>
        </a:graphic>
      </p:graphicFrame>
      <p:sp>
        <p:nvSpPr>
          <p:cNvPr id="6" name="TextBox 5"/>
          <p:cNvSpPr txBox="1"/>
          <p:nvPr/>
        </p:nvSpPr>
        <p:spPr>
          <a:xfrm>
            <a:off x="5181600" y="6248400"/>
            <a:ext cx="3962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C is in watt-sec/degree</a:t>
            </a:r>
            <a:endParaRPr lang="en-US" sz="2400"/>
          </a:p>
        </p:txBody>
      </p:sp>
    </p:spTree>
    <p:extLst>
      <p:ext uri="{BB962C8B-B14F-4D97-AF65-F5344CB8AC3E}">
        <p14:creationId xmlns:p14="http://schemas.microsoft.com/office/powerpoint/2010/main" val="4158310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Mathematical model of the oven</a:t>
            </a:r>
            <a:endParaRPr lang="en-US"/>
          </a:p>
        </p:txBody>
      </p:sp>
      <p:sp>
        <p:nvSpPr>
          <p:cNvPr id="3" name="Content Placeholder 2"/>
          <p:cNvSpPr>
            <a:spLocks noGrp="1"/>
          </p:cNvSpPr>
          <p:nvPr>
            <p:ph sz="quarter" idx="1"/>
          </p:nvPr>
        </p:nvSpPr>
        <p:spPr/>
        <p:txBody>
          <a:bodyPr/>
          <a:lstStyle>
            <a:defPPr/>
          </a:lstStyle>
          <a:p>
            <a:pPr marL="0" indent="0">
              <a:buNone/>
            </a:pPr>
            <a:r>
              <a:rPr lang="en-US" smtClean="0"/>
              <a:t> Heat in = Heat out + Heat Stored</a:t>
            </a:r>
          </a:p>
          <a:p>
            <a:pPr marL="0" indent="0">
              <a:buNone/>
            </a:pPr>
            <a:r>
              <a:rPr lang="en-US"/>
              <a:t> </a:t>
            </a:r>
          </a:p>
        </p:txBody>
      </p:sp>
      <p:graphicFrame>
        <p:nvGraphicFramePr>
          <p:cNvPr id="4" name="Object 3"/>
          <p:cNvGraphicFramePr>
            <a:graphicFrameLocks noChangeAspect="1"/>
          </p:cNvGraphicFramePr>
          <p:nvPr>
            <p:extLst>
              <p:ext uri="{D42A27DB-BD31-4B8C-83A1-F6EECF244321}">
                <p14:modId xmlns:p14="http://schemas.microsoft.com/office/powerpoint/2010/main" val="830558240"/>
              </p:ext>
            </p:extLst>
          </p:nvPr>
        </p:nvGraphicFramePr>
        <p:xfrm>
          <a:off x="990599" y="2209800"/>
          <a:ext cx="4058265" cy="990600"/>
        </p:xfrm>
        <a:graphic>
          <a:graphicData uri="http://schemas.openxmlformats.org/presentationml/2006/ole">
            <mc:AlternateContent>
              <mc:Choice xmlns:v="urn:schemas-microsoft-com:vml" Requires="v">
                <p:oleObj spid="_x0000_s1110" name="Equation" r:id="rId2" imgW="1612800" imgH="393480" progId="Equation.3">
                  <p:embed/>
                </p:oleObj>
              </mc:Choice>
              <mc:Fallback>
                <p:oleObj name="Equation" r:id="rId2" imgW="1612800" imgH="393480" progId="Equation.3">
                  <p:embed/>
                  <p:pic>
                    <p:nvPicPr>
                      <p:cNvPr id="0" name="OLE substitute image"/>
                      <p:cNvPicPr/>
                      <p:nvPr/>
                    </p:nvPicPr>
                    <p:blipFill>
                      <a:blip r:embed="rId3"/>
                      <a:stretch>
                        <a:fillRect/>
                      </a:stretch>
                    </p:blipFill>
                    <p:spPr>
                      <a:xfrm>
                        <a:off x="990599" y="2209800"/>
                        <a:ext cx="4058265" cy="990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9734067"/>
              </p:ext>
            </p:extLst>
          </p:nvPr>
        </p:nvGraphicFramePr>
        <p:xfrm>
          <a:off x="1066800" y="3429000"/>
          <a:ext cx="1839042" cy="850900"/>
        </p:xfrm>
        <a:graphic>
          <a:graphicData uri="http://schemas.openxmlformats.org/presentationml/2006/ole">
            <mc:AlternateContent>
              <mc:Choice xmlns:v="urn:schemas-microsoft-com:vml" Requires="v">
                <p:oleObj spid="_x0000_s1111" name="Equation" r:id="rId4" imgW="850680" imgH="393480" progId="Equation.3">
                  <p:embed/>
                </p:oleObj>
              </mc:Choice>
              <mc:Fallback>
                <p:oleObj name="Equation" r:id="rId4" imgW="850680" imgH="393480" progId="Equation.3">
                  <p:embed/>
                  <p:pic>
                    <p:nvPicPr>
                      <p:cNvPr id="0" name="OLE substitute image"/>
                      <p:cNvPicPr/>
                      <p:nvPr/>
                    </p:nvPicPr>
                    <p:blipFill>
                      <a:blip r:embed="rId5"/>
                      <a:stretch>
                        <a:fillRect/>
                      </a:stretch>
                    </p:blipFill>
                    <p:spPr>
                      <a:xfrm>
                        <a:off x="1066800" y="3429000"/>
                        <a:ext cx="1839042" cy="850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79641233"/>
              </p:ext>
            </p:extLst>
          </p:nvPr>
        </p:nvGraphicFramePr>
        <p:xfrm>
          <a:off x="1219200" y="4572000"/>
          <a:ext cx="1828800" cy="609600"/>
        </p:xfrm>
        <a:graphic>
          <a:graphicData uri="http://schemas.openxmlformats.org/presentationml/2006/ole">
            <mc:AlternateContent>
              <mc:Choice xmlns:v="urn:schemas-microsoft-com:vml" Requires="v">
                <p:oleObj spid="_x0000_s1112" name="Equation" r:id="rId6" imgW="685800" imgH="228600" progId="Equation.3">
                  <p:embed/>
                </p:oleObj>
              </mc:Choice>
              <mc:Fallback>
                <p:oleObj name="Equation" r:id="rId6" imgW="685800" imgH="228600" progId="Equation.3">
                  <p:embed/>
                  <p:pic>
                    <p:nvPicPr>
                      <p:cNvPr id="0" name="OLE substitute image"/>
                      <p:cNvPicPr/>
                      <p:nvPr/>
                    </p:nvPicPr>
                    <p:blipFill>
                      <a:blip r:embed="rId7"/>
                      <a:stretch>
                        <a:fillRect/>
                      </a:stretch>
                    </p:blipFill>
                    <p:spPr>
                      <a:xfrm>
                        <a:off x="1219200" y="4572000"/>
                        <a:ext cx="1828800" cy="6096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19669562"/>
              </p:ext>
            </p:extLst>
          </p:nvPr>
        </p:nvGraphicFramePr>
        <p:xfrm>
          <a:off x="4114800" y="3352800"/>
          <a:ext cx="2029132" cy="806450"/>
        </p:xfrm>
        <a:graphic>
          <a:graphicData uri="http://schemas.openxmlformats.org/presentationml/2006/ole">
            <mc:AlternateContent>
              <mc:Choice xmlns:v="urn:schemas-microsoft-com:vml" Requires="v">
                <p:oleObj spid="_x0000_s1113" name="Equation" r:id="rId8" imgW="990360" imgH="393480" progId="Equation.3">
                  <p:embed/>
                </p:oleObj>
              </mc:Choice>
              <mc:Fallback>
                <p:oleObj name="Equation" r:id="rId8" imgW="990360" imgH="393480" progId="Equation.3">
                  <p:embed/>
                  <p:pic>
                    <p:nvPicPr>
                      <p:cNvPr id="0" name="OLE substitute image"/>
                      <p:cNvPicPr/>
                      <p:nvPr/>
                    </p:nvPicPr>
                    <p:blipFill>
                      <a:blip r:embed="rId9"/>
                      <a:stretch>
                        <a:fillRect/>
                      </a:stretch>
                    </p:blipFill>
                    <p:spPr>
                      <a:xfrm>
                        <a:off x="4114800" y="3352800"/>
                        <a:ext cx="2029132" cy="8064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11938366"/>
              </p:ext>
            </p:extLst>
          </p:nvPr>
        </p:nvGraphicFramePr>
        <p:xfrm>
          <a:off x="4114800" y="4419600"/>
          <a:ext cx="2165684" cy="1016000"/>
        </p:xfrm>
        <a:graphic>
          <a:graphicData uri="http://schemas.openxmlformats.org/presentationml/2006/ole">
            <mc:AlternateContent>
              <mc:Choice xmlns:v="urn:schemas-microsoft-com:vml" Requires="v">
                <p:oleObj spid="_x0000_s1114" name="Equation" r:id="rId10" imgW="1028520" imgH="482400" progId="Equation.3">
                  <p:embed/>
                </p:oleObj>
              </mc:Choice>
              <mc:Fallback>
                <p:oleObj name="Equation" r:id="rId10" imgW="1028520" imgH="482400" progId="Equation.3">
                  <p:embed/>
                  <p:pic>
                    <p:nvPicPr>
                      <p:cNvPr id="0" name="OLE substitute image"/>
                      <p:cNvPicPr/>
                      <p:nvPr/>
                    </p:nvPicPr>
                    <p:blipFill>
                      <a:blip r:embed="rId11"/>
                      <a:stretch>
                        <a:fillRect/>
                      </a:stretch>
                    </p:blipFill>
                    <p:spPr>
                      <a:xfrm>
                        <a:off x="4114800" y="4419600"/>
                        <a:ext cx="2165684" cy="10160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67921918"/>
              </p:ext>
            </p:extLst>
          </p:nvPr>
        </p:nvGraphicFramePr>
        <p:xfrm>
          <a:off x="1066800" y="5486400"/>
          <a:ext cx="4434840" cy="1231900"/>
        </p:xfrm>
        <a:graphic>
          <a:graphicData uri="http://schemas.openxmlformats.org/presentationml/2006/ole">
            <mc:AlternateContent>
              <mc:Choice xmlns:v="urn:schemas-microsoft-com:vml" Requires="v">
                <p:oleObj spid="_x0000_s1115" name="Equation" r:id="rId12" imgW="2286000" imgH="634680" progId="Equation.3">
                  <p:embed/>
                </p:oleObj>
              </mc:Choice>
              <mc:Fallback>
                <p:oleObj name="Equation" r:id="rId12" imgW="2286000" imgH="634680" progId="Equation.3">
                  <p:embed/>
                  <p:pic>
                    <p:nvPicPr>
                      <p:cNvPr id="0" name="OLE substitute image"/>
                      <p:cNvPicPr/>
                      <p:nvPr/>
                    </p:nvPicPr>
                    <p:blipFill>
                      <a:blip r:embed="rId13"/>
                      <a:stretch>
                        <a:fillRect/>
                      </a:stretch>
                    </p:blipFill>
                    <p:spPr>
                      <a:xfrm>
                        <a:off x="1066800" y="5486400"/>
                        <a:ext cx="4434840" cy="1231900"/>
                      </a:xfrm>
                      <a:prstGeom prst="rect">
                        <a:avLst/>
                      </a:prstGeom>
                    </p:spPr>
                  </p:pic>
                </p:oleObj>
              </mc:Fallback>
            </mc:AlternateContent>
          </a:graphicData>
        </a:graphic>
      </p:graphicFrame>
      <p:sp>
        <p:nvSpPr>
          <p:cNvPr id="10" name="TextBox 9"/>
          <p:cNvSpPr txBox="1"/>
          <p:nvPr/>
        </p:nvSpPr>
        <p:spPr>
          <a:xfrm>
            <a:off x="6248400" y="5943600"/>
            <a:ext cx="2438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An example of steady state calculations</a:t>
            </a:r>
            <a:endParaRPr lang="en-US"/>
          </a:p>
        </p:txBody>
      </p:sp>
    </p:spTree>
    <p:extLst>
      <p:ext uri="{BB962C8B-B14F-4D97-AF65-F5344CB8AC3E}">
        <p14:creationId xmlns:p14="http://schemas.microsoft.com/office/powerpoint/2010/main" val="2230396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Steady state calculations</a:t>
            </a:r>
            <a:endParaRPr lang="en-US"/>
          </a:p>
        </p:txBody>
      </p:sp>
      <p:sp>
        <p:nvSpPr>
          <p:cNvPr id="3" name="Content Placeholder 2"/>
          <p:cNvSpPr>
            <a:spLocks noGrp="1"/>
          </p:cNvSpPr>
          <p:nvPr>
            <p:ph sz="quarter" idx="1"/>
          </p:nvPr>
        </p:nvSpPr>
        <p:spPr/>
        <p:txBody>
          <a:bodyPr>
            <a:normAutofit/>
          </a:bodyPr>
          <a:lstStyle>
            <a:defPPr/>
          </a:lstStyle>
          <a:p>
            <a:r>
              <a:rPr lang="en-US" smtClean="0"/>
              <a:t>In steady state , the temperature in the oven becomes constant and the equation is </a:t>
            </a:r>
          </a:p>
          <a:p>
            <a:endParaRPr lang="en-US"/>
          </a:p>
          <a:p>
            <a:endParaRPr lang="en-US" smtClean="0"/>
          </a:p>
          <a:p>
            <a:r>
              <a:rPr lang="en-US" smtClean="0"/>
              <a:t>A sample calculation</a:t>
            </a:r>
          </a:p>
          <a:p>
            <a:pPr marL="0" indent="0">
              <a:buNone/>
            </a:pPr>
            <a:r>
              <a:rPr lang="en-US"/>
              <a:t> </a:t>
            </a:r>
            <a:r>
              <a:rPr lang="en-US" smtClean="0"/>
              <a:t>  Suppose we want             and            . </a:t>
            </a:r>
          </a:p>
          <a:p>
            <a:pPr marL="0" indent="0">
              <a:buNone/>
            </a:pPr>
            <a:r>
              <a:rPr lang="en-US"/>
              <a:t> </a:t>
            </a:r>
            <a:r>
              <a:rPr lang="en-US" smtClean="0"/>
              <a:t>  Also R = 0.05 Degrees/ Watt</a:t>
            </a:r>
          </a:p>
          <a:p>
            <a:pPr marL="0" indent="0">
              <a:buNone/>
            </a:pPr>
            <a:r>
              <a:rPr lang="en-US"/>
              <a:t> </a:t>
            </a:r>
            <a:r>
              <a:rPr lang="en-US" smtClean="0"/>
              <a:t> Coil wattage q = 40/0.05 = 800 watts</a:t>
            </a:r>
          </a:p>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740914045"/>
              </p:ext>
            </p:extLst>
          </p:nvPr>
        </p:nvGraphicFramePr>
        <p:xfrm>
          <a:off x="1752600" y="2514600"/>
          <a:ext cx="1820863" cy="990600"/>
        </p:xfrm>
        <a:graphic>
          <a:graphicData uri="http://schemas.openxmlformats.org/presentationml/2006/ole">
            <mc:AlternateContent>
              <mc:Choice xmlns:v="urn:schemas-microsoft-com:vml" Requires="v">
                <p:oleObj spid="_x0000_s1116" name="Equation" r:id="rId2" imgW="723600" imgH="393480" progId="Equation.3">
                  <p:embed/>
                </p:oleObj>
              </mc:Choice>
              <mc:Fallback>
                <p:oleObj name="Equation" r:id="rId2" imgW="723600" imgH="393480" progId="Equation.3">
                  <p:embed/>
                  <p:pic>
                    <p:nvPicPr>
                      <p:cNvPr id="0" name="OLE substitute image"/>
                      <p:cNvPicPr/>
                      <p:nvPr/>
                    </p:nvPicPr>
                    <p:blipFill>
                      <a:blip r:embed="rId3"/>
                      <a:stretch>
                        <a:fillRect/>
                      </a:stretch>
                    </p:blipFill>
                    <p:spPr>
                      <a:xfrm>
                        <a:off x="1752600" y="2514600"/>
                        <a:ext cx="1820863" cy="9906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80443852"/>
              </p:ext>
            </p:extLst>
          </p:nvPr>
        </p:nvGraphicFramePr>
        <p:xfrm>
          <a:off x="3657600" y="4267200"/>
          <a:ext cx="1128184" cy="495300"/>
        </p:xfrm>
        <a:graphic>
          <a:graphicData uri="http://schemas.openxmlformats.org/presentationml/2006/ole">
            <mc:AlternateContent>
              <mc:Choice xmlns:v="urn:schemas-microsoft-com:vml" Requires="v">
                <p:oleObj spid="_x0000_s1117" name="Equation" r:id="rId4" imgW="520560" imgH="228600" progId="Equation.3">
                  <p:embed/>
                </p:oleObj>
              </mc:Choice>
              <mc:Fallback>
                <p:oleObj name="Equation" r:id="rId4" imgW="520560" imgH="228600" progId="Equation.3">
                  <p:embed/>
                  <p:pic>
                    <p:nvPicPr>
                      <p:cNvPr id="0" name="OLE substitute image"/>
                      <p:cNvPicPr/>
                      <p:nvPr/>
                    </p:nvPicPr>
                    <p:blipFill>
                      <a:blip r:embed="rId5"/>
                      <a:stretch>
                        <a:fillRect/>
                      </a:stretch>
                    </p:blipFill>
                    <p:spPr>
                      <a:xfrm>
                        <a:off x="3657600" y="4267200"/>
                        <a:ext cx="1128184" cy="4953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48762654"/>
              </p:ext>
            </p:extLst>
          </p:nvPr>
        </p:nvGraphicFramePr>
        <p:xfrm>
          <a:off x="5715000" y="4191000"/>
          <a:ext cx="1144281" cy="519112"/>
        </p:xfrm>
        <a:graphic>
          <a:graphicData uri="http://schemas.openxmlformats.org/presentationml/2006/ole">
            <mc:AlternateContent>
              <mc:Choice xmlns:v="urn:schemas-microsoft-com:vml" Requires="v">
                <p:oleObj spid="_x0000_s1118" name="Equation" r:id="rId6" imgW="533160" imgH="241200" progId="Equation.3">
                  <p:embed/>
                </p:oleObj>
              </mc:Choice>
              <mc:Fallback>
                <p:oleObj name="Equation" r:id="rId6" imgW="533160" imgH="241200" progId="Equation.3">
                  <p:embed/>
                  <p:pic>
                    <p:nvPicPr>
                      <p:cNvPr id="0" name="OLE substitute image"/>
                      <p:cNvPicPr/>
                      <p:nvPr/>
                    </p:nvPicPr>
                    <p:blipFill>
                      <a:blip r:embed="rId7"/>
                      <a:stretch>
                        <a:fillRect/>
                      </a:stretch>
                    </p:blipFill>
                    <p:spPr>
                      <a:xfrm>
                        <a:off x="5715000" y="4191000"/>
                        <a:ext cx="1144281" cy="5191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06258767"/>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Electrical Equivalent circuit</a:t>
            </a:r>
            <a:endParaRPr lang="en-US"/>
          </a:p>
        </p:txBody>
      </p:sp>
      <p:sp>
        <p:nvSpPr>
          <p:cNvPr id="3" name="Content Placeholder 2"/>
          <p:cNvSpPr>
            <a:spLocks noGrp="1"/>
          </p:cNvSpPr>
          <p:nvPr>
            <p:ph sz="quarter" idx="1"/>
          </p:nvPr>
        </p:nvSpPr>
        <p:spPr/>
        <p:txBody>
          <a:bodyPr/>
          <a:lstStyle>
            <a:defPPr/>
          </a:lstStyle>
          <a:p>
            <a:pPr/>
            <a:r>
              <a:rPr lang="en-US" smtClean="0"/>
              <a:t>Temperature :    Voltage</a:t>
            </a:r>
          </a:p>
          <a:p>
            <a:pPr/>
            <a:r>
              <a:rPr lang="en-US" smtClean="0"/>
              <a:t>Thermal resistance : Electrical resistance</a:t>
            </a:r>
          </a:p>
          <a:p>
            <a:pPr/>
            <a:r>
              <a:rPr lang="en-US" smtClean="0"/>
              <a:t>Thermal capacitance : Electrical capacitance</a:t>
            </a:r>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3733800"/>
            <a:ext cx="3886200" cy="180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88008992"/>
              </p:ext>
            </p:extLst>
          </p:nvPr>
        </p:nvGraphicFramePr>
        <p:xfrm>
          <a:off x="4419600" y="3566319"/>
          <a:ext cx="3906838" cy="1941512"/>
        </p:xfrm>
        <a:graphic>
          <a:graphicData uri="http://schemas.openxmlformats.org/presentationml/2006/ole">
            <mc:AlternateContent>
              <mc:Choice xmlns:v="urn:schemas-microsoft-com:vml" Requires="v">
                <p:oleObj spid="_x0000_s1119" name="Equation" r:id="rId4" imgW="2145960" imgH="1066680" progId="Equation.3">
                  <p:embed/>
                </p:oleObj>
              </mc:Choice>
              <mc:Fallback>
                <p:oleObj name="Equation" r:id="rId4" imgW="2145960" imgH="1066680" progId="Equation.3">
                  <p:embed/>
                  <p:pic>
                    <p:nvPicPr>
                      <p:cNvPr id="0" name="OLE substitute image"/>
                      <p:cNvPicPr/>
                      <p:nvPr/>
                    </p:nvPicPr>
                    <p:blipFill>
                      <a:blip r:embed="rId5"/>
                      <a:stretch>
                        <a:fillRect/>
                      </a:stretch>
                    </p:blipFill>
                    <p:spPr>
                      <a:xfrm>
                        <a:off x="4419600" y="3566319"/>
                        <a:ext cx="3906838" cy="1941512"/>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15603697"/>
              </p:ext>
            </p:extLst>
          </p:nvPr>
        </p:nvGraphicFramePr>
        <p:xfrm>
          <a:off x="4419600" y="5202021"/>
          <a:ext cx="1526095" cy="675842"/>
        </p:xfrm>
        <a:graphic>
          <a:graphicData uri="http://schemas.openxmlformats.org/presentationml/2006/ole">
            <mc:AlternateContent>
              <mc:Choice xmlns:v="urn:schemas-microsoft-com:vml" Requires="v">
                <p:oleObj spid="_x0000_s1120" name="Equation" r:id="rId6" imgW="888840" imgH="393480" progId="Equation.3">
                  <p:embed/>
                </p:oleObj>
              </mc:Choice>
              <mc:Fallback>
                <p:oleObj name="Equation" r:id="rId6" imgW="888840" imgH="393480" progId="Equation.3">
                  <p:embed/>
                  <p:pic>
                    <p:nvPicPr>
                      <p:cNvPr id="0" name="OLE substitute image"/>
                      <p:cNvPicPr/>
                      <p:nvPr/>
                    </p:nvPicPr>
                    <p:blipFill>
                      <a:blip r:embed="rId7"/>
                      <a:stretch>
                        <a:fillRect/>
                      </a:stretch>
                    </p:blipFill>
                    <p:spPr>
                      <a:xfrm>
                        <a:off x="4419600" y="5202021"/>
                        <a:ext cx="1526095" cy="67584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54860786"/>
              </p:ext>
            </p:extLst>
          </p:nvPr>
        </p:nvGraphicFramePr>
        <p:xfrm>
          <a:off x="838200" y="5791200"/>
          <a:ext cx="2028825" cy="806450"/>
        </p:xfrm>
        <a:graphic>
          <a:graphicData uri="http://schemas.openxmlformats.org/presentationml/2006/ole">
            <mc:AlternateContent>
              <mc:Choice xmlns:v="urn:schemas-microsoft-com:vml" Requires="v">
                <p:oleObj spid="_x0000_s1121" name="Equation" r:id="rId8" imgW="990360" imgH="393480" progId="Equation.3">
                  <p:embed/>
                </p:oleObj>
              </mc:Choice>
              <mc:Fallback>
                <p:oleObj name="Equation" r:id="rId8" imgW="990360" imgH="393480" progId="Equation.3">
                  <p:embed/>
                  <p:pic>
                    <p:nvPicPr>
                      <p:cNvPr id="0" name="OLE substitute image"/>
                      <p:cNvPicPr/>
                      <p:nvPr/>
                    </p:nvPicPr>
                    <p:blipFill>
                      <a:blip r:embed="rId9">
                        <a:extLst>
                          <a:ext uri="{28A0092B-C50C-407E-A947-70E740481C1C}">
                            <a14:useLocalDpi xmlns:a14="http://schemas.microsoft.com/office/drawing/2010/main" val="0"/>
                          </a:ext>
                        </a:extLst>
                      </a:blip>
                      <a:stretch>
                        <a:fillRect/>
                      </a:stretch>
                    </p:blipFill>
                    <p:spPr>
                      <a:xfrm>
                        <a:off x="838200" y="5791200"/>
                        <a:ext cx="2028825" cy="80645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21991498"/>
              </p:ext>
            </p:extLst>
          </p:nvPr>
        </p:nvGraphicFramePr>
        <p:xfrm>
          <a:off x="3429000" y="5791200"/>
          <a:ext cx="2165350" cy="1016000"/>
        </p:xfrm>
        <a:graphic>
          <a:graphicData uri="http://schemas.openxmlformats.org/presentationml/2006/ole">
            <mc:AlternateContent>
              <mc:Choice xmlns:v="urn:schemas-microsoft-com:vml" Requires="v">
                <p:oleObj spid="_x0000_s1122" name="Equation" r:id="rId10" imgW="1028520" imgH="482400" progId="Equation.3">
                  <p:embed/>
                </p:oleObj>
              </mc:Choice>
              <mc:Fallback>
                <p:oleObj name="Equation" r:id="rId10" imgW="1028520" imgH="482400" progId="Equation.3">
                  <p:embed/>
                  <p:pic>
                    <p:nvPicPr>
                      <p:cNvPr id="0" name="OLE substitute image"/>
                      <p:cNvPicPr/>
                      <p:nvPr/>
                    </p:nvPicPr>
                    <p:blipFill>
                      <a:blip r:embed="rId11">
                        <a:extLst>
                          <a:ext uri="{28A0092B-C50C-407E-A947-70E740481C1C}">
                            <a14:useLocalDpi xmlns:a14="http://schemas.microsoft.com/office/drawing/2010/main" val="0"/>
                          </a:ext>
                        </a:extLst>
                      </a:blip>
                      <a:stretch>
                        <a:fillRect/>
                      </a:stretch>
                    </p:blipFill>
                    <p:spPr>
                      <a:xfrm>
                        <a:off x="3429000" y="5791200"/>
                        <a:ext cx="2165350" cy="1016000"/>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14966073"/>
              </p:ext>
            </p:extLst>
          </p:nvPr>
        </p:nvGraphicFramePr>
        <p:xfrm>
          <a:off x="6448425" y="5715000"/>
          <a:ext cx="2005013" cy="1016000"/>
        </p:xfrm>
        <a:graphic>
          <a:graphicData uri="http://schemas.openxmlformats.org/presentationml/2006/ole">
            <mc:AlternateContent>
              <mc:Choice xmlns:v="urn:schemas-microsoft-com:vml" Requires="v">
                <p:oleObj spid="_x0000_s1123" name="Equation" r:id="rId12" imgW="952200" imgH="482400" progId="Equation.3">
                  <p:embed/>
                </p:oleObj>
              </mc:Choice>
              <mc:Fallback>
                <p:oleObj name="Equation" r:id="rId12" imgW="952200" imgH="482400" progId="Equation.3">
                  <p:embed/>
                  <p:pic>
                    <p:nvPicPr>
                      <p:cNvPr id="0" name="OLE substitute image"/>
                      <p:cNvPicPr/>
                      <p:nvPr/>
                    </p:nvPicPr>
                    <p:blipFill>
                      <a:blip r:embed="rId13"/>
                      <a:stretch>
                        <a:fillRect/>
                      </a:stretch>
                    </p:blipFill>
                    <p:spPr>
                      <a:xfrm>
                        <a:off x="6448425" y="5715000"/>
                        <a:ext cx="2005013" cy="1016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970375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Input output characteristics </a:t>
            </a:r>
            <a:br>
              <a:rPr lang="en-US" smtClean="0"/>
            </a:br>
            <a:r>
              <a:rPr lang="en-US" smtClean="0"/>
              <a:t>of a sensor</a:t>
            </a:r>
            <a:endParaRPr lang="en-US"/>
          </a:p>
        </p:txBody>
      </p:sp>
      <p:sp>
        <p:nvSpPr>
          <p:cNvPr id="3" name="Content Placeholder 2"/>
          <p:cNvSpPr>
            <a:spLocks noGrp="1"/>
          </p:cNvSpPr>
          <p:nvPr>
            <p:ph sz="quarter" idx="1"/>
          </p:nvPr>
        </p:nvSpPr>
        <p:spPr/>
        <p:txBody>
          <a:bodyPr/>
          <a:lstStyle>
            <a:defPPr/>
          </a:lstStyle>
          <a:p>
            <a:pPr/>
            <a:r>
              <a:rPr lang="en-US" smtClean="0"/>
              <a:t>Manufacturers  specify  the sensor  characteristics </a:t>
            </a:r>
          </a:p>
          <a:p>
            <a:pPr/>
            <a:r>
              <a:rPr lang="en-US" smtClean="0"/>
              <a:t>x is the input</a:t>
            </a:r>
          </a:p>
          <a:p>
            <a:pPr/>
            <a:r>
              <a:rPr lang="en-US" smtClean="0"/>
              <a:t>y is the output</a:t>
            </a:r>
          </a:p>
          <a:p>
            <a:pPr/>
            <a:r>
              <a:rPr lang="en-US" smtClean="0"/>
              <a:t>y = f(x)</a:t>
            </a:r>
          </a:p>
        </p:txBody>
      </p:sp>
    </p:spTree>
    <p:extLst>
      <p:ext uri="{BB962C8B-B14F-4D97-AF65-F5344CB8AC3E}">
        <p14:creationId xmlns:p14="http://schemas.microsoft.com/office/powerpoint/2010/main" val="3018126090"/>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Set point</a:t>
            </a:r>
            <a:endParaRPr lang="en-US"/>
          </a:p>
        </p:txBody>
      </p:sp>
      <p:graphicFrame>
        <p:nvGraphicFramePr>
          <p:cNvPr id="4" name="Content Placeholder 3"/>
          <p:cNvGraphicFramePr>
            <a:graphicFrameLocks noGrp="1" noChangeAspect="1"/>
          </p:cNvGraphicFramePr>
          <p:nvPr>
            <p:ph sz="quarter" idx="1"/>
            <p:extLst>
              <p:ext uri="{D42A27DB-BD31-4B8C-83A1-F6EECF244321}">
                <p14:modId xmlns:p14="http://schemas.microsoft.com/office/powerpoint/2010/main" val="3772535265"/>
              </p:ext>
            </p:extLst>
          </p:nvPr>
        </p:nvGraphicFramePr>
        <p:xfrm>
          <a:off x="1066800" y="1828800"/>
          <a:ext cx="2057400" cy="965200"/>
        </p:xfrm>
        <a:graphic>
          <a:graphicData uri="http://schemas.openxmlformats.org/presentationml/2006/ole">
            <mc:AlternateContent>
              <mc:Choice xmlns:v="urn:schemas-microsoft-com:vml" Requires="v">
                <p:oleObj spid="_x0000_s1124" name="Equation" r:id="rId2" imgW="1028254" imgH="482391" progId="Equation.3">
                  <p:embed/>
                </p:oleObj>
              </mc:Choice>
              <mc:Fallback>
                <p:oleObj name="Equation" r:id="rId2" imgW="1028254" imgH="482391"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066800" y="1828800"/>
                        <a:ext cx="2057400" cy="965200"/>
                      </a:xfrm>
                      <a:prstGeom prst="rect">
                        <a:avLst/>
                      </a:prstGeom>
                      <a:noFill/>
                      <a:ln>
                        <a:noFill/>
                      </a:ln>
                    </p:spPr>
                  </p:pic>
                </p:oleObj>
              </mc:Fallback>
            </mc:AlternateContent>
          </a:graphicData>
        </a:graphic>
      </p:graphicFrame>
      <p:sp>
        <p:nvSpPr>
          <p:cNvPr id="6" name="TextBox 5"/>
          <p:cNvSpPr txBox="1"/>
          <p:nvPr/>
        </p:nvSpPr>
        <p:spPr>
          <a:xfrm>
            <a:off x="457200" y="2971800"/>
            <a:ext cx="78486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Note that  </a:t>
            </a:r>
            <a:r>
              <a:rPr lang="en-US" sz="2800" smtClean="0">
                <a:latin typeface="Symbol" pitchFamily="18" charset="2"/>
              </a:rPr>
              <a:t>q </a:t>
            </a:r>
            <a:r>
              <a:rPr lang="en-US" sz="2800" smtClean="0"/>
              <a:t>reaches  qR in steady state. This the desired temperature. Hence qR is called the set point</a:t>
            </a:r>
            <a:endParaRPr lang="en-US" sz="2800"/>
          </a:p>
        </p:txBody>
      </p:sp>
      <p:graphicFrame>
        <p:nvGraphicFramePr>
          <p:cNvPr id="7" name="Object 6"/>
          <p:cNvGraphicFramePr>
            <a:graphicFrameLocks noChangeAspect="1"/>
          </p:cNvGraphicFramePr>
          <p:nvPr>
            <p:extLst>
              <p:ext uri="{D42A27DB-BD31-4B8C-83A1-F6EECF244321}">
                <p14:modId xmlns:p14="http://schemas.microsoft.com/office/powerpoint/2010/main" val="745909197"/>
              </p:ext>
            </p:extLst>
          </p:nvPr>
        </p:nvGraphicFramePr>
        <p:xfrm>
          <a:off x="1066800" y="4038600"/>
          <a:ext cx="2005013" cy="1016000"/>
        </p:xfrm>
        <a:graphic>
          <a:graphicData uri="http://schemas.openxmlformats.org/presentationml/2006/ole">
            <mc:AlternateContent>
              <mc:Choice xmlns:v="urn:schemas-microsoft-com:vml" Requires="v">
                <p:oleObj spid="_x0000_s1125" name="Equation" r:id="rId4" imgW="952200" imgH="482400" progId="Equation.3">
                  <p:embed/>
                </p:oleObj>
              </mc:Choice>
              <mc:Fallback>
                <p:oleObj name="Equation" r:id="rId4" imgW="952200" imgH="4824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1066800" y="4038600"/>
                        <a:ext cx="2005013" cy="1016000"/>
                      </a:xfrm>
                      <a:prstGeom prst="rect">
                        <a:avLst/>
                      </a:prstGeom>
                      <a:noFill/>
                      <a:ln>
                        <a:noFill/>
                      </a:ln>
                    </p:spPr>
                  </p:pic>
                </p:oleObj>
              </mc:Fallback>
            </mc:AlternateContent>
          </a:graphicData>
        </a:graphic>
      </p:graphicFrame>
      <p:sp>
        <p:nvSpPr>
          <p:cNvPr id="8" name="TextBox 7"/>
          <p:cNvSpPr txBox="1"/>
          <p:nvPr/>
        </p:nvSpPr>
        <p:spPr>
          <a:xfrm>
            <a:off x="457200" y="5105400"/>
            <a:ext cx="76200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In the electrical Analog V is the set point</a:t>
            </a:r>
            <a:endParaRPr lang="en-US" sz="2800"/>
          </a:p>
        </p:txBody>
      </p:sp>
      <p:sp>
        <p:nvSpPr>
          <p:cNvPr id="3" name="TextBox 2"/>
          <p:cNvSpPr txBox="1"/>
          <p:nvPr/>
        </p:nvSpPr>
        <p:spPr>
          <a:xfrm>
            <a:off x="1143000" y="5943600"/>
            <a:ext cx="4419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Closed loop system</a:t>
            </a:r>
            <a:endParaRPr lang="en-US"/>
          </a:p>
        </p:txBody>
      </p:sp>
    </p:spTree>
    <p:extLst>
      <p:ext uri="{BB962C8B-B14F-4D97-AF65-F5344CB8AC3E}">
        <p14:creationId xmlns:p14="http://schemas.microsoft.com/office/powerpoint/2010/main" val="28821444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Closed Loop System</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1828800"/>
            <a:ext cx="7924800" cy="364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Object 8"/>
          <p:cNvGraphicFramePr>
            <a:graphicFrameLocks noChangeAspect="1"/>
          </p:cNvGraphicFramePr>
          <p:nvPr>
            <p:extLst>
              <p:ext uri="{D42A27DB-BD31-4B8C-83A1-F6EECF244321}">
                <p14:modId xmlns:p14="http://schemas.microsoft.com/office/powerpoint/2010/main" val="3617417336"/>
              </p:ext>
            </p:extLst>
          </p:nvPr>
        </p:nvGraphicFramePr>
        <p:xfrm>
          <a:off x="1676400" y="5471182"/>
          <a:ext cx="4246799" cy="1158218"/>
        </p:xfrm>
        <a:graphic>
          <a:graphicData uri="http://schemas.openxmlformats.org/presentationml/2006/ole">
            <mc:AlternateContent>
              <mc:Choice xmlns:v="urn:schemas-microsoft-com:vml" Requires="v">
                <p:oleObj spid="_x0000_s1126" name="Equation" r:id="rId3" imgW="1536480" imgH="419040" progId="Equation.3">
                  <p:embed/>
                </p:oleObj>
              </mc:Choice>
              <mc:Fallback>
                <p:oleObj name="Equation" r:id="rId3" imgW="1536480" imgH="419040" progId="Equation.3">
                  <p:embed/>
                  <p:pic>
                    <p:nvPicPr>
                      <p:cNvPr id="0" name="OLE substitute image"/>
                      <p:cNvPicPr/>
                      <p:nvPr/>
                    </p:nvPicPr>
                    <p:blipFill>
                      <a:blip r:embed="rId4"/>
                      <a:stretch>
                        <a:fillRect/>
                      </a:stretch>
                    </p:blipFill>
                    <p:spPr>
                      <a:xfrm>
                        <a:off x="1676400" y="5471182"/>
                        <a:ext cx="4246799" cy="1158218"/>
                      </a:xfrm>
                      <a:prstGeom prst="rect">
                        <a:avLst/>
                      </a:prstGeom>
                    </p:spPr>
                  </p:pic>
                </p:oleObj>
              </mc:Fallback>
            </mc:AlternateContent>
          </a:graphicData>
        </a:graphic>
      </p:graphicFrame>
    </p:spTree>
    <p:extLst>
      <p:ext uri="{BB962C8B-B14F-4D97-AF65-F5344CB8AC3E}">
        <p14:creationId xmlns:p14="http://schemas.microsoft.com/office/powerpoint/2010/main" val="1044324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Effect of proportional control</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345918825"/>
              </p:ext>
            </p:extLst>
          </p:nvPr>
        </p:nvGraphicFramePr>
        <p:xfrm>
          <a:off x="1066801" y="1816332"/>
          <a:ext cx="3733800" cy="1018943"/>
        </p:xfrm>
        <a:graphic>
          <a:graphicData uri="http://schemas.openxmlformats.org/presentationml/2006/ole">
            <mc:AlternateContent>
              <mc:Choice xmlns:v="urn:schemas-microsoft-com:vml" Requires="v">
                <p:oleObj spid="_x0000_s1127" name="Equation" r:id="rId2" imgW="1536480" imgH="419040" progId="Equation.3">
                  <p:embed/>
                </p:oleObj>
              </mc:Choice>
              <mc:Fallback>
                <p:oleObj name="Equation" r:id="rId2" imgW="1536480" imgH="41904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066801" y="1816332"/>
                        <a:ext cx="3733800" cy="1018943"/>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89001421"/>
              </p:ext>
            </p:extLst>
          </p:nvPr>
        </p:nvGraphicFramePr>
        <p:xfrm>
          <a:off x="1295399" y="3124200"/>
          <a:ext cx="3737919" cy="1143000"/>
        </p:xfrm>
        <a:graphic>
          <a:graphicData uri="http://schemas.openxmlformats.org/presentationml/2006/ole">
            <mc:AlternateContent>
              <mc:Choice xmlns:v="urn:schemas-microsoft-com:vml" Requires="v">
                <p:oleObj spid="_x0000_s1128" name="Equation" r:id="rId4" imgW="1536480" imgH="469800" progId="Equation.3">
                  <p:embed/>
                </p:oleObj>
              </mc:Choice>
              <mc:Fallback>
                <p:oleObj name="Equation" r:id="rId4" imgW="1536480" imgH="469800" progId="Equation.3">
                  <p:embed/>
                  <p:pic>
                    <p:nvPicPr>
                      <p:cNvPr id="0" name="OLE substitute image"/>
                      <p:cNvPicPr/>
                      <p:nvPr/>
                    </p:nvPicPr>
                    <p:blipFill>
                      <a:blip r:embed="rId5"/>
                      <a:stretch>
                        <a:fillRect/>
                      </a:stretch>
                    </p:blipFill>
                    <p:spPr>
                      <a:xfrm>
                        <a:off x="1295399" y="3124200"/>
                        <a:ext cx="3737919" cy="1143000"/>
                      </a:xfrm>
                      <a:prstGeom prst="rect">
                        <a:avLst/>
                      </a:prstGeom>
                    </p:spPr>
                  </p:pic>
                </p:oleObj>
              </mc:Fallback>
            </mc:AlternateContent>
          </a:graphicData>
        </a:graphic>
      </p:graphicFrame>
      <p:sp>
        <p:nvSpPr>
          <p:cNvPr id="6" name="TextBox 5"/>
          <p:cNvSpPr txBox="1"/>
          <p:nvPr/>
        </p:nvSpPr>
        <p:spPr>
          <a:xfrm>
            <a:off x="457200" y="4648200"/>
            <a:ext cx="8153400" cy="646331"/>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smtClean="0"/>
              <a:t>Time constant is reduced. Faster Response</a:t>
            </a:r>
            <a:endParaRPr lang="en-US" sz="3600"/>
          </a:p>
        </p:txBody>
      </p:sp>
      <p:sp>
        <p:nvSpPr>
          <p:cNvPr id="7" name="TextBox 6"/>
          <p:cNvSpPr txBox="1"/>
          <p:nvPr/>
        </p:nvSpPr>
        <p:spPr>
          <a:xfrm>
            <a:off x="1066800" y="5638800"/>
            <a:ext cx="5715000" cy="646331"/>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smtClean="0"/>
              <a:t>Steady state error</a:t>
            </a:r>
            <a:endParaRPr lang="en-US" sz="3600"/>
          </a:p>
        </p:txBody>
      </p:sp>
    </p:spTree>
    <p:extLst>
      <p:ext uri="{BB962C8B-B14F-4D97-AF65-F5344CB8AC3E}">
        <p14:creationId xmlns:p14="http://schemas.microsoft.com/office/powerpoint/2010/main" val="863552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Loading effect in Open loop System</a:t>
            </a:r>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1515940"/>
            <a:ext cx="5162550" cy="456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2200243345"/>
              </p:ext>
            </p:extLst>
          </p:nvPr>
        </p:nvGraphicFramePr>
        <p:xfrm>
          <a:off x="6096000" y="2697751"/>
          <a:ext cx="2558047" cy="1092200"/>
        </p:xfrm>
        <a:graphic>
          <a:graphicData uri="http://schemas.openxmlformats.org/presentationml/2006/ole">
            <mc:AlternateContent>
              <mc:Choice xmlns:v="urn:schemas-microsoft-com:vml" Requires="v">
                <p:oleObj spid="_x0000_s1129" name="Equation" r:id="rId3" imgW="1130040" imgH="482400" progId="Equation.3">
                  <p:embed/>
                </p:oleObj>
              </mc:Choice>
              <mc:Fallback>
                <p:oleObj name="Equation" r:id="rId3" imgW="1130040" imgH="482400" progId="Equation.3">
                  <p:embed/>
                  <p:pic>
                    <p:nvPicPr>
                      <p:cNvPr id="0" name="OLE substitute image"/>
                      <p:cNvPicPr/>
                      <p:nvPr/>
                    </p:nvPicPr>
                    <p:blipFill>
                      <a:blip r:embed="rId4"/>
                      <a:stretch>
                        <a:fillRect/>
                      </a:stretch>
                    </p:blipFill>
                    <p:spPr>
                      <a:xfrm>
                        <a:off x="6096000" y="2697751"/>
                        <a:ext cx="2558047" cy="1092200"/>
                      </a:xfrm>
                      <a:prstGeom prst="rect">
                        <a:avLst/>
                      </a:prstGeom>
                    </p:spPr>
                  </p:pic>
                </p:oleObj>
              </mc:Fallback>
            </mc:AlternateContent>
          </a:graphicData>
        </a:graphic>
      </p:graphicFrame>
      <p:sp>
        <p:nvSpPr>
          <p:cNvPr id="5" name="TextBox 4"/>
          <p:cNvSpPr txBox="1"/>
          <p:nvPr/>
        </p:nvSpPr>
        <p:spPr>
          <a:xfrm>
            <a:off x="5715000" y="4267200"/>
            <a:ext cx="3048000" cy="2062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Steady state voltage is reduced to half the value.</a:t>
            </a:r>
            <a:endParaRPr lang="en-US" sz="3200"/>
          </a:p>
        </p:txBody>
      </p:sp>
    </p:spTree>
    <p:extLst>
      <p:ext uri="{BB962C8B-B14F-4D97-AF65-F5344CB8AC3E}">
        <p14:creationId xmlns:p14="http://schemas.microsoft.com/office/powerpoint/2010/main" val="25238719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Loaded system with feedback</a:t>
            </a:r>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2057400"/>
            <a:ext cx="4572000" cy="388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1071062269"/>
              </p:ext>
            </p:extLst>
          </p:nvPr>
        </p:nvGraphicFramePr>
        <p:xfrm>
          <a:off x="5486400" y="3429000"/>
          <a:ext cx="3157151" cy="927100"/>
        </p:xfrm>
        <a:graphic>
          <a:graphicData uri="http://schemas.openxmlformats.org/presentationml/2006/ole">
            <mc:AlternateContent>
              <mc:Choice xmlns:v="urn:schemas-microsoft-com:vml" Requires="v">
                <p:oleObj spid="_x0000_s1130" name="Equation" r:id="rId3" imgW="1600200" imgH="469800" progId="Equation.3">
                  <p:embed/>
                </p:oleObj>
              </mc:Choice>
              <mc:Fallback>
                <p:oleObj name="Equation" r:id="rId3" imgW="1600200" imgH="469800" progId="Equation.3">
                  <p:embed/>
                  <p:pic>
                    <p:nvPicPr>
                      <p:cNvPr id="0" name="OLE substitute image"/>
                      <p:cNvPicPr/>
                      <p:nvPr/>
                    </p:nvPicPr>
                    <p:blipFill>
                      <a:blip r:embed="rId4"/>
                      <a:stretch>
                        <a:fillRect/>
                      </a:stretch>
                    </p:blipFill>
                    <p:spPr>
                      <a:xfrm>
                        <a:off x="5486400" y="3429000"/>
                        <a:ext cx="3157151" cy="927100"/>
                      </a:xfrm>
                      <a:prstGeom prst="rect">
                        <a:avLst/>
                      </a:prstGeom>
                    </p:spPr>
                  </p:pic>
                </p:oleObj>
              </mc:Fallback>
            </mc:AlternateContent>
          </a:graphicData>
        </a:graphic>
      </p:graphicFrame>
    </p:spTree>
    <p:extLst>
      <p:ext uri="{BB962C8B-B14F-4D97-AF65-F5344CB8AC3E}">
        <p14:creationId xmlns:p14="http://schemas.microsoft.com/office/powerpoint/2010/main" val="4127407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defPPr/>
          </a:lstStyle>
          <a:p>
            <a:pPr/>
            <a:r>
              <a:rPr lang="en-US" err="1" smtClean="0"/>
              <a:t>LTspice simulation</a:t>
            </a:r>
            <a:endParaRPr lang="en-US"/>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752600"/>
            <a:ext cx="9139160" cy="420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862177"/>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Step response</a:t>
            </a:r>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1504950"/>
            <a:ext cx="6296025"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42627"/>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5.4</a:t>
            </a:r>
            <a:endParaRPr lang="en-US"/>
          </a:p>
        </p:txBody>
      </p:sp>
      <p:sp>
        <p:nvSpPr>
          <p:cNvPr id="3" name="Content Placeholder 2"/>
          <p:cNvSpPr>
            <a:spLocks noGrp="1"/>
          </p:cNvSpPr>
          <p:nvPr>
            <p:ph sz="quarter" idx="1"/>
          </p:nvPr>
        </p:nvSpPr>
        <p:spPr/>
        <p:txBody>
          <a:bodyPr/>
          <a:lstStyle>
            <a:defPPr/>
          </a:lstStyle>
          <a:p>
            <a:pPr/>
            <a:r>
              <a:rPr lang="en-US" smtClean="0"/>
              <a:t>In the Ltspice simulation shown  the load is the first order low pass filter consisting of 1kohms resistor, 1000 </a:t>
            </a:r>
            <a:r>
              <a:rPr lang="en-US" smtClean="0">
                <a:latin typeface="Symbol" pitchFamily="18" charset="2"/>
              </a:rPr>
              <a:t>m</a:t>
            </a:r>
            <a:r>
              <a:rPr lang="en-US" smtClean="0"/>
              <a:t>F capacitor and the load of 1 kohms resistor</a:t>
            </a:r>
          </a:p>
          <a:p>
            <a:pPr/>
            <a:r>
              <a:rPr lang="en-US" smtClean="0"/>
              <a:t>Replace this load by a second order low pass filter consisting of 20 kohms resistor, 0.1 H inductor and 1</a:t>
            </a:r>
            <a:r>
              <a:rPr lang="en-US" smtClean="0">
                <a:latin typeface="Symbol" pitchFamily="18" charset="2"/>
              </a:rPr>
              <a:t>m</a:t>
            </a:r>
            <a:r>
              <a:rPr lang="en-US" smtClean="0"/>
              <a:t>F capacitor. Use a load of 40 kohms resistor and plot the transient response for open loop and closed loop circuit and compare.</a:t>
            </a:r>
          </a:p>
          <a:p>
            <a:pPr/>
            <a:r>
              <a:rPr lang="en-US" smtClean="0"/>
              <a:t>Write your conclusions.</a:t>
            </a:r>
            <a:endParaRPr lang="en-US"/>
          </a:p>
        </p:txBody>
      </p:sp>
    </p:spTree>
    <p:extLst>
      <p:ext uri="{BB962C8B-B14F-4D97-AF65-F5344CB8AC3E}">
        <p14:creationId xmlns:p14="http://schemas.microsoft.com/office/powerpoint/2010/main" val="3302720196"/>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to Exercise 5.4</a:t>
            </a:r>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207575"/>
            <a:ext cx="9144000" cy="420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310471"/>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Open loop and closed loop outputs</a:t>
            </a:r>
            <a:endParaRPr lang="en-US"/>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3988" y="1479550"/>
            <a:ext cx="6296025"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6781"/>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Sensor calibration</a:t>
            </a:r>
            <a:endParaRPr lang="en-US"/>
          </a:p>
        </p:txBody>
      </p:sp>
      <p:sp>
        <p:nvSpPr>
          <p:cNvPr id="4" name="TextBox 3"/>
          <p:cNvSpPr txBox="1"/>
          <p:nvPr/>
        </p:nvSpPr>
        <p:spPr>
          <a:xfrm>
            <a:off x="533400" y="1905000"/>
            <a:ext cx="2133600" cy="1200329"/>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Source to vary</a:t>
            </a:r>
          </a:p>
          <a:p>
            <a:pPr/>
            <a:r>
              <a:rPr lang="en-US" sz="2400" smtClean="0"/>
              <a:t>The input quantity</a:t>
            </a:r>
            <a:endParaRPr lang="en-US" sz="2400"/>
          </a:p>
        </p:txBody>
      </p:sp>
      <p:sp>
        <p:nvSpPr>
          <p:cNvPr id="6" name="TextBox 5"/>
          <p:cNvSpPr txBox="1"/>
          <p:nvPr/>
        </p:nvSpPr>
        <p:spPr>
          <a:xfrm>
            <a:off x="3352800" y="2274330"/>
            <a:ext cx="1752600" cy="461665"/>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Sensor</a:t>
            </a:r>
            <a:endParaRPr lang="en-US" sz="2400"/>
          </a:p>
        </p:txBody>
      </p:sp>
      <p:sp>
        <p:nvSpPr>
          <p:cNvPr id="7" name="TextBox 6"/>
          <p:cNvSpPr txBox="1"/>
          <p:nvPr/>
        </p:nvSpPr>
        <p:spPr>
          <a:xfrm>
            <a:off x="5867400" y="2098965"/>
            <a:ext cx="2667000" cy="830997"/>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Accurate Meter for output quantity</a:t>
            </a:r>
            <a:endParaRPr lang="en-US" sz="2400"/>
          </a:p>
        </p:txBody>
      </p:sp>
      <p:cxnSp>
        <p:nvCxnSpPr>
          <p:cNvPr id="9" name="Straight Arrow Connector 8"/>
          <p:cNvCxnSpPr>
            <a:stCxn id="4" idx="3"/>
            <a:endCxn id="6" idx="1"/>
          </p:cNvCxnSpPr>
          <p:nvPr/>
        </p:nvCxnSpPr>
        <p:spPr>
          <a:xfrm flipV="1">
            <a:off x="2667000" y="2505163"/>
            <a:ext cx="68580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7" idx="1"/>
          </p:cNvCxnSpPr>
          <p:nvPr/>
        </p:nvCxnSpPr>
        <p:spPr>
          <a:xfrm>
            <a:off x="5105400" y="2505163"/>
            <a:ext cx="762000" cy="9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05000" y="3581400"/>
            <a:ext cx="2590800" cy="830997"/>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Accurate meter for input quantity</a:t>
            </a:r>
            <a:endParaRPr lang="en-US" sz="2400"/>
          </a:p>
        </p:txBody>
      </p:sp>
      <p:cxnSp>
        <p:nvCxnSpPr>
          <p:cNvPr id="16" name="Straight Arrow Connector 15"/>
          <p:cNvCxnSpPr>
            <a:endCxn id="12" idx="0"/>
          </p:cNvCxnSpPr>
          <p:nvPr/>
        </p:nvCxnSpPr>
        <p:spPr>
          <a:xfrm flipH="1">
            <a:off x="3200400" y="2489031"/>
            <a:ext cx="0" cy="10923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95600" y="1905000"/>
            <a:ext cx="457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x</a:t>
            </a:r>
            <a:endParaRPr lang="en-US" sz="2800"/>
          </a:p>
        </p:txBody>
      </p:sp>
      <p:sp>
        <p:nvSpPr>
          <p:cNvPr id="13" name="TextBox 12"/>
          <p:cNvSpPr txBox="1"/>
          <p:nvPr/>
        </p:nvSpPr>
        <p:spPr>
          <a:xfrm>
            <a:off x="5334000" y="1905000"/>
            <a:ext cx="457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t>y</a:t>
            </a:r>
          </a:p>
        </p:txBody>
      </p:sp>
      <p:graphicFrame>
        <p:nvGraphicFramePr>
          <p:cNvPr id="5" name="Object 4"/>
          <p:cNvGraphicFramePr>
            <a:graphicFrameLocks noChangeAspect="1"/>
          </p:cNvGraphicFramePr>
          <p:nvPr>
            <p:extLst>
              <p:ext uri="{D42A27DB-BD31-4B8C-83A1-F6EECF244321}">
                <p14:modId xmlns:p14="http://schemas.microsoft.com/office/powerpoint/2010/main" val="3154308657"/>
              </p:ext>
            </p:extLst>
          </p:nvPr>
        </p:nvGraphicFramePr>
        <p:xfrm>
          <a:off x="869950" y="4724400"/>
          <a:ext cx="1460500" cy="508000"/>
        </p:xfrm>
        <a:graphic>
          <a:graphicData uri="http://schemas.openxmlformats.org/presentationml/2006/ole">
            <mc:AlternateContent>
              <mc:Choice xmlns:v="urn:schemas-microsoft-com:vml" Requires="v">
                <p:oleObj spid="_x0000_s1038" name="Equation" r:id="rId2" imgW="583920" imgH="203040" progId="Equation.3">
                  <p:embed/>
                </p:oleObj>
              </mc:Choice>
              <mc:Fallback>
                <p:oleObj name="Equation" r:id="rId2" imgW="583920" imgH="203040" progId="Equation.3">
                  <p:embed/>
                  <p:pic>
                    <p:nvPicPr>
                      <p:cNvPr id="0" name="OLE substitute image"/>
                      <p:cNvPicPr/>
                      <p:nvPr/>
                    </p:nvPicPr>
                    <p:blipFill>
                      <a:blip r:embed="rId3"/>
                      <a:stretch>
                        <a:fillRect/>
                      </a:stretch>
                    </p:blipFill>
                    <p:spPr>
                      <a:xfrm>
                        <a:off x="869950" y="4724400"/>
                        <a:ext cx="1460500" cy="508000"/>
                      </a:xfrm>
                      <a:prstGeom prst="rect">
                        <a:avLst/>
                      </a:prstGeom>
                    </p:spPr>
                  </p:pic>
                </p:oleObj>
              </mc:Fallback>
            </mc:AlternateContent>
          </a:graphicData>
        </a:graphic>
      </p:graphicFrame>
      <p:sp>
        <p:nvSpPr>
          <p:cNvPr id="8" name="TextBox 7"/>
          <p:cNvSpPr txBox="1"/>
          <p:nvPr/>
        </p:nvSpPr>
        <p:spPr>
          <a:xfrm>
            <a:off x="5257800" y="3429000"/>
            <a:ext cx="27432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If non  linear manufacturer will also provide polynomial  equation </a:t>
            </a:r>
            <a:endParaRPr lang="en-US" sz="2400"/>
          </a:p>
        </p:txBody>
      </p:sp>
      <p:sp>
        <p:nvSpPr>
          <p:cNvPr id="10" name="TextBox 9"/>
          <p:cNvSpPr txBox="1"/>
          <p:nvPr/>
        </p:nvSpPr>
        <p:spPr>
          <a:xfrm>
            <a:off x="381000" y="5472270"/>
            <a:ext cx="43053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often a graph is provided by the manufacturer</a:t>
            </a:r>
            <a:endParaRPr lang="en-US" sz="2400"/>
          </a:p>
        </p:txBody>
      </p:sp>
      <p:sp>
        <p:nvSpPr>
          <p:cNvPr id="14" name="TextBox 13"/>
          <p:cNvSpPr txBox="1"/>
          <p:nvPr/>
        </p:nvSpPr>
        <p:spPr>
          <a:xfrm>
            <a:off x="5257800" y="5257800"/>
            <a:ext cx="35052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If approximately linear, best fit line is given. </a:t>
            </a:r>
            <a:endParaRPr lang="en-US" sz="2400"/>
          </a:p>
        </p:txBody>
      </p:sp>
      <p:sp>
        <p:nvSpPr>
          <p:cNvPr id="15" name="TextBox 14"/>
          <p:cNvSpPr txBox="1"/>
          <p:nvPr/>
        </p:nvSpPr>
        <p:spPr>
          <a:xfrm>
            <a:off x="228600" y="3105329"/>
            <a:ext cx="1676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i.e. compressor</a:t>
            </a:r>
          </a:p>
          <a:p>
            <a:pPr/>
            <a:r>
              <a:rPr lang="en-US" smtClean="0"/>
              <a:t>Heating element</a:t>
            </a:r>
            <a:endParaRPr lang="en-US"/>
          </a:p>
        </p:txBody>
      </p:sp>
    </p:spTree>
    <p:extLst>
      <p:ext uri="{BB962C8B-B14F-4D97-AF65-F5344CB8AC3E}">
        <p14:creationId xmlns:p14="http://schemas.microsoft.com/office/powerpoint/2010/main" val="35902889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5" grpId="0"/>
    </p:bldLst>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4" name="Title 1"/>
          <p:cNvSpPr>
            <a:spLocks noGrp="1"/>
          </p:cNvSpPr>
          <p:nvPr>
            <p:ph type="ctrTitle"/>
          </p:nvPr>
        </p:nvSpPr>
        <p:spPr>
          <a:xfrm>
            <a:off x="1295400" y="990600"/>
            <a:ext cx="6477000" cy="1828800"/>
          </a:xfrm>
        </p:spPr>
        <p:txBody>
          <a:bodyPr/>
          <a:lstStyle>
            <a:defPPr/>
          </a:lstStyle>
          <a:p>
            <a:pPr/>
            <a:r>
              <a:rPr lang="en-US"/>
              <a:t>Sensors, Instruments and Experimentation</a:t>
            </a:r>
          </a:p>
        </p:txBody>
      </p:sp>
      <p:sp>
        <p:nvSpPr>
          <p:cNvPr id="5" name="TextBox 4"/>
          <p:cNvSpPr txBox="1"/>
          <p:nvPr/>
        </p:nvSpPr>
        <p:spPr>
          <a:xfrm>
            <a:off x="3505200" y="3048000"/>
            <a:ext cx="4624215" cy="132343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4000" smtClean="0"/>
              <a:t>07 Concepts of Stress</a:t>
            </a:r>
          </a:p>
          <a:p>
            <a:pPr/>
            <a:r>
              <a:rPr lang="en-US" sz="4000"/>
              <a:t> </a:t>
            </a:r>
            <a:r>
              <a:rPr lang="en-US" sz="4000" smtClean="0"/>
              <a:t>    and Strain</a:t>
            </a:r>
            <a:endParaRPr lang="en-US" sz="4000"/>
          </a:p>
        </p:txBody>
      </p:sp>
    </p:spTree>
    <p:extLst>
      <p:ext uri="{BB962C8B-B14F-4D97-AF65-F5344CB8AC3E}">
        <p14:creationId xmlns:p14="http://schemas.microsoft.com/office/powerpoint/2010/main" val="4173404109"/>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Hook’s Law</a:t>
            </a:r>
            <a:endParaRPr lang="en-US"/>
          </a:p>
        </p:txBody>
      </p:sp>
      <p:sp>
        <p:nvSpPr>
          <p:cNvPr id="3" name="Content Placeholder 2"/>
          <p:cNvSpPr>
            <a:spLocks noGrp="1"/>
          </p:cNvSpPr>
          <p:nvPr>
            <p:ph sz="quarter" idx="1"/>
          </p:nvPr>
        </p:nvSpPr>
        <p:spPr>
          <a:xfrm>
            <a:off x="609600" y="1828800"/>
            <a:ext cx="8153400" cy="4495800"/>
          </a:xfrm>
        </p:spPr>
        <p:txBody>
          <a:bodyPr>
            <a:normAutofit lnSpcReduction="10000"/>
          </a:bodyPr>
          <a:lstStyle>
            <a:defPPr/>
          </a:lstStyle>
          <a:p>
            <a:r>
              <a:rPr lang="en-US" smtClean="0"/>
              <a:t>When you apply a Force to an object, it moves if free to move</a:t>
            </a:r>
          </a:p>
          <a:p>
            <a:r>
              <a:rPr lang="en-US" smtClean="0"/>
              <a:t>If it is not free to move, it gets deformed. </a:t>
            </a:r>
          </a:p>
          <a:p>
            <a:r>
              <a:rPr lang="en-US" smtClean="0"/>
              <a:t>Hook’s law (Applies when deformation is small)</a:t>
            </a:r>
          </a:p>
          <a:p>
            <a:pPr marL="0" indent="0">
              <a:buNone/>
            </a:pPr>
            <a:endParaRPr lang="en-US"/>
          </a:p>
          <a:p>
            <a:pPr marL="0" indent="0">
              <a:buNone/>
            </a:pPr>
            <a:r>
              <a:rPr lang="en-US" smtClean="0"/>
              <a:t>    F is the force applied</a:t>
            </a:r>
          </a:p>
          <a:p>
            <a:pPr marL="0" indent="0">
              <a:buNone/>
            </a:pPr>
            <a:r>
              <a:rPr lang="en-US"/>
              <a:t> </a:t>
            </a:r>
            <a:r>
              <a:rPr lang="en-US" smtClean="0"/>
              <a:t>   k constant depending on shape and composition of</a:t>
            </a:r>
          </a:p>
          <a:p>
            <a:pPr marL="0" indent="0">
              <a:buNone/>
            </a:pPr>
            <a:r>
              <a:rPr lang="en-US"/>
              <a:t> </a:t>
            </a:r>
            <a:r>
              <a:rPr lang="en-US" smtClean="0"/>
              <a:t>   the object and the direction of the force</a:t>
            </a:r>
          </a:p>
          <a:p>
            <a:pPr marL="0" indent="0">
              <a:buNone/>
            </a:pPr>
            <a:r>
              <a:rPr lang="en-US"/>
              <a:t> </a:t>
            </a:r>
            <a:r>
              <a:rPr lang="en-US" smtClean="0"/>
              <a:t>   </a:t>
            </a:r>
          </a:p>
          <a:p>
            <a:pPr marL="0" indent="0">
              <a:buNone/>
            </a:pP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051864622"/>
              </p:ext>
            </p:extLst>
          </p:nvPr>
        </p:nvGraphicFramePr>
        <p:xfrm>
          <a:off x="1143000" y="3644900"/>
          <a:ext cx="1237343" cy="393700"/>
        </p:xfrm>
        <a:graphic>
          <a:graphicData uri="http://schemas.openxmlformats.org/presentationml/2006/ole">
            <mc:AlternateContent>
              <mc:Choice xmlns:v="urn:schemas-microsoft-com:vml" Requires="v">
                <p:oleObj spid="_x0000_s1131" name="Equation" r:id="rId2" imgW="558720" imgH="177480" progId="Equation.3">
                  <p:embed/>
                </p:oleObj>
              </mc:Choice>
              <mc:Fallback>
                <p:oleObj name="Equation" r:id="rId2" imgW="558720" imgH="177480" progId="Equation.3">
                  <p:embed/>
                  <p:pic>
                    <p:nvPicPr>
                      <p:cNvPr id="0" name="OLE substitute image"/>
                      <p:cNvPicPr/>
                      <p:nvPr/>
                    </p:nvPicPr>
                    <p:blipFill>
                      <a:blip r:embed="rId3"/>
                      <a:stretch>
                        <a:fillRect/>
                      </a:stretch>
                    </p:blipFill>
                    <p:spPr>
                      <a:xfrm>
                        <a:off x="1143000" y="3644900"/>
                        <a:ext cx="1237343" cy="393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48981742"/>
              </p:ext>
            </p:extLst>
          </p:nvPr>
        </p:nvGraphicFramePr>
        <p:xfrm>
          <a:off x="1219200" y="5638800"/>
          <a:ext cx="506413" cy="365125"/>
        </p:xfrm>
        <a:graphic>
          <a:graphicData uri="http://schemas.openxmlformats.org/presentationml/2006/ole">
            <mc:AlternateContent>
              <mc:Choice xmlns:v="urn:schemas-microsoft-com:vml" Requires="v">
                <p:oleObj spid="_x0000_s1132" name="Equation" r:id="rId4" imgW="228600" imgH="164880" progId="Equation.3">
                  <p:embed/>
                </p:oleObj>
              </mc:Choice>
              <mc:Fallback>
                <p:oleObj name="Equation" r:id="rId4" imgW="228600" imgH="164880" progId="Equation.3">
                  <p:embed/>
                  <p:pic>
                    <p:nvPicPr>
                      <p:cNvPr id="0" name="OLE substitute image"/>
                      <p:cNvPicPr/>
                      <p:nvPr/>
                    </p:nvPicPr>
                    <p:blipFill>
                      <a:blip r:embed="rId5"/>
                      <a:stretch>
                        <a:fillRect/>
                      </a:stretch>
                    </p:blipFill>
                    <p:spPr>
                      <a:xfrm>
                        <a:off x="1219200" y="5638800"/>
                        <a:ext cx="506413" cy="365125"/>
                      </a:xfrm>
                      <a:prstGeom prst="rect">
                        <a:avLst/>
                      </a:prstGeom>
                      <a:noFill/>
                      <a:ln>
                        <a:noFill/>
                      </a:ln>
                    </p:spPr>
                  </p:pic>
                </p:oleObj>
              </mc:Fallback>
            </mc:AlternateContent>
          </a:graphicData>
        </a:graphic>
      </p:graphicFrame>
      <p:sp>
        <p:nvSpPr>
          <p:cNvPr id="7" name="TextBox 6"/>
          <p:cNvSpPr txBox="1"/>
          <p:nvPr/>
        </p:nvSpPr>
        <p:spPr>
          <a:xfrm>
            <a:off x="1905000" y="5638800"/>
            <a:ext cx="60960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The amount of deformation</a:t>
            </a:r>
            <a:endParaRPr lang="en-US" sz="2800"/>
          </a:p>
        </p:txBody>
      </p:sp>
    </p:spTree>
    <p:extLst>
      <p:ext uri="{BB962C8B-B14F-4D97-AF65-F5344CB8AC3E}">
        <p14:creationId xmlns:p14="http://schemas.microsoft.com/office/powerpoint/2010/main" val="211708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Deformation vs Force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1" y="1752600"/>
            <a:ext cx="6224187" cy="4343400"/>
          </a:xfrm>
          <a:prstGeom prst="rect">
            <a:avLst/>
          </a:prstGeom>
        </p:spPr>
      </p:pic>
    </p:spTree>
    <p:extLst>
      <p:ext uri="{BB962C8B-B14F-4D97-AF65-F5344CB8AC3E}">
        <p14:creationId xmlns:p14="http://schemas.microsoft.com/office/powerpoint/2010/main" val="2946779782"/>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Axial and transverse strain</a:t>
            </a:r>
            <a:br>
              <a:rPr lang="en-US" smtClean="0"/>
            </a:br>
            <a:r>
              <a:rPr lang="en-US" smtClean="0"/>
              <a:t>Tensile force</a:t>
            </a:r>
            <a:endParaRPr lang="en-US"/>
          </a:p>
        </p:txBody>
      </p:sp>
      <p:grpSp>
        <p:nvGrpSpPr>
          <p:cNvPr id="9" name="Group 8"/>
          <p:cNvGrpSpPr/>
          <p:nvPr/>
        </p:nvGrpSpPr>
        <p:grpSpPr>
          <a:xfrm>
            <a:off x="914400" y="2528455"/>
            <a:ext cx="1066800" cy="3276600"/>
            <a:chOff x="3352800" y="2819400"/>
            <a:chExt cx="685800" cy="3276600"/>
          </a:xfrm>
        </p:grpSpPr>
        <p:sp>
          <p:nvSpPr>
            <p:cNvPr id="6" name="Oval 5"/>
            <p:cNvSpPr/>
            <p:nvPr/>
          </p:nvSpPr>
          <p:spPr>
            <a:xfrm>
              <a:off x="3352800" y="5791200"/>
              <a:ext cx="685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7" name="Rectangle 6"/>
            <p:cNvSpPr/>
            <p:nvPr/>
          </p:nvSpPr>
          <p:spPr>
            <a:xfrm>
              <a:off x="3352800" y="3009900"/>
              <a:ext cx="685800" cy="293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8" name="Oval 7"/>
            <p:cNvSpPr/>
            <p:nvPr/>
          </p:nvSpPr>
          <p:spPr>
            <a:xfrm>
              <a:off x="3352800" y="2819400"/>
              <a:ext cx="685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grpSp>
      <p:grpSp>
        <p:nvGrpSpPr>
          <p:cNvPr id="10" name="Group 9"/>
          <p:cNvGrpSpPr/>
          <p:nvPr/>
        </p:nvGrpSpPr>
        <p:grpSpPr>
          <a:xfrm>
            <a:off x="2819400" y="2057400"/>
            <a:ext cx="762000" cy="3766705"/>
            <a:chOff x="3352800" y="2819400"/>
            <a:chExt cx="685800" cy="3276600"/>
          </a:xfrm>
        </p:grpSpPr>
        <p:sp>
          <p:nvSpPr>
            <p:cNvPr id="11" name="Oval 10"/>
            <p:cNvSpPr/>
            <p:nvPr/>
          </p:nvSpPr>
          <p:spPr>
            <a:xfrm>
              <a:off x="3352800" y="5791200"/>
              <a:ext cx="685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Rectangle 11"/>
            <p:cNvSpPr/>
            <p:nvPr/>
          </p:nvSpPr>
          <p:spPr>
            <a:xfrm>
              <a:off x="3352800" y="3009900"/>
              <a:ext cx="685800" cy="293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3" name="Oval 12"/>
            <p:cNvSpPr/>
            <p:nvPr/>
          </p:nvSpPr>
          <p:spPr>
            <a:xfrm>
              <a:off x="3352800" y="2819400"/>
              <a:ext cx="685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grpSp>
      <p:cxnSp>
        <p:nvCxnSpPr>
          <p:cNvPr id="15" name="Straight Arrow Connector 14"/>
          <p:cNvCxnSpPr/>
          <p:nvPr/>
        </p:nvCxnSpPr>
        <p:spPr>
          <a:xfrm flipH="1" flipV="1">
            <a:off x="3200400" y="1676400"/>
            <a:ext cx="0" cy="58535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200400" y="5805055"/>
            <a:ext cx="0" cy="44334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67000" y="1600200"/>
            <a:ext cx="457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F</a:t>
            </a:r>
            <a:endParaRPr lang="en-US" sz="3200"/>
          </a:p>
        </p:txBody>
      </p:sp>
      <p:sp>
        <p:nvSpPr>
          <p:cNvPr id="20" name="TextBox 19"/>
          <p:cNvSpPr txBox="1"/>
          <p:nvPr/>
        </p:nvSpPr>
        <p:spPr>
          <a:xfrm>
            <a:off x="2667000" y="5791200"/>
            <a:ext cx="457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F</a:t>
            </a:r>
            <a:endParaRPr lang="en-US" sz="3200"/>
          </a:p>
        </p:txBody>
      </p:sp>
      <p:cxnSp>
        <p:nvCxnSpPr>
          <p:cNvPr id="23" name="Straight Arrow Connector 22"/>
          <p:cNvCxnSpPr/>
          <p:nvPr/>
        </p:nvCxnSpPr>
        <p:spPr>
          <a:xfrm flipH="1" flipV="1">
            <a:off x="640770" y="2743780"/>
            <a:ext cx="0" cy="10148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47700" y="4318575"/>
            <a:ext cx="0" cy="13340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886200" y="2286000"/>
            <a:ext cx="0" cy="10148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886200" y="4457120"/>
            <a:ext cx="0" cy="13340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116090505"/>
              </p:ext>
            </p:extLst>
          </p:nvPr>
        </p:nvGraphicFramePr>
        <p:xfrm>
          <a:off x="3635375" y="3577982"/>
          <a:ext cx="784225" cy="492226"/>
        </p:xfrm>
        <a:graphic>
          <a:graphicData uri="http://schemas.openxmlformats.org/presentationml/2006/ole">
            <mc:AlternateContent>
              <mc:Choice xmlns:v="urn:schemas-microsoft-com:vml" Requires="v">
                <p:oleObj spid="_x0000_s1133" name="Equation" r:id="rId2" imgW="482400" imgH="203040" progId="Equation.3">
                  <p:embed/>
                </p:oleObj>
              </mc:Choice>
              <mc:Fallback>
                <p:oleObj name="Equation" r:id="rId2" imgW="482400" imgH="203040" progId="Equation.3">
                  <p:embed/>
                  <p:pic>
                    <p:nvPicPr>
                      <p:cNvPr id="0" name="OLE substitute image"/>
                      <p:cNvPicPr/>
                      <p:nvPr/>
                    </p:nvPicPr>
                    <p:blipFill>
                      <a:blip r:embed="rId3"/>
                      <a:stretch>
                        <a:fillRect/>
                      </a:stretch>
                    </p:blipFill>
                    <p:spPr>
                      <a:xfrm>
                        <a:off x="3635375" y="3577982"/>
                        <a:ext cx="784225" cy="492226"/>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539832329"/>
              </p:ext>
            </p:extLst>
          </p:nvPr>
        </p:nvGraphicFramePr>
        <p:xfrm>
          <a:off x="491545" y="3879270"/>
          <a:ext cx="298450" cy="387350"/>
        </p:xfrm>
        <a:graphic>
          <a:graphicData uri="http://schemas.openxmlformats.org/presentationml/2006/ole">
            <mc:AlternateContent>
              <mc:Choice xmlns:v="urn:schemas-microsoft-com:vml" Requires="v">
                <p:oleObj spid="_x0000_s1134" name="Equation" r:id="rId4" imgW="139680" imgH="164880" progId="Equation.3">
                  <p:embed/>
                </p:oleObj>
              </mc:Choice>
              <mc:Fallback>
                <p:oleObj name="Equation" r:id="rId4" imgW="139680" imgH="164880" progId="Equation.3">
                  <p:embed/>
                  <p:pic>
                    <p:nvPicPr>
                      <p:cNvPr id="0" name="OLE substitute image"/>
                      <p:cNvPicPr/>
                      <p:nvPr/>
                    </p:nvPicPr>
                    <p:blipFill>
                      <a:blip r:embed="rId5"/>
                      <a:stretch>
                        <a:fillRect/>
                      </a:stretch>
                    </p:blipFill>
                    <p:spPr>
                      <a:xfrm>
                        <a:off x="491545" y="3879270"/>
                        <a:ext cx="298450" cy="38735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850725840"/>
              </p:ext>
            </p:extLst>
          </p:nvPr>
        </p:nvGraphicFramePr>
        <p:xfrm>
          <a:off x="1225550" y="3568951"/>
          <a:ext cx="374650" cy="393700"/>
        </p:xfrm>
        <a:graphic>
          <a:graphicData uri="http://schemas.openxmlformats.org/presentationml/2006/ole">
            <mc:AlternateContent>
              <mc:Choice xmlns:v="urn:schemas-microsoft-com:vml" Requires="v">
                <p:oleObj spid="_x0000_s1135" name="Equation" r:id="rId6" imgW="139680" imgH="177480" progId="Equation.3">
                  <p:embed/>
                </p:oleObj>
              </mc:Choice>
              <mc:Fallback>
                <p:oleObj name="Equation" r:id="rId6" imgW="139680" imgH="177480" progId="Equation.3">
                  <p:embed/>
                  <p:pic>
                    <p:nvPicPr>
                      <p:cNvPr id="0" name="OLE substitute image"/>
                      <p:cNvPicPr/>
                      <p:nvPr/>
                    </p:nvPicPr>
                    <p:blipFill>
                      <a:blip r:embed="rId7"/>
                      <a:stretch>
                        <a:fillRect/>
                      </a:stretch>
                    </p:blipFill>
                    <p:spPr>
                      <a:xfrm>
                        <a:off x="1225550" y="3568951"/>
                        <a:ext cx="374650" cy="3937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962874609"/>
              </p:ext>
            </p:extLst>
          </p:nvPr>
        </p:nvGraphicFramePr>
        <p:xfrm>
          <a:off x="2819400" y="4098612"/>
          <a:ext cx="762000" cy="244787"/>
        </p:xfrm>
        <a:graphic>
          <a:graphicData uri="http://schemas.openxmlformats.org/presentationml/2006/ole">
            <mc:AlternateContent>
              <mc:Choice xmlns:v="urn:schemas-microsoft-com:vml" Requires="v">
                <p:oleObj spid="_x0000_s1136" name="Equation" r:id="rId8" imgW="457200" imgH="177480" progId="Equation.3">
                  <p:embed/>
                </p:oleObj>
              </mc:Choice>
              <mc:Fallback>
                <p:oleObj name="Equation" r:id="rId8" imgW="457200" imgH="177480" progId="Equation.3">
                  <p:embed/>
                  <p:pic>
                    <p:nvPicPr>
                      <p:cNvPr id="0" name="OLE substitute image"/>
                      <p:cNvPicPr/>
                      <p:nvPr/>
                    </p:nvPicPr>
                    <p:blipFill>
                      <a:blip r:embed="rId9"/>
                      <a:stretch>
                        <a:fillRect/>
                      </a:stretch>
                    </p:blipFill>
                    <p:spPr>
                      <a:xfrm>
                        <a:off x="2819400" y="4098612"/>
                        <a:ext cx="762000" cy="244787"/>
                      </a:xfrm>
                      <a:prstGeom prst="rect">
                        <a:avLst/>
                      </a:prstGeom>
                      <a:noFill/>
                      <a:ln>
                        <a:noFill/>
                      </a:ln>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2640317124"/>
              </p:ext>
            </p:extLst>
          </p:nvPr>
        </p:nvGraphicFramePr>
        <p:xfrm>
          <a:off x="5181600" y="1831813"/>
          <a:ext cx="1741887" cy="1327152"/>
        </p:xfrm>
        <a:graphic>
          <a:graphicData uri="http://schemas.openxmlformats.org/presentationml/2006/ole">
            <mc:AlternateContent>
              <mc:Choice xmlns:v="urn:schemas-microsoft-com:vml" Requires="v">
                <p:oleObj spid="_x0000_s1137" name="Equation" r:id="rId10" imgW="799920" imgH="609480" progId="Equation.3">
                  <p:embed/>
                </p:oleObj>
              </mc:Choice>
              <mc:Fallback>
                <p:oleObj name="Equation" r:id="rId10" imgW="799920" imgH="609480" progId="Equation.3">
                  <p:embed/>
                  <p:pic>
                    <p:nvPicPr>
                      <p:cNvPr id="0" name="OLE substitute image"/>
                      <p:cNvPicPr/>
                      <p:nvPr/>
                    </p:nvPicPr>
                    <p:blipFill>
                      <a:blip r:embed="rId11"/>
                      <a:stretch>
                        <a:fillRect/>
                      </a:stretch>
                    </p:blipFill>
                    <p:spPr>
                      <a:xfrm>
                        <a:off x="5181600" y="1831813"/>
                        <a:ext cx="1741887" cy="1327152"/>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924474792"/>
              </p:ext>
            </p:extLst>
          </p:nvPr>
        </p:nvGraphicFramePr>
        <p:xfrm>
          <a:off x="5181600" y="3631007"/>
          <a:ext cx="2433638" cy="1327150"/>
        </p:xfrm>
        <a:graphic>
          <a:graphicData uri="http://schemas.openxmlformats.org/presentationml/2006/ole">
            <mc:AlternateContent>
              <mc:Choice xmlns:v="urn:schemas-microsoft-com:vml" Requires="v">
                <p:oleObj spid="_x0000_s1138" name="Equation" r:id="rId12" imgW="1117440" imgH="609480" progId="Equation.3">
                  <p:embed/>
                </p:oleObj>
              </mc:Choice>
              <mc:Fallback>
                <p:oleObj name="Equation" r:id="rId12" imgW="1117440" imgH="609480" progId="Equation.3">
                  <p:embed/>
                  <p:pic>
                    <p:nvPicPr>
                      <p:cNvPr id="0" name="OLE substitute image"/>
                      <p:cNvPicPr/>
                      <p:nvPr/>
                    </p:nvPicPr>
                    <p:blipFill>
                      <a:blip r:embed="rId13"/>
                      <a:stretch>
                        <a:fillRect/>
                      </a:stretch>
                    </p:blipFill>
                    <p:spPr>
                      <a:xfrm>
                        <a:off x="5181600" y="3631007"/>
                        <a:ext cx="2433638" cy="1327150"/>
                      </a:xfrm>
                      <a:prstGeom prst="rect">
                        <a:avLst/>
                      </a:prstGeom>
                      <a:noFill/>
                      <a:ln>
                        <a:noFill/>
                      </a:ln>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2951578234"/>
              </p:ext>
            </p:extLst>
          </p:nvPr>
        </p:nvGraphicFramePr>
        <p:xfrm>
          <a:off x="5181600" y="5124160"/>
          <a:ext cx="2003009" cy="1285882"/>
        </p:xfrm>
        <a:graphic>
          <a:graphicData uri="http://schemas.openxmlformats.org/presentationml/2006/ole">
            <mc:AlternateContent>
              <mc:Choice xmlns:v="urn:schemas-microsoft-com:vml" Requires="v">
                <p:oleObj spid="_x0000_s1139" name="Equation" r:id="rId14" imgW="1028520" imgH="660240" progId="Equation.3">
                  <p:embed/>
                </p:oleObj>
              </mc:Choice>
              <mc:Fallback>
                <p:oleObj name="Equation" r:id="rId14" imgW="1028520" imgH="660240" progId="Equation.3">
                  <p:embed/>
                  <p:pic>
                    <p:nvPicPr>
                      <p:cNvPr id="0" name="OLE substitute image"/>
                      <p:cNvPicPr/>
                      <p:nvPr/>
                    </p:nvPicPr>
                    <p:blipFill>
                      <a:blip r:embed="rId15"/>
                      <a:stretch>
                        <a:fillRect/>
                      </a:stretch>
                    </p:blipFill>
                    <p:spPr>
                      <a:xfrm>
                        <a:off x="5181600" y="5124160"/>
                        <a:ext cx="2003009" cy="1285882"/>
                      </a:xfrm>
                      <a:prstGeom prst="rect">
                        <a:avLst/>
                      </a:prstGeom>
                    </p:spPr>
                  </p:pic>
                </p:oleObj>
              </mc:Fallback>
            </mc:AlternateContent>
          </a:graphicData>
        </a:graphic>
      </p:graphicFrame>
      <p:sp>
        <p:nvSpPr>
          <p:cNvPr id="3" name="TextBox 2"/>
          <p:cNvSpPr txBox="1"/>
          <p:nvPr/>
        </p:nvSpPr>
        <p:spPr>
          <a:xfrm>
            <a:off x="7543800" y="5124160"/>
            <a:ext cx="11430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Typically </a:t>
            </a:r>
          </a:p>
          <a:p>
            <a:pPr/>
            <a:r>
              <a:rPr lang="en-US" sz="2000" smtClean="0"/>
              <a:t>Lies between 0 to 0.5</a:t>
            </a:r>
            <a:endParaRPr lang="en-US" sz="2000"/>
          </a:p>
        </p:txBody>
      </p:sp>
    </p:spTree>
    <p:extLst>
      <p:ext uri="{BB962C8B-B14F-4D97-AF65-F5344CB8AC3E}">
        <p14:creationId xmlns:p14="http://schemas.microsoft.com/office/powerpoint/2010/main" val="3026813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ppt_x"/>
                                          </p:val>
                                        </p:tav>
                                        <p:tav tm="100000">
                                          <p:val>
                                            <p:strVal val="#ppt_x"/>
                                          </p:val>
                                        </p:tav>
                                      </p:tavLst>
                                    </p:anim>
                                    <p:anim calcmode="lin" valueType="num">
                                      <p:cBhvr additive="base">
                                        <p:cTn id="6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p:bldLst>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Compressive Force</a:t>
            </a:r>
            <a:endParaRPr lang="en-US"/>
          </a:p>
        </p:txBody>
      </p:sp>
      <p:grpSp>
        <p:nvGrpSpPr>
          <p:cNvPr id="9" name="Group 8"/>
          <p:cNvGrpSpPr/>
          <p:nvPr/>
        </p:nvGrpSpPr>
        <p:grpSpPr>
          <a:xfrm>
            <a:off x="2819400" y="2528455"/>
            <a:ext cx="1066800" cy="3276600"/>
            <a:chOff x="3352800" y="2819400"/>
            <a:chExt cx="685800" cy="3276600"/>
          </a:xfrm>
        </p:grpSpPr>
        <p:sp>
          <p:nvSpPr>
            <p:cNvPr id="6" name="Oval 5"/>
            <p:cNvSpPr/>
            <p:nvPr/>
          </p:nvSpPr>
          <p:spPr>
            <a:xfrm>
              <a:off x="3352800" y="5791200"/>
              <a:ext cx="685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7" name="Rectangle 6"/>
            <p:cNvSpPr/>
            <p:nvPr/>
          </p:nvSpPr>
          <p:spPr>
            <a:xfrm>
              <a:off x="3352800" y="3009900"/>
              <a:ext cx="685800" cy="293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8" name="Oval 7"/>
            <p:cNvSpPr/>
            <p:nvPr/>
          </p:nvSpPr>
          <p:spPr>
            <a:xfrm>
              <a:off x="3352800" y="2819400"/>
              <a:ext cx="685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grpSp>
      <p:grpSp>
        <p:nvGrpSpPr>
          <p:cNvPr id="10" name="Group 9"/>
          <p:cNvGrpSpPr/>
          <p:nvPr/>
        </p:nvGrpSpPr>
        <p:grpSpPr>
          <a:xfrm>
            <a:off x="6102350" y="2057400"/>
            <a:ext cx="762000" cy="3766705"/>
            <a:chOff x="3352800" y="2819400"/>
            <a:chExt cx="685800" cy="3276600"/>
          </a:xfrm>
        </p:grpSpPr>
        <p:sp>
          <p:nvSpPr>
            <p:cNvPr id="11" name="Oval 10"/>
            <p:cNvSpPr/>
            <p:nvPr/>
          </p:nvSpPr>
          <p:spPr>
            <a:xfrm>
              <a:off x="3352800" y="5791200"/>
              <a:ext cx="685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Rectangle 11"/>
            <p:cNvSpPr/>
            <p:nvPr/>
          </p:nvSpPr>
          <p:spPr>
            <a:xfrm>
              <a:off x="3352800" y="3009900"/>
              <a:ext cx="685800" cy="293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3" name="Oval 12"/>
            <p:cNvSpPr/>
            <p:nvPr/>
          </p:nvSpPr>
          <p:spPr>
            <a:xfrm>
              <a:off x="3352800" y="2819400"/>
              <a:ext cx="685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grpSp>
      <p:sp>
        <p:nvSpPr>
          <p:cNvPr id="19" name="TextBox 18"/>
          <p:cNvSpPr txBox="1"/>
          <p:nvPr/>
        </p:nvSpPr>
        <p:spPr>
          <a:xfrm>
            <a:off x="2743200" y="1853625"/>
            <a:ext cx="457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F</a:t>
            </a:r>
            <a:endParaRPr lang="en-US" sz="3200"/>
          </a:p>
        </p:txBody>
      </p:sp>
      <p:sp>
        <p:nvSpPr>
          <p:cNvPr id="20" name="TextBox 19"/>
          <p:cNvSpPr txBox="1"/>
          <p:nvPr/>
        </p:nvSpPr>
        <p:spPr>
          <a:xfrm>
            <a:off x="2667000" y="5791200"/>
            <a:ext cx="457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F</a:t>
            </a:r>
            <a:endParaRPr lang="en-US" sz="3200"/>
          </a:p>
        </p:txBody>
      </p:sp>
      <p:cxnSp>
        <p:nvCxnSpPr>
          <p:cNvPr id="23" name="Straight Arrow Connector 22"/>
          <p:cNvCxnSpPr/>
          <p:nvPr/>
        </p:nvCxnSpPr>
        <p:spPr>
          <a:xfrm flipH="1" flipV="1">
            <a:off x="2545770" y="2743780"/>
            <a:ext cx="0" cy="10148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552700" y="4318575"/>
            <a:ext cx="0" cy="13340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7169150" y="2286001"/>
            <a:ext cx="0" cy="12191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169150" y="4185805"/>
            <a:ext cx="0" cy="16053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2681434593"/>
              </p:ext>
            </p:extLst>
          </p:nvPr>
        </p:nvGraphicFramePr>
        <p:xfrm>
          <a:off x="1981200" y="3774974"/>
          <a:ext cx="784225" cy="492226"/>
        </p:xfrm>
        <a:graphic>
          <a:graphicData uri="http://schemas.openxmlformats.org/presentationml/2006/ole">
            <mc:AlternateContent>
              <mc:Choice xmlns:v="urn:schemas-microsoft-com:vml" Requires="v">
                <p:oleObj spid="_x0000_s1140" name="Equation" r:id="rId2" imgW="482400" imgH="203040" progId="Equation.3">
                  <p:embed/>
                </p:oleObj>
              </mc:Choice>
              <mc:Fallback>
                <p:oleObj name="Equation" r:id="rId2" imgW="482400" imgH="203040" progId="Equation.3">
                  <p:embed/>
                  <p:pic>
                    <p:nvPicPr>
                      <p:cNvPr id="0" name="OLE substitute image"/>
                      <p:cNvPicPr/>
                      <p:nvPr/>
                    </p:nvPicPr>
                    <p:blipFill>
                      <a:blip r:embed="rId3"/>
                      <a:stretch>
                        <a:fillRect/>
                      </a:stretch>
                    </p:blipFill>
                    <p:spPr>
                      <a:xfrm>
                        <a:off x="1981200" y="3774974"/>
                        <a:ext cx="784225" cy="492226"/>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720435159"/>
              </p:ext>
            </p:extLst>
          </p:nvPr>
        </p:nvGraphicFramePr>
        <p:xfrm>
          <a:off x="7016750" y="3657600"/>
          <a:ext cx="298450" cy="387350"/>
        </p:xfrm>
        <a:graphic>
          <a:graphicData uri="http://schemas.openxmlformats.org/presentationml/2006/ole">
            <mc:AlternateContent>
              <mc:Choice xmlns:v="urn:schemas-microsoft-com:vml" Requires="v">
                <p:oleObj spid="_x0000_s1141" name="Equation" r:id="rId4" imgW="139680" imgH="164880" progId="Equation.3">
                  <p:embed/>
                </p:oleObj>
              </mc:Choice>
              <mc:Fallback>
                <p:oleObj name="Equation" r:id="rId4" imgW="139680" imgH="164880" progId="Equation.3">
                  <p:embed/>
                  <p:pic>
                    <p:nvPicPr>
                      <p:cNvPr id="0" name="OLE substitute image"/>
                      <p:cNvPicPr/>
                      <p:nvPr/>
                    </p:nvPicPr>
                    <p:blipFill>
                      <a:blip r:embed="rId5"/>
                      <a:stretch>
                        <a:fillRect/>
                      </a:stretch>
                    </p:blipFill>
                    <p:spPr>
                      <a:xfrm>
                        <a:off x="7016750" y="3657600"/>
                        <a:ext cx="298450" cy="38735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192666310"/>
              </p:ext>
            </p:extLst>
          </p:nvPr>
        </p:nvGraphicFramePr>
        <p:xfrm>
          <a:off x="6296025" y="3368968"/>
          <a:ext cx="374650" cy="393700"/>
        </p:xfrm>
        <a:graphic>
          <a:graphicData uri="http://schemas.openxmlformats.org/presentationml/2006/ole">
            <mc:AlternateContent>
              <mc:Choice xmlns:v="urn:schemas-microsoft-com:vml" Requires="v">
                <p:oleObj spid="_x0000_s1142" name="Equation" r:id="rId6" imgW="139680" imgH="177480" progId="Equation.3">
                  <p:embed/>
                </p:oleObj>
              </mc:Choice>
              <mc:Fallback>
                <p:oleObj name="Equation" r:id="rId6" imgW="139680" imgH="177480" progId="Equation.3">
                  <p:embed/>
                  <p:pic>
                    <p:nvPicPr>
                      <p:cNvPr id="0" name="OLE substitute image"/>
                      <p:cNvPicPr/>
                      <p:nvPr/>
                    </p:nvPicPr>
                    <p:blipFill>
                      <a:blip r:embed="rId7"/>
                      <a:stretch>
                        <a:fillRect/>
                      </a:stretch>
                    </p:blipFill>
                    <p:spPr>
                      <a:xfrm>
                        <a:off x="6296025" y="3368968"/>
                        <a:ext cx="374650" cy="3937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65932759"/>
              </p:ext>
            </p:extLst>
          </p:nvPr>
        </p:nvGraphicFramePr>
        <p:xfrm>
          <a:off x="2985655" y="3941018"/>
          <a:ext cx="762000" cy="244787"/>
        </p:xfrm>
        <a:graphic>
          <a:graphicData uri="http://schemas.openxmlformats.org/presentationml/2006/ole">
            <mc:AlternateContent>
              <mc:Choice xmlns:v="urn:schemas-microsoft-com:vml" Requires="v">
                <p:oleObj spid="_x0000_s1143" name="Equation" r:id="rId8" imgW="457200" imgH="177480" progId="Equation.3">
                  <p:embed/>
                </p:oleObj>
              </mc:Choice>
              <mc:Fallback>
                <p:oleObj name="Equation" r:id="rId8" imgW="457200" imgH="177480" progId="Equation.3">
                  <p:embed/>
                  <p:pic>
                    <p:nvPicPr>
                      <p:cNvPr id="0" name="OLE substitute image"/>
                      <p:cNvPicPr/>
                      <p:nvPr/>
                    </p:nvPicPr>
                    <p:blipFill>
                      <a:blip r:embed="rId9"/>
                      <a:stretch>
                        <a:fillRect/>
                      </a:stretch>
                    </p:blipFill>
                    <p:spPr>
                      <a:xfrm>
                        <a:off x="2985655" y="3941018"/>
                        <a:ext cx="762000" cy="244787"/>
                      </a:xfrm>
                      <a:prstGeom prst="rect">
                        <a:avLst/>
                      </a:prstGeom>
                      <a:noFill/>
                      <a:ln>
                        <a:noFill/>
                      </a:ln>
                    </p:spPr>
                  </p:pic>
                </p:oleObj>
              </mc:Fallback>
            </mc:AlternateContent>
          </a:graphicData>
        </a:graphic>
      </p:graphicFrame>
      <p:cxnSp>
        <p:nvCxnSpPr>
          <p:cNvPr id="4" name="Straight Arrow Connector 3"/>
          <p:cNvCxnSpPr/>
          <p:nvPr/>
        </p:nvCxnSpPr>
        <p:spPr>
          <a:xfrm flipH="1">
            <a:off x="3352800" y="2197967"/>
            <a:ext cx="0" cy="57294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52800" y="5791200"/>
            <a:ext cx="0" cy="5518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1733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Young’s modulus</a:t>
            </a:r>
            <a:endParaRPr lang="en-US"/>
          </a:p>
        </p:txBody>
      </p:sp>
      <p:grpSp>
        <p:nvGrpSpPr>
          <p:cNvPr id="9" name="Group 8"/>
          <p:cNvGrpSpPr/>
          <p:nvPr/>
        </p:nvGrpSpPr>
        <p:grpSpPr>
          <a:xfrm>
            <a:off x="914400" y="2528455"/>
            <a:ext cx="1066800" cy="3276600"/>
            <a:chOff x="3352800" y="2819400"/>
            <a:chExt cx="685800" cy="3276600"/>
          </a:xfrm>
        </p:grpSpPr>
        <p:sp>
          <p:nvSpPr>
            <p:cNvPr id="6" name="Oval 5"/>
            <p:cNvSpPr/>
            <p:nvPr/>
          </p:nvSpPr>
          <p:spPr>
            <a:xfrm>
              <a:off x="3352800" y="5791200"/>
              <a:ext cx="685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7" name="Rectangle 6"/>
            <p:cNvSpPr/>
            <p:nvPr/>
          </p:nvSpPr>
          <p:spPr>
            <a:xfrm>
              <a:off x="3352800" y="3009900"/>
              <a:ext cx="685800" cy="293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8" name="Oval 7"/>
            <p:cNvSpPr/>
            <p:nvPr/>
          </p:nvSpPr>
          <p:spPr>
            <a:xfrm>
              <a:off x="3352800" y="2819400"/>
              <a:ext cx="685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grpSp>
      <p:grpSp>
        <p:nvGrpSpPr>
          <p:cNvPr id="10" name="Group 9"/>
          <p:cNvGrpSpPr/>
          <p:nvPr/>
        </p:nvGrpSpPr>
        <p:grpSpPr>
          <a:xfrm>
            <a:off x="2819400" y="2057400"/>
            <a:ext cx="762000" cy="3766705"/>
            <a:chOff x="3352800" y="2819400"/>
            <a:chExt cx="685800" cy="3276600"/>
          </a:xfrm>
        </p:grpSpPr>
        <p:sp>
          <p:nvSpPr>
            <p:cNvPr id="11" name="Oval 10"/>
            <p:cNvSpPr/>
            <p:nvPr/>
          </p:nvSpPr>
          <p:spPr>
            <a:xfrm>
              <a:off x="3352800" y="5791200"/>
              <a:ext cx="685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Rectangle 11"/>
            <p:cNvSpPr/>
            <p:nvPr/>
          </p:nvSpPr>
          <p:spPr>
            <a:xfrm>
              <a:off x="3352800" y="3009900"/>
              <a:ext cx="685800" cy="2933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3" name="Oval 12"/>
            <p:cNvSpPr/>
            <p:nvPr/>
          </p:nvSpPr>
          <p:spPr>
            <a:xfrm>
              <a:off x="3352800" y="2819400"/>
              <a:ext cx="685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grpSp>
      <p:cxnSp>
        <p:nvCxnSpPr>
          <p:cNvPr id="15" name="Straight Arrow Connector 14"/>
          <p:cNvCxnSpPr/>
          <p:nvPr/>
        </p:nvCxnSpPr>
        <p:spPr>
          <a:xfrm flipH="1" flipV="1">
            <a:off x="3200400" y="1676400"/>
            <a:ext cx="0" cy="58535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200400" y="5805055"/>
            <a:ext cx="0" cy="44334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67000" y="1600200"/>
            <a:ext cx="457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F</a:t>
            </a:r>
            <a:endParaRPr lang="en-US" sz="3200"/>
          </a:p>
        </p:txBody>
      </p:sp>
      <p:sp>
        <p:nvSpPr>
          <p:cNvPr id="20" name="TextBox 19"/>
          <p:cNvSpPr txBox="1"/>
          <p:nvPr/>
        </p:nvSpPr>
        <p:spPr>
          <a:xfrm>
            <a:off x="2667000" y="5791200"/>
            <a:ext cx="457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F</a:t>
            </a:r>
            <a:endParaRPr lang="en-US" sz="3200"/>
          </a:p>
        </p:txBody>
      </p:sp>
      <p:cxnSp>
        <p:nvCxnSpPr>
          <p:cNvPr id="23" name="Straight Arrow Connector 22"/>
          <p:cNvCxnSpPr/>
          <p:nvPr/>
        </p:nvCxnSpPr>
        <p:spPr>
          <a:xfrm flipH="1" flipV="1">
            <a:off x="640770" y="2743780"/>
            <a:ext cx="0" cy="10148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47700" y="4318575"/>
            <a:ext cx="0" cy="13340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886200" y="2286000"/>
            <a:ext cx="0" cy="10148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886200" y="4457120"/>
            <a:ext cx="0" cy="13340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2606262803"/>
              </p:ext>
            </p:extLst>
          </p:nvPr>
        </p:nvGraphicFramePr>
        <p:xfrm>
          <a:off x="3635375" y="3577982"/>
          <a:ext cx="784225" cy="492226"/>
        </p:xfrm>
        <a:graphic>
          <a:graphicData uri="http://schemas.openxmlformats.org/presentationml/2006/ole">
            <mc:AlternateContent>
              <mc:Choice xmlns:v="urn:schemas-microsoft-com:vml" Requires="v">
                <p:oleObj spid="_x0000_s1144" name="Equation" r:id="rId2" imgW="482400" imgH="203040" progId="Equation.3">
                  <p:embed/>
                </p:oleObj>
              </mc:Choice>
              <mc:Fallback>
                <p:oleObj name="Equation" r:id="rId2" imgW="482400" imgH="203040" progId="Equation.3">
                  <p:embed/>
                  <p:pic>
                    <p:nvPicPr>
                      <p:cNvPr id="0" name="OLE substitute image"/>
                      <p:cNvPicPr/>
                      <p:nvPr/>
                    </p:nvPicPr>
                    <p:blipFill>
                      <a:blip r:embed="rId3"/>
                      <a:stretch>
                        <a:fillRect/>
                      </a:stretch>
                    </p:blipFill>
                    <p:spPr>
                      <a:xfrm>
                        <a:off x="3635375" y="3577982"/>
                        <a:ext cx="784225" cy="492226"/>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822185731"/>
              </p:ext>
            </p:extLst>
          </p:nvPr>
        </p:nvGraphicFramePr>
        <p:xfrm>
          <a:off x="491545" y="3879270"/>
          <a:ext cx="298450" cy="387350"/>
        </p:xfrm>
        <a:graphic>
          <a:graphicData uri="http://schemas.openxmlformats.org/presentationml/2006/ole">
            <mc:AlternateContent>
              <mc:Choice xmlns:v="urn:schemas-microsoft-com:vml" Requires="v">
                <p:oleObj spid="_x0000_s1145" name="Equation" r:id="rId4" imgW="139680" imgH="164880" progId="Equation.3">
                  <p:embed/>
                </p:oleObj>
              </mc:Choice>
              <mc:Fallback>
                <p:oleObj name="Equation" r:id="rId4" imgW="139680" imgH="164880" progId="Equation.3">
                  <p:embed/>
                  <p:pic>
                    <p:nvPicPr>
                      <p:cNvPr id="0" name="OLE substitute image"/>
                      <p:cNvPicPr/>
                      <p:nvPr/>
                    </p:nvPicPr>
                    <p:blipFill>
                      <a:blip r:embed="rId5"/>
                      <a:stretch>
                        <a:fillRect/>
                      </a:stretch>
                    </p:blipFill>
                    <p:spPr>
                      <a:xfrm>
                        <a:off x="491545" y="3879270"/>
                        <a:ext cx="298450" cy="38735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402837807"/>
              </p:ext>
            </p:extLst>
          </p:nvPr>
        </p:nvGraphicFramePr>
        <p:xfrm>
          <a:off x="1225550" y="3568951"/>
          <a:ext cx="374650" cy="393700"/>
        </p:xfrm>
        <a:graphic>
          <a:graphicData uri="http://schemas.openxmlformats.org/presentationml/2006/ole">
            <mc:AlternateContent>
              <mc:Choice xmlns:v="urn:schemas-microsoft-com:vml" Requires="v">
                <p:oleObj spid="_x0000_s1146" name="Equation" r:id="rId6" imgW="139680" imgH="177480" progId="Equation.3">
                  <p:embed/>
                </p:oleObj>
              </mc:Choice>
              <mc:Fallback>
                <p:oleObj name="Equation" r:id="rId6" imgW="139680" imgH="177480" progId="Equation.3">
                  <p:embed/>
                  <p:pic>
                    <p:nvPicPr>
                      <p:cNvPr id="0" name="OLE substitute image"/>
                      <p:cNvPicPr/>
                      <p:nvPr/>
                    </p:nvPicPr>
                    <p:blipFill>
                      <a:blip r:embed="rId7"/>
                      <a:stretch>
                        <a:fillRect/>
                      </a:stretch>
                    </p:blipFill>
                    <p:spPr>
                      <a:xfrm>
                        <a:off x="1225550" y="3568951"/>
                        <a:ext cx="374650" cy="3937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455497393"/>
              </p:ext>
            </p:extLst>
          </p:nvPr>
        </p:nvGraphicFramePr>
        <p:xfrm>
          <a:off x="2819400" y="4098612"/>
          <a:ext cx="762000" cy="244787"/>
        </p:xfrm>
        <a:graphic>
          <a:graphicData uri="http://schemas.openxmlformats.org/presentationml/2006/ole">
            <mc:AlternateContent>
              <mc:Choice xmlns:v="urn:schemas-microsoft-com:vml" Requires="v">
                <p:oleObj spid="_x0000_s1147" name="Equation" r:id="rId8" imgW="457200" imgH="177480" progId="Equation.3">
                  <p:embed/>
                </p:oleObj>
              </mc:Choice>
              <mc:Fallback>
                <p:oleObj name="Equation" r:id="rId8" imgW="457200" imgH="177480" progId="Equation.3">
                  <p:embed/>
                  <p:pic>
                    <p:nvPicPr>
                      <p:cNvPr id="0" name="OLE substitute image"/>
                      <p:cNvPicPr/>
                      <p:nvPr/>
                    </p:nvPicPr>
                    <p:blipFill>
                      <a:blip r:embed="rId9"/>
                      <a:stretch>
                        <a:fillRect/>
                      </a:stretch>
                    </p:blipFill>
                    <p:spPr>
                      <a:xfrm>
                        <a:off x="2819400" y="4098612"/>
                        <a:ext cx="762000" cy="244787"/>
                      </a:xfrm>
                      <a:prstGeom prst="rect">
                        <a:avLst/>
                      </a:prstGeom>
                      <a:noFill/>
                      <a:ln>
                        <a:noFill/>
                      </a:ln>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621937194"/>
              </p:ext>
            </p:extLst>
          </p:nvPr>
        </p:nvGraphicFramePr>
        <p:xfrm>
          <a:off x="5219085" y="1828800"/>
          <a:ext cx="1638915" cy="806450"/>
        </p:xfrm>
        <a:graphic>
          <a:graphicData uri="http://schemas.openxmlformats.org/presentationml/2006/ole">
            <mc:AlternateContent>
              <mc:Choice xmlns:v="urn:schemas-microsoft-com:vml" Requires="v">
                <p:oleObj spid="_x0000_s1148" name="Equation" r:id="rId10" imgW="799920" imgH="393480" progId="Equation.3">
                  <p:embed/>
                </p:oleObj>
              </mc:Choice>
              <mc:Fallback>
                <p:oleObj name="Equation" r:id="rId10" imgW="799920" imgH="393480" progId="Equation.3">
                  <p:embed/>
                  <p:pic>
                    <p:nvPicPr>
                      <p:cNvPr id="0" name="OLE substitute image"/>
                      <p:cNvPicPr/>
                      <p:nvPr/>
                    </p:nvPicPr>
                    <p:blipFill>
                      <a:blip r:embed="rId11"/>
                      <a:stretch>
                        <a:fillRect/>
                      </a:stretch>
                    </p:blipFill>
                    <p:spPr>
                      <a:xfrm>
                        <a:off x="5219085" y="1828800"/>
                        <a:ext cx="1638915" cy="806450"/>
                      </a:xfrm>
                      <a:prstGeom prst="rect">
                        <a:avLst/>
                      </a:prstGeom>
                    </p:spPr>
                  </p:pic>
                </p:oleObj>
              </mc:Fallback>
            </mc:AlternateContent>
          </a:graphicData>
        </a:graphic>
      </p:graphicFrame>
      <p:sp>
        <p:nvSpPr>
          <p:cNvPr id="34" name="TextBox 33"/>
          <p:cNvSpPr txBox="1"/>
          <p:nvPr/>
        </p:nvSpPr>
        <p:spPr>
          <a:xfrm>
            <a:off x="4953000" y="2902803"/>
            <a:ext cx="3276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 : Cross sectional area</a:t>
            </a:r>
          </a:p>
          <a:p>
            <a:pPr/>
            <a:r>
              <a:rPr lang="en-US" sz="2400" smtClean="0"/>
              <a:t>Y : Young’s Modulus</a:t>
            </a:r>
            <a:endParaRPr lang="en-US" sz="2400"/>
          </a:p>
        </p:txBody>
      </p:sp>
      <p:graphicFrame>
        <p:nvGraphicFramePr>
          <p:cNvPr id="35" name="Object 34"/>
          <p:cNvGraphicFramePr>
            <a:graphicFrameLocks noChangeAspect="1"/>
          </p:cNvGraphicFramePr>
          <p:nvPr>
            <p:extLst>
              <p:ext uri="{D42A27DB-BD31-4B8C-83A1-F6EECF244321}">
                <p14:modId xmlns:p14="http://schemas.microsoft.com/office/powerpoint/2010/main" val="2376923157"/>
              </p:ext>
            </p:extLst>
          </p:nvPr>
        </p:nvGraphicFramePr>
        <p:xfrm>
          <a:off x="5081588" y="3975100"/>
          <a:ext cx="1243012" cy="836613"/>
        </p:xfrm>
        <a:graphic>
          <a:graphicData uri="http://schemas.openxmlformats.org/presentationml/2006/ole">
            <mc:AlternateContent>
              <mc:Choice xmlns:v="urn:schemas-microsoft-com:vml" Requires="v">
                <p:oleObj spid="_x0000_s1149" name="Equation" r:id="rId12" imgW="660240" imgH="444240" progId="Equation.3">
                  <p:embed/>
                </p:oleObj>
              </mc:Choice>
              <mc:Fallback>
                <p:oleObj name="Equation" r:id="rId12" imgW="660240" imgH="444240" progId="Equation.3">
                  <p:embed/>
                  <p:pic>
                    <p:nvPicPr>
                      <p:cNvPr id="0" name="OLE substitute image"/>
                      <p:cNvPicPr/>
                      <p:nvPr/>
                    </p:nvPicPr>
                    <p:blipFill>
                      <a:blip r:embed="rId13"/>
                      <a:stretch>
                        <a:fillRect/>
                      </a:stretch>
                    </p:blipFill>
                    <p:spPr>
                      <a:xfrm>
                        <a:off x="5081588" y="3975100"/>
                        <a:ext cx="1243012" cy="836613"/>
                      </a:xfrm>
                      <a:prstGeom prst="rect">
                        <a:avLst/>
                      </a:prstGeom>
                    </p:spPr>
                  </p:pic>
                </p:oleObj>
              </mc:Fallback>
            </mc:AlternateContent>
          </a:graphicData>
        </a:graphic>
      </p:graphicFrame>
      <p:sp>
        <p:nvSpPr>
          <p:cNvPr id="36" name="TextBox 35"/>
          <p:cNvSpPr txBox="1"/>
          <p:nvPr/>
        </p:nvSpPr>
        <p:spPr>
          <a:xfrm>
            <a:off x="4724400" y="4963180"/>
            <a:ext cx="40386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Stress = Y x Strain</a:t>
            </a:r>
            <a:endParaRPr lang="en-US" sz="2800"/>
          </a:p>
        </p:txBody>
      </p:sp>
      <p:graphicFrame>
        <p:nvGraphicFramePr>
          <p:cNvPr id="37" name="Object 36"/>
          <p:cNvGraphicFramePr>
            <a:graphicFrameLocks noChangeAspect="1"/>
          </p:cNvGraphicFramePr>
          <p:nvPr>
            <p:extLst>
              <p:ext uri="{D42A27DB-BD31-4B8C-83A1-F6EECF244321}">
                <p14:modId xmlns:p14="http://schemas.microsoft.com/office/powerpoint/2010/main" val="3335696135"/>
              </p:ext>
            </p:extLst>
          </p:nvPr>
        </p:nvGraphicFramePr>
        <p:xfrm>
          <a:off x="4967288" y="5599113"/>
          <a:ext cx="1357312" cy="763587"/>
        </p:xfrm>
        <a:graphic>
          <a:graphicData uri="http://schemas.openxmlformats.org/presentationml/2006/ole">
            <mc:AlternateContent>
              <mc:Choice xmlns:v="urn:schemas-microsoft-com:vml" Requires="v">
                <p:oleObj spid="_x0000_s1150" name="Equation" r:id="rId14" imgW="698400" imgH="393480" progId="Equation.3">
                  <p:embed/>
                </p:oleObj>
              </mc:Choice>
              <mc:Fallback>
                <p:oleObj name="Equation" r:id="rId14" imgW="698400" imgH="393480" progId="Equation.3">
                  <p:embed/>
                  <p:pic>
                    <p:nvPicPr>
                      <p:cNvPr id="0" name="OLE substitute image"/>
                      <p:cNvPicPr/>
                      <p:nvPr/>
                    </p:nvPicPr>
                    <p:blipFill>
                      <a:blip r:embed="rId15"/>
                      <a:stretch>
                        <a:fillRect/>
                      </a:stretch>
                    </p:blipFill>
                    <p:spPr>
                      <a:xfrm>
                        <a:off x="4967288" y="5599113"/>
                        <a:ext cx="1357312" cy="763587"/>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286466317"/>
              </p:ext>
            </p:extLst>
          </p:nvPr>
        </p:nvGraphicFramePr>
        <p:xfrm>
          <a:off x="6881812" y="5808663"/>
          <a:ext cx="1728788" cy="344487"/>
        </p:xfrm>
        <a:graphic>
          <a:graphicData uri="http://schemas.openxmlformats.org/presentationml/2006/ole">
            <mc:AlternateContent>
              <mc:Choice xmlns:v="urn:schemas-microsoft-com:vml" Requires="v">
                <p:oleObj spid="_x0000_s1151" name="Equation" r:id="rId16" imgW="888840" imgH="177480" progId="Equation.3">
                  <p:embed/>
                </p:oleObj>
              </mc:Choice>
              <mc:Fallback>
                <p:oleObj name="Equation" r:id="rId16" imgW="888840" imgH="177480" progId="Equation.3">
                  <p:embed/>
                  <p:pic>
                    <p:nvPicPr>
                      <p:cNvPr id="0" name="OLE substitute image"/>
                      <p:cNvPicPr/>
                      <p:nvPr/>
                    </p:nvPicPr>
                    <p:blipFill>
                      <a:blip r:embed="rId17"/>
                      <a:stretch>
                        <a:fillRect/>
                      </a:stretch>
                    </p:blipFill>
                    <p:spPr>
                      <a:xfrm>
                        <a:off x="6881812" y="5808663"/>
                        <a:ext cx="1728788" cy="34448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056829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Young’s modulus for various materials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52600"/>
            <a:ext cx="6687484" cy="4639323"/>
          </a:xfrm>
          <a:prstGeom prst="rect">
            <a:avLst/>
          </a:prstGeom>
        </p:spPr>
      </p:pic>
    </p:spTree>
    <p:extLst>
      <p:ext uri="{BB962C8B-B14F-4D97-AF65-F5344CB8AC3E}">
        <p14:creationId xmlns:p14="http://schemas.microsoft.com/office/powerpoint/2010/main" val="1991505195"/>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7.1</a:t>
            </a:r>
            <a:endParaRPr lang="en-US"/>
          </a:p>
        </p:txBody>
      </p:sp>
      <p:sp>
        <p:nvSpPr>
          <p:cNvPr id="3" name="Content Placeholder 2"/>
          <p:cNvSpPr>
            <a:spLocks noGrp="1"/>
          </p:cNvSpPr>
          <p:nvPr>
            <p:ph sz="quarter" idx="1"/>
          </p:nvPr>
        </p:nvSpPr>
        <p:spPr/>
        <p:txBody>
          <a:bodyPr>
            <a:normAutofit fontScale="85000" lnSpcReduction="20000"/>
          </a:bodyPr>
          <a:lstStyle>
            <a:defPPr/>
          </a:lstStyle>
          <a:p>
            <a:pPr marL="0" indent="0">
              <a:buNone/>
            </a:pPr>
            <a:r>
              <a:rPr lang="en-US"/>
              <a:t>A sculpture weighing 10,000 N rests on a horizontal surface at the top of a 6.0-m-tall vertical </a:t>
            </a:r>
            <a:r>
              <a:rPr lang="en-US" smtClean="0"/>
              <a:t>pillar. </a:t>
            </a:r>
            <a:r>
              <a:rPr lang="en-US"/>
              <a:t>The pillar’s cross-sectional area is 0.20 </a:t>
            </a:r>
            <a:r>
              <a:rPr lang="en-US" smtClean="0"/>
              <a:t>m</a:t>
            </a:r>
            <a:r>
              <a:rPr lang="en-US" baseline="30000" smtClean="0"/>
              <a:t>2</a:t>
            </a:r>
            <a:r>
              <a:rPr lang="en-US" smtClean="0"/>
              <a:t> </a:t>
            </a:r>
            <a:r>
              <a:rPr lang="en-US"/>
              <a:t>and it is made of granite with a mass density of 2700 </a:t>
            </a:r>
            <a:r>
              <a:rPr lang="en-US" smtClean="0"/>
              <a:t>kg/m</a:t>
            </a:r>
            <a:r>
              <a:rPr lang="en-US" baseline="30000" smtClean="0"/>
              <a:t>3 </a:t>
            </a:r>
            <a:r>
              <a:rPr lang="en-US"/>
              <a:t>. Find the compressive stress at the cross-section located 3.0 m below the top of the pillar and the value of the compressive strain of the top 3.0-m segment of the pillar. </a:t>
            </a:r>
          </a:p>
        </p:txBody>
      </p:sp>
      <p:pic>
        <p:nvPicPr>
          <p:cNvPr id="5" name="Content Placeholder 4"/>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5597358" y="1676400"/>
            <a:ext cx="2648808" cy="3994401"/>
          </a:xfrm>
        </p:spPr>
      </p:pic>
    </p:spTree>
    <p:extLst>
      <p:ext uri="{BB962C8B-B14F-4D97-AF65-F5344CB8AC3E}">
        <p14:creationId xmlns:p14="http://schemas.microsoft.com/office/powerpoint/2010/main" val="3953147997"/>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defPPr/>
          </a:lstStyle>
          <a:p>
            <a:pPr/>
            <a:r>
              <a:rPr lang="en-US" smtClean="0"/>
              <a:t>Solution</a:t>
            </a:r>
            <a:endParaRPr lang="en-US"/>
          </a:p>
        </p:txBody>
      </p:sp>
      <p:sp>
        <p:nvSpPr>
          <p:cNvPr id="6" name="Content Placeholder 5"/>
          <p:cNvSpPr>
            <a:spLocks noGrp="1"/>
          </p:cNvSpPr>
          <p:nvPr>
            <p:ph sz="quarter" idx="1"/>
          </p:nvPr>
        </p:nvSpPr>
        <p:spPr/>
        <p:txBody>
          <a:bodyPr/>
          <a:lstStyle>
            <a:defPPr/>
          </a:lstStyle>
          <a:p>
            <a:pPr marL="0" indent="0">
              <a:buNone/>
            </a:pPr>
            <a:r>
              <a:rPr lang="en-US"/>
              <a:t>The volume of the pillar segment with height h = 3.0 m and cross-sectional area A = 0.20 </a:t>
            </a:r>
            <a:r>
              <a:rPr lang="en-US" smtClean="0"/>
              <a:t>m</a:t>
            </a:r>
            <a:r>
              <a:rPr lang="en-US" baseline="30000" smtClean="0"/>
              <a:t>2</a:t>
            </a:r>
            <a:r>
              <a:rPr lang="en-US" smtClean="0"/>
              <a:t> is</a:t>
            </a:r>
          </a:p>
          <a:p>
            <a:pPr marL="0" indent="0">
              <a:buNone/>
            </a:pPr>
            <a:r>
              <a:rPr lang="en-US"/>
              <a:t>V = Ah </a:t>
            </a:r>
            <a:r>
              <a:rPr lang="en-US" smtClean="0"/>
              <a:t>= 0.6 m</a:t>
            </a:r>
            <a:r>
              <a:rPr lang="en-US" baseline="30000" smtClean="0"/>
              <a:t>3</a:t>
            </a:r>
          </a:p>
          <a:p>
            <a:pPr marL="0" indent="0">
              <a:buNone/>
            </a:pPr>
            <a:r>
              <a:rPr lang="en-US"/>
              <a:t>With the density of granite = 2.7 x </a:t>
            </a:r>
            <a:r>
              <a:rPr lang="en-US" smtClean="0"/>
              <a:t>10</a:t>
            </a:r>
            <a:r>
              <a:rPr lang="en-US" baseline="30000" smtClean="0"/>
              <a:t>3</a:t>
            </a:r>
            <a:r>
              <a:rPr lang="en-US" smtClean="0"/>
              <a:t>kg/m</a:t>
            </a:r>
            <a:r>
              <a:rPr lang="en-US" baseline="30000" smtClean="0"/>
              <a:t>3</a:t>
            </a:r>
            <a:r>
              <a:rPr lang="en-US" smtClean="0"/>
              <a:t> </a:t>
            </a:r>
            <a:r>
              <a:rPr lang="en-US"/>
              <a:t>, the mass of the pillar segment </a:t>
            </a:r>
            <a:r>
              <a:rPr lang="en-US" smtClean="0"/>
              <a:t>is</a:t>
            </a:r>
          </a:p>
          <a:p>
            <a:pPr marL="0" indent="0">
              <a:buNone/>
            </a:pPr>
            <a:r>
              <a:rPr lang="en-US"/>
              <a:t>m </a:t>
            </a:r>
            <a:r>
              <a:rPr lang="en-US" smtClean="0"/>
              <a:t>= </a:t>
            </a:r>
            <a:r>
              <a:rPr lang="el-GR"/>
              <a:t>ρ</a:t>
            </a:r>
            <a:r>
              <a:rPr lang="en-US" smtClean="0"/>
              <a:t>V = 1.6x10</a:t>
            </a:r>
            <a:r>
              <a:rPr lang="en-US" baseline="30000" smtClean="0"/>
              <a:t>3</a:t>
            </a:r>
            <a:r>
              <a:rPr lang="en-US" smtClean="0"/>
              <a:t>  Kg</a:t>
            </a:r>
          </a:p>
          <a:p>
            <a:pPr marL="0" indent="0">
              <a:buNone/>
            </a:pPr>
            <a:r>
              <a:rPr lang="en-US"/>
              <a:t>The weight of the pillar segment </a:t>
            </a:r>
            <a:r>
              <a:rPr lang="en-US" smtClean="0"/>
              <a:t>is</a:t>
            </a:r>
          </a:p>
          <a:p>
            <a:pPr marL="0" indent="0">
              <a:buNone/>
            </a:pPr>
            <a:r>
              <a:rPr lang="en-US"/>
              <a:t>w = </a:t>
            </a:r>
            <a:r>
              <a:rPr lang="en-US" smtClean="0"/>
              <a:t>mg=1.568x10</a:t>
            </a:r>
            <a:r>
              <a:rPr lang="en-US" baseline="30000" smtClean="0"/>
              <a:t>4</a:t>
            </a:r>
            <a:r>
              <a:rPr lang="en-US" smtClean="0"/>
              <a:t> N</a:t>
            </a:r>
            <a:endParaRPr lang="en-US" baseline="30000"/>
          </a:p>
        </p:txBody>
      </p:sp>
    </p:spTree>
    <p:extLst>
      <p:ext uri="{BB962C8B-B14F-4D97-AF65-F5344CB8AC3E}">
        <p14:creationId xmlns:p14="http://schemas.microsoft.com/office/powerpoint/2010/main" val="3978120310"/>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continued</a:t>
            </a:r>
            <a:endParaRPr lang="en-US"/>
          </a:p>
        </p:txBody>
      </p:sp>
      <p:sp>
        <p:nvSpPr>
          <p:cNvPr id="3" name="Content Placeholder 2"/>
          <p:cNvSpPr>
            <a:spLocks noGrp="1"/>
          </p:cNvSpPr>
          <p:nvPr>
            <p:ph sz="quarter" idx="1"/>
          </p:nvPr>
        </p:nvSpPr>
        <p:spPr/>
        <p:txBody>
          <a:bodyPr/>
          <a:lstStyle>
            <a:defPPr/>
          </a:lstStyle>
          <a:p>
            <a:pPr marL="0" indent="0">
              <a:buNone/>
            </a:pPr>
            <a:r>
              <a:rPr lang="en-US"/>
              <a:t>The weight of the sculpture is w = 1.0 x </a:t>
            </a:r>
            <a:r>
              <a:rPr lang="en-US" smtClean="0"/>
              <a:t>10</a:t>
            </a:r>
            <a:r>
              <a:rPr lang="en-US" baseline="30000" smtClean="0"/>
              <a:t>4</a:t>
            </a:r>
            <a:r>
              <a:rPr lang="en-US" smtClean="0"/>
              <a:t> N</a:t>
            </a:r>
          </a:p>
          <a:p>
            <a:pPr marL="0" indent="0">
              <a:buNone/>
            </a:pPr>
            <a:r>
              <a:rPr lang="en-US" smtClean="0"/>
              <a:t>So the normal force acting</a:t>
            </a:r>
          </a:p>
          <a:p>
            <a:pPr marL="0" indent="0">
              <a:buNone/>
            </a:pPr>
            <a:r>
              <a:rPr lang="en-US" err="1"/>
              <a:t>w</a:t>
            </a:r>
            <a:r>
              <a:rPr lang="en-US" err="1" smtClean="0"/>
              <a:t>p+ws = 2.568x10</a:t>
            </a:r>
            <a:r>
              <a:rPr lang="en-US" baseline="30000" smtClean="0"/>
              <a:t>4</a:t>
            </a:r>
            <a:r>
              <a:rPr lang="en-US" smtClean="0"/>
              <a:t> N</a:t>
            </a:r>
          </a:p>
          <a:p>
            <a:pPr marL="0" indent="0">
              <a:buNone/>
            </a:pPr>
            <a:r>
              <a:rPr lang="en-US" smtClean="0"/>
              <a:t>Stress = F/A = 2.568x10</a:t>
            </a:r>
            <a:r>
              <a:rPr lang="en-US" baseline="30000" smtClean="0"/>
              <a:t>4</a:t>
            </a:r>
            <a:r>
              <a:rPr lang="en-US"/>
              <a:t>/0.2 = = 128.4 </a:t>
            </a:r>
            <a:r>
              <a:rPr lang="en-US" err="1" smtClean="0"/>
              <a:t>kPa</a:t>
            </a:r>
            <a:endParaRPr lang="en-US" smtClean="0"/>
          </a:p>
          <a:p>
            <a:pPr marL="0" indent="0">
              <a:buNone/>
            </a:pPr>
            <a:r>
              <a:rPr lang="en-US" smtClean="0"/>
              <a:t>Y for granite= 4.5x10</a:t>
            </a:r>
            <a:r>
              <a:rPr lang="en-US" baseline="30000" smtClean="0"/>
              <a:t>7</a:t>
            </a:r>
            <a:r>
              <a:rPr lang="en-US" smtClean="0"/>
              <a:t> kPa</a:t>
            </a:r>
            <a:endParaRPr lang="en-US" smtClean="0"/>
          </a:p>
          <a:p>
            <a:pPr marL="0" indent="0">
              <a:buNone/>
            </a:pPr>
            <a:r>
              <a:rPr lang="en-US" smtClean="0"/>
              <a:t>Strain = Stress/Y= 2.85x10</a:t>
            </a:r>
            <a:r>
              <a:rPr lang="en-US" baseline="30000" smtClean="0"/>
              <a:t>-6</a:t>
            </a:r>
            <a:endParaRPr lang="en-US" baseline="30000"/>
          </a:p>
          <a:p>
            <a:pPr marL="0" indent="0">
              <a:buNone/>
            </a:pPr>
            <a:r>
              <a:rPr lang="en-US" smtClean="0"/>
              <a:t>Note that the stress will be maximum at base</a:t>
            </a:r>
          </a:p>
        </p:txBody>
      </p:sp>
    </p:spTree>
    <p:extLst>
      <p:ext uri="{BB962C8B-B14F-4D97-AF65-F5344CB8AC3E}">
        <p14:creationId xmlns:p14="http://schemas.microsoft.com/office/powerpoint/2010/main" val="1806074168"/>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Curve fitting </a:t>
            </a:r>
            <a:endParaRPr lang="en-US"/>
          </a:p>
        </p:txBody>
      </p:sp>
      <p:sp>
        <p:nvSpPr>
          <p:cNvPr id="3" name="Content Placeholder 2"/>
          <p:cNvSpPr>
            <a:spLocks noGrp="1"/>
          </p:cNvSpPr>
          <p:nvPr>
            <p:ph sz="quarter" idx="1"/>
          </p:nvPr>
        </p:nvSpPr>
        <p:spPr/>
        <p:txBody>
          <a:bodyPr>
            <a:normAutofit fontScale="85000" lnSpcReduction="10000"/>
          </a:bodyPr>
          <a:lstStyle>
            <a:defPPr/>
          </a:lstStyle>
          <a:p>
            <a:r>
              <a:rPr lang="en-US" smtClean="0"/>
              <a:t>This is the process of finding a suitable equation between y and x when table of values of x and y is known. </a:t>
            </a:r>
          </a:p>
          <a:p>
            <a:r>
              <a:rPr lang="en-US" smtClean="0"/>
              <a:t>Often a polynomial is found</a:t>
            </a:r>
          </a:p>
          <a:p>
            <a:endParaRPr lang="en-US"/>
          </a:p>
          <a:p>
            <a:endParaRPr lang="en-US" smtClean="0"/>
          </a:p>
          <a:p>
            <a:r>
              <a:rPr lang="en-US" smtClean="0"/>
              <a:t>The curve fitting will give the values of constants a</a:t>
            </a:r>
            <a:r>
              <a:rPr lang="en-US" baseline="-25000" smtClean="0"/>
              <a:t>0</a:t>
            </a:r>
            <a:r>
              <a:rPr lang="en-US" smtClean="0"/>
              <a:t>,a</a:t>
            </a:r>
            <a:r>
              <a:rPr lang="en-US" baseline="-25000" smtClean="0"/>
              <a:t>1</a:t>
            </a:r>
            <a:r>
              <a:rPr lang="en-US" smtClean="0"/>
              <a:t> etc</a:t>
            </a:r>
            <a:endParaRPr lang="en-US" smtClean="0"/>
          </a:p>
          <a:p>
            <a:r>
              <a:rPr lang="en-US" smtClean="0"/>
              <a:t>Other equations are also possible</a:t>
            </a:r>
          </a:p>
          <a:p>
            <a:r>
              <a:rPr lang="en-US" smtClean="0"/>
              <a:t>Many programming languages  have the function for curve fitting</a:t>
            </a:r>
          </a:p>
          <a:p>
            <a:r>
              <a:rPr lang="en-US"/>
              <a:t> </a:t>
            </a:r>
            <a:r>
              <a:rPr lang="en-US" smtClean="0"/>
              <a:t>Excel also has the facility</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262261301"/>
              </p:ext>
            </p:extLst>
          </p:nvPr>
        </p:nvGraphicFramePr>
        <p:xfrm>
          <a:off x="1066800" y="2971800"/>
          <a:ext cx="4552616" cy="622300"/>
        </p:xfrm>
        <a:graphic>
          <a:graphicData uri="http://schemas.openxmlformats.org/presentationml/2006/ole">
            <mc:AlternateContent>
              <mc:Choice xmlns:v="urn:schemas-microsoft-com:vml" Requires="v">
                <p:oleObj spid="_x0000_s1039" name="Equation" r:id="rId2" imgW="1765080" imgH="241200" progId="Equation.3">
                  <p:embed/>
                </p:oleObj>
              </mc:Choice>
              <mc:Fallback>
                <p:oleObj name="Equation" r:id="rId2" imgW="1765080" imgH="241200" progId="Equation.3">
                  <p:embed/>
                  <p:pic>
                    <p:nvPicPr>
                      <p:cNvPr id="0" name="OLE substitute image"/>
                      <p:cNvPicPr/>
                      <p:nvPr/>
                    </p:nvPicPr>
                    <p:blipFill>
                      <a:blip r:embed="rId3"/>
                      <a:stretch>
                        <a:fillRect/>
                      </a:stretch>
                    </p:blipFill>
                    <p:spPr>
                      <a:xfrm>
                        <a:off x="1066800" y="2971800"/>
                        <a:ext cx="4552616" cy="622300"/>
                      </a:xfrm>
                      <a:prstGeom prst="rect">
                        <a:avLst/>
                      </a:prstGeom>
                    </p:spPr>
                  </p:pic>
                </p:oleObj>
              </mc:Fallback>
            </mc:AlternateContent>
          </a:graphicData>
        </a:graphic>
      </p:graphicFrame>
    </p:spTree>
    <p:extLst>
      <p:ext uri="{BB962C8B-B14F-4D97-AF65-F5344CB8AC3E}">
        <p14:creationId xmlns:p14="http://schemas.microsoft.com/office/powerpoint/2010/main" val="21784606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7.2</a:t>
            </a:r>
            <a:endParaRPr lang="en-US"/>
          </a:p>
        </p:txBody>
      </p:sp>
      <p:sp>
        <p:nvSpPr>
          <p:cNvPr id="3" name="Content Placeholder 2"/>
          <p:cNvSpPr>
            <a:spLocks noGrp="1"/>
          </p:cNvSpPr>
          <p:nvPr>
            <p:ph sz="quarter" idx="1"/>
          </p:nvPr>
        </p:nvSpPr>
        <p:spPr/>
        <p:txBody>
          <a:bodyPr/>
          <a:lstStyle>
            <a:defPPr/>
          </a:lstStyle>
          <a:p>
            <a:pPr/>
            <a:r>
              <a:rPr lang="en-US"/>
              <a:t>A 2.0-m-long steel rod has a cross-sectional area of </a:t>
            </a:r>
            <a:r>
              <a:rPr lang="en-US" smtClean="0"/>
              <a:t>0.30cm</a:t>
            </a:r>
            <a:r>
              <a:rPr lang="en-US" baseline="30000" smtClean="0"/>
              <a:t>2</a:t>
            </a:r>
            <a:r>
              <a:rPr lang="en-US"/>
              <a:t> The rod is a part of a vertical support that holds a heavy 550-kg platform that hangs attached to the rod’s lower end. Ignoring the weight of the rod, what is the tensile stress in the rod and the elongation of the rod under the stress?</a:t>
            </a:r>
          </a:p>
        </p:txBody>
      </p:sp>
    </p:spTree>
    <p:extLst>
      <p:ext uri="{BB962C8B-B14F-4D97-AF65-F5344CB8AC3E}">
        <p14:creationId xmlns:p14="http://schemas.microsoft.com/office/powerpoint/2010/main" val="1925790113"/>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Answers</a:t>
            </a:r>
            <a:endParaRPr lang="en-US"/>
          </a:p>
        </p:txBody>
      </p:sp>
      <p:sp>
        <p:nvSpPr>
          <p:cNvPr id="3" name="Content Placeholder 2"/>
          <p:cNvSpPr>
            <a:spLocks noGrp="1"/>
          </p:cNvSpPr>
          <p:nvPr>
            <p:ph sz="quarter" idx="1"/>
          </p:nvPr>
        </p:nvSpPr>
        <p:spPr/>
        <p:txBody>
          <a:bodyPr/>
          <a:lstStyle>
            <a:defPPr/>
          </a:lstStyle>
          <a:p>
            <a:pPr/>
            <a:r>
              <a:rPr lang="en-US" smtClean="0"/>
              <a:t>Procedure</a:t>
            </a:r>
          </a:p>
          <a:p>
            <a:pPr marL="0" indent="0">
              <a:buNone/>
            </a:pPr>
            <a:r>
              <a:rPr lang="en-US"/>
              <a:t> </a:t>
            </a:r>
            <a:r>
              <a:rPr lang="en-US" smtClean="0"/>
              <a:t>  Calculate F/A</a:t>
            </a:r>
          </a:p>
          <a:p>
            <a:pPr/>
            <a:r>
              <a:rPr lang="en-US" smtClean="0"/>
              <a:t>Young’s modulus for steel is Y =2.0×10</a:t>
            </a:r>
            <a:r>
              <a:rPr lang="en-US" baseline="30000" smtClean="0"/>
              <a:t>11</a:t>
            </a:r>
            <a:r>
              <a:rPr lang="en-US" smtClean="0"/>
              <a:t>Pa.</a:t>
            </a:r>
          </a:p>
          <a:p>
            <a:pPr/>
            <a:r>
              <a:rPr lang="en-US" smtClean="0"/>
              <a:t>Calculate </a:t>
            </a:r>
            <a:r>
              <a:rPr lang="en-US" smtClean="0">
                <a:latin typeface="Symbol" pitchFamily="18" charset="2"/>
              </a:rPr>
              <a:t>D</a:t>
            </a:r>
            <a:r>
              <a:rPr lang="en-US" smtClean="0"/>
              <a:t>L</a:t>
            </a:r>
          </a:p>
          <a:p>
            <a:pPr marL="0" indent="0">
              <a:buNone/>
            </a:pPr>
            <a:r>
              <a:rPr lang="en-US"/>
              <a:t> </a:t>
            </a:r>
            <a:r>
              <a:rPr lang="en-US" smtClean="0"/>
              <a:t>  </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281398332"/>
              </p:ext>
            </p:extLst>
          </p:nvPr>
        </p:nvGraphicFramePr>
        <p:xfrm>
          <a:off x="1143000" y="4114800"/>
          <a:ext cx="2278063" cy="685800"/>
        </p:xfrm>
        <a:graphic>
          <a:graphicData uri="http://schemas.openxmlformats.org/presentationml/2006/ole">
            <mc:AlternateContent>
              <mc:Choice xmlns:v="urn:schemas-microsoft-com:vml" Requires="v">
                <p:oleObj spid="_x0000_s1152" name="Equation" r:id="rId2" imgW="1307880" imgH="393480" progId="Equation.3">
                  <p:embed/>
                </p:oleObj>
              </mc:Choice>
              <mc:Fallback>
                <p:oleObj name="Equation" r:id="rId2" imgW="1307880" imgH="393480" progId="Equation.3">
                  <p:embed/>
                  <p:pic>
                    <p:nvPicPr>
                      <p:cNvPr id="0" name="OLE substitute image"/>
                      <p:cNvPicPr/>
                      <p:nvPr/>
                    </p:nvPicPr>
                    <p:blipFill>
                      <a:blip r:embed="rId3"/>
                      <a:stretch>
                        <a:fillRect/>
                      </a:stretch>
                    </p:blipFill>
                    <p:spPr>
                      <a:xfrm>
                        <a:off x="1143000" y="4114800"/>
                        <a:ext cx="2278063" cy="685800"/>
                      </a:xfrm>
                      <a:prstGeom prst="rect">
                        <a:avLst/>
                      </a:prstGeom>
                    </p:spPr>
                  </p:pic>
                </p:oleObj>
              </mc:Fallback>
            </mc:AlternateContent>
          </a:graphicData>
        </a:graphic>
      </p:graphicFrame>
    </p:spTree>
    <p:extLst>
      <p:ext uri="{BB962C8B-B14F-4D97-AF65-F5344CB8AC3E}">
        <p14:creationId xmlns:p14="http://schemas.microsoft.com/office/powerpoint/2010/main" val="2570127852"/>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Strain gauge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76400"/>
            <a:ext cx="4734586" cy="3305637"/>
          </a:xfrm>
          <a:prstGeom prst="rect">
            <a:avLst/>
          </a:prstGeom>
        </p:spPr>
      </p:pic>
      <p:sp>
        <p:nvSpPr>
          <p:cNvPr id="6" name="TextBox 5"/>
          <p:cNvSpPr txBox="1"/>
          <p:nvPr/>
        </p:nvSpPr>
        <p:spPr>
          <a:xfrm>
            <a:off x="6096000" y="1905000"/>
            <a:ext cx="2667000"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Tension will increase the resistance</a:t>
            </a:r>
            <a:endParaRPr lang="en-US" sz="2800"/>
          </a:p>
        </p:txBody>
      </p:sp>
      <p:graphicFrame>
        <p:nvGraphicFramePr>
          <p:cNvPr id="2" name="Object 1"/>
          <p:cNvGraphicFramePr>
            <a:graphicFrameLocks noChangeAspect="1"/>
          </p:cNvGraphicFramePr>
          <p:nvPr>
            <p:extLst>
              <p:ext uri="{D42A27DB-BD31-4B8C-83A1-F6EECF244321}">
                <p14:modId xmlns:p14="http://schemas.microsoft.com/office/powerpoint/2010/main" val="1574960849"/>
              </p:ext>
            </p:extLst>
          </p:nvPr>
        </p:nvGraphicFramePr>
        <p:xfrm>
          <a:off x="1339850" y="4981575"/>
          <a:ext cx="1077913" cy="927100"/>
        </p:xfrm>
        <a:graphic>
          <a:graphicData uri="http://schemas.openxmlformats.org/presentationml/2006/ole">
            <mc:AlternateContent>
              <mc:Choice xmlns:v="urn:schemas-microsoft-com:vml" Requires="v">
                <p:oleObj spid="_x0000_s1153" name="Equation" r:id="rId3" imgW="457200" imgH="393480" progId="Equation.3">
                  <p:embed/>
                </p:oleObj>
              </mc:Choice>
              <mc:Fallback>
                <p:oleObj name="Equation" r:id="rId3" imgW="457200" imgH="393480" progId="Equation.3">
                  <p:embed/>
                  <p:pic>
                    <p:nvPicPr>
                      <p:cNvPr id="0" name="OLE substitute image"/>
                      <p:cNvPicPr/>
                      <p:nvPr/>
                    </p:nvPicPr>
                    <p:blipFill>
                      <a:blip r:embed="rId4"/>
                      <a:stretch>
                        <a:fillRect/>
                      </a:stretch>
                    </p:blipFill>
                    <p:spPr>
                      <a:xfrm>
                        <a:off x="1339850" y="4981575"/>
                        <a:ext cx="1077913" cy="9271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99272708"/>
              </p:ext>
            </p:extLst>
          </p:nvPr>
        </p:nvGraphicFramePr>
        <p:xfrm>
          <a:off x="2743200" y="5042595"/>
          <a:ext cx="2332704" cy="990600"/>
        </p:xfrm>
        <a:graphic>
          <a:graphicData uri="http://schemas.openxmlformats.org/presentationml/2006/ole">
            <mc:AlternateContent>
              <mc:Choice xmlns:v="urn:schemas-microsoft-com:vml" Requires="v">
                <p:oleObj spid="_x0000_s1154" name="Equation" r:id="rId5" imgW="927000" imgH="393480" progId="Equation.3">
                  <p:embed/>
                </p:oleObj>
              </mc:Choice>
              <mc:Fallback>
                <p:oleObj name="Equation" r:id="rId5" imgW="927000" imgH="393480" progId="Equation.3">
                  <p:embed/>
                  <p:pic>
                    <p:nvPicPr>
                      <p:cNvPr id="0" name="OLE substitute image"/>
                      <p:cNvPicPr/>
                      <p:nvPr/>
                    </p:nvPicPr>
                    <p:blipFill>
                      <a:blip r:embed="rId6"/>
                      <a:stretch>
                        <a:fillRect/>
                      </a:stretch>
                    </p:blipFill>
                    <p:spPr>
                      <a:xfrm>
                        <a:off x="2743200" y="5042595"/>
                        <a:ext cx="2332704" cy="9906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11349515"/>
              </p:ext>
            </p:extLst>
          </p:nvPr>
        </p:nvGraphicFramePr>
        <p:xfrm>
          <a:off x="5672803" y="5063377"/>
          <a:ext cx="1756697" cy="850900"/>
        </p:xfrm>
        <a:graphic>
          <a:graphicData uri="http://schemas.openxmlformats.org/presentationml/2006/ole">
            <mc:AlternateContent>
              <mc:Choice xmlns:v="urn:schemas-microsoft-com:vml" Requires="v">
                <p:oleObj spid="_x0000_s1155" name="Equation" r:id="rId7" imgW="812520" imgH="393480" progId="Equation.3">
                  <p:embed/>
                </p:oleObj>
              </mc:Choice>
              <mc:Fallback>
                <p:oleObj name="Equation" r:id="rId7" imgW="812520" imgH="393480" progId="Equation.3">
                  <p:embed/>
                  <p:pic>
                    <p:nvPicPr>
                      <p:cNvPr id="0" name="OLE substitute image"/>
                      <p:cNvPicPr/>
                      <p:nvPr/>
                    </p:nvPicPr>
                    <p:blipFill>
                      <a:blip r:embed="rId8"/>
                      <a:stretch>
                        <a:fillRect/>
                      </a:stretch>
                    </p:blipFill>
                    <p:spPr>
                      <a:xfrm>
                        <a:off x="5672803" y="5063377"/>
                        <a:ext cx="1756697" cy="8509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13682482"/>
              </p:ext>
            </p:extLst>
          </p:nvPr>
        </p:nvGraphicFramePr>
        <p:xfrm>
          <a:off x="1436688" y="6019800"/>
          <a:ext cx="1784350" cy="838200"/>
        </p:xfrm>
        <a:graphic>
          <a:graphicData uri="http://schemas.openxmlformats.org/presentationml/2006/ole">
            <mc:AlternateContent>
              <mc:Choice xmlns:v="urn:schemas-microsoft-com:vml" Requires="v">
                <p:oleObj spid="_x0000_s1156" name="Equation" r:id="rId9" imgW="838080" imgH="393480" progId="Equation.3">
                  <p:embed/>
                </p:oleObj>
              </mc:Choice>
              <mc:Fallback>
                <p:oleObj name="Equation" r:id="rId9" imgW="838080" imgH="393480" progId="Equation.3">
                  <p:embed/>
                  <p:pic>
                    <p:nvPicPr>
                      <p:cNvPr id="0" name="OLE substitute image"/>
                      <p:cNvPicPr/>
                      <p:nvPr/>
                    </p:nvPicPr>
                    <p:blipFill>
                      <a:blip r:embed="rId10"/>
                      <a:stretch>
                        <a:fillRect/>
                      </a:stretch>
                    </p:blipFill>
                    <p:spPr>
                      <a:xfrm>
                        <a:off x="1436688" y="6019800"/>
                        <a:ext cx="1784350" cy="838200"/>
                      </a:xfrm>
                      <a:prstGeom prst="rect">
                        <a:avLst/>
                      </a:prstGeom>
                    </p:spPr>
                  </p:pic>
                </p:oleObj>
              </mc:Fallback>
            </mc:AlternateContent>
          </a:graphicData>
        </a:graphic>
      </p:graphicFrame>
      <p:cxnSp>
        <p:nvCxnSpPr>
          <p:cNvPr id="11" name="Straight Arrow Connector 10"/>
          <p:cNvCxnSpPr/>
          <p:nvPr/>
        </p:nvCxnSpPr>
        <p:spPr>
          <a:xfrm>
            <a:off x="5486400" y="3329218"/>
            <a:ext cx="6858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99655" y="3329218"/>
            <a:ext cx="6096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6000" y="1676400"/>
            <a:ext cx="914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Special plastic</a:t>
            </a:r>
            <a:endParaRPr lang="en-US"/>
          </a:p>
        </p:txBody>
      </p:sp>
      <p:sp>
        <p:nvSpPr>
          <p:cNvPr id="15" name="TextBox 14"/>
          <p:cNvSpPr txBox="1"/>
          <p:nvPr/>
        </p:nvSpPr>
        <p:spPr>
          <a:xfrm>
            <a:off x="4191000" y="1524000"/>
            <a:ext cx="2133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Epoxy adhesives</a:t>
            </a:r>
            <a:endParaRPr lang="en-US"/>
          </a:p>
        </p:txBody>
      </p:sp>
    </p:spTree>
    <p:extLst>
      <p:ext uri="{BB962C8B-B14F-4D97-AF65-F5344CB8AC3E}">
        <p14:creationId xmlns:p14="http://schemas.microsoft.com/office/powerpoint/2010/main" val="859983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Strain gauge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76400"/>
            <a:ext cx="4734586" cy="3305637"/>
          </a:xfrm>
          <a:prstGeom prst="rect">
            <a:avLst/>
          </a:prstGeom>
        </p:spPr>
      </p:pic>
      <p:sp>
        <p:nvSpPr>
          <p:cNvPr id="6" name="TextBox 5"/>
          <p:cNvSpPr txBox="1"/>
          <p:nvPr/>
        </p:nvSpPr>
        <p:spPr>
          <a:xfrm>
            <a:off x="6096000" y="1905000"/>
            <a:ext cx="2667000"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Compression will decrease  the resistance</a:t>
            </a:r>
            <a:endParaRPr lang="en-US" sz="2800"/>
          </a:p>
        </p:txBody>
      </p:sp>
      <p:graphicFrame>
        <p:nvGraphicFramePr>
          <p:cNvPr id="2" name="Object 1"/>
          <p:cNvGraphicFramePr>
            <a:graphicFrameLocks noChangeAspect="1"/>
          </p:cNvGraphicFramePr>
          <p:nvPr>
            <p:extLst>
              <p:ext uri="{D42A27DB-BD31-4B8C-83A1-F6EECF244321}">
                <p14:modId xmlns:p14="http://schemas.microsoft.com/office/powerpoint/2010/main" val="2804526322"/>
              </p:ext>
            </p:extLst>
          </p:nvPr>
        </p:nvGraphicFramePr>
        <p:xfrm>
          <a:off x="1339850" y="4981575"/>
          <a:ext cx="1077913" cy="927100"/>
        </p:xfrm>
        <a:graphic>
          <a:graphicData uri="http://schemas.openxmlformats.org/presentationml/2006/ole">
            <mc:AlternateContent>
              <mc:Choice xmlns:v="urn:schemas-microsoft-com:vml" Requires="v">
                <p:oleObj spid="_x0000_s1157" name="Equation" r:id="rId3" imgW="457200" imgH="393480" progId="Equation.3">
                  <p:embed/>
                </p:oleObj>
              </mc:Choice>
              <mc:Fallback>
                <p:oleObj name="Equation" r:id="rId3" imgW="457200" imgH="393480" progId="Equation.3">
                  <p:embed/>
                  <p:pic>
                    <p:nvPicPr>
                      <p:cNvPr id="0" name="OLE substitute image"/>
                      <p:cNvPicPr/>
                      <p:nvPr/>
                    </p:nvPicPr>
                    <p:blipFill>
                      <a:blip r:embed="rId4"/>
                      <a:stretch>
                        <a:fillRect/>
                      </a:stretch>
                    </p:blipFill>
                    <p:spPr>
                      <a:xfrm>
                        <a:off x="1339850" y="4981575"/>
                        <a:ext cx="1077913" cy="9271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827376724"/>
              </p:ext>
            </p:extLst>
          </p:nvPr>
        </p:nvGraphicFramePr>
        <p:xfrm>
          <a:off x="2743200" y="5042595"/>
          <a:ext cx="2332704" cy="990600"/>
        </p:xfrm>
        <a:graphic>
          <a:graphicData uri="http://schemas.openxmlformats.org/presentationml/2006/ole">
            <mc:AlternateContent>
              <mc:Choice xmlns:v="urn:schemas-microsoft-com:vml" Requires="v">
                <p:oleObj spid="_x0000_s1158" name="Equation" r:id="rId5" imgW="927000" imgH="393480" progId="Equation.3">
                  <p:embed/>
                </p:oleObj>
              </mc:Choice>
              <mc:Fallback>
                <p:oleObj name="Equation" r:id="rId5" imgW="927000" imgH="393480" progId="Equation.3">
                  <p:embed/>
                  <p:pic>
                    <p:nvPicPr>
                      <p:cNvPr id="0" name="OLE substitute image"/>
                      <p:cNvPicPr/>
                      <p:nvPr/>
                    </p:nvPicPr>
                    <p:blipFill>
                      <a:blip r:embed="rId6"/>
                      <a:stretch>
                        <a:fillRect/>
                      </a:stretch>
                    </p:blipFill>
                    <p:spPr>
                      <a:xfrm>
                        <a:off x="2743200" y="5042595"/>
                        <a:ext cx="2332704" cy="9906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49567051"/>
              </p:ext>
            </p:extLst>
          </p:nvPr>
        </p:nvGraphicFramePr>
        <p:xfrm>
          <a:off x="5672803" y="5063377"/>
          <a:ext cx="1756697" cy="850900"/>
        </p:xfrm>
        <a:graphic>
          <a:graphicData uri="http://schemas.openxmlformats.org/presentationml/2006/ole">
            <mc:AlternateContent>
              <mc:Choice xmlns:v="urn:schemas-microsoft-com:vml" Requires="v">
                <p:oleObj spid="_x0000_s1159" name="Equation" r:id="rId7" imgW="812520" imgH="393480" progId="Equation.3">
                  <p:embed/>
                </p:oleObj>
              </mc:Choice>
              <mc:Fallback>
                <p:oleObj name="Equation" r:id="rId7" imgW="812520" imgH="393480" progId="Equation.3">
                  <p:embed/>
                  <p:pic>
                    <p:nvPicPr>
                      <p:cNvPr id="0" name="OLE substitute image"/>
                      <p:cNvPicPr/>
                      <p:nvPr/>
                    </p:nvPicPr>
                    <p:blipFill>
                      <a:blip r:embed="rId8"/>
                      <a:stretch>
                        <a:fillRect/>
                      </a:stretch>
                    </p:blipFill>
                    <p:spPr>
                      <a:xfrm>
                        <a:off x="5672803" y="5063377"/>
                        <a:ext cx="1756697" cy="850900"/>
                      </a:xfrm>
                      <a:prstGeom prst="rect">
                        <a:avLst/>
                      </a:prstGeom>
                    </p:spPr>
                  </p:pic>
                </p:oleObj>
              </mc:Fallback>
            </mc:AlternateContent>
          </a:graphicData>
        </a:graphic>
      </p:graphicFrame>
      <p:cxnSp>
        <p:nvCxnSpPr>
          <p:cNvPr id="11" name="Straight Arrow Connector 10"/>
          <p:cNvCxnSpPr/>
          <p:nvPr/>
        </p:nvCxnSpPr>
        <p:spPr>
          <a:xfrm flipH="1">
            <a:off x="5486400" y="3329218"/>
            <a:ext cx="76200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00545" y="3329218"/>
            <a:ext cx="471055"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6000" y="1676400"/>
            <a:ext cx="914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Special plastic</a:t>
            </a:r>
            <a:endParaRPr lang="en-US"/>
          </a:p>
        </p:txBody>
      </p:sp>
      <p:sp>
        <p:nvSpPr>
          <p:cNvPr id="15" name="TextBox 14"/>
          <p:cNvSpPr txBox="1"/>
          <p:nvPr/>
        </p:nvSpPr>
        <p:spPr>
          <a:xfrm>
            <a:off x="4191000" y="1524000"/>
            <a:ext cx="2133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Epoxy adhesives</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513682482"/>
              </p:ext>
            </p:extLst>
          </p:nvPr>
        </p:nvGraphicFramePr>
        <p:xfrm>
          <a:off x="1436688" y="6019800"/>
          <a:ext cx="1784350" cy="838200"/>
        </p:xfrm>
        <a:graphic>
          <a:graphicData uri="http://schemas.openxmlformats.org/presentationml/2006/ole">
            <mc:AlternateContent>
              <mc:Choice xmlns:v="urn:schemas-microsoft-com:vml" Requires="v">
                <p:oleObj spid="_x0000_s1160" name="Equation" r:id="rId9" imgW="838080" imgH="393480" progId="Equation.3">
                  <p:embed/>
                </p:oleObj>
              </mc:Choice>
              <mc:Fallback>
                <p:oleObj name="Equation" r:id="rId9" imgW="838080" imgH="393480" progId="Equation.3">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1436688" y="6019800"/>
                        <a:ext cx="1784350" cy="838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85069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Various gage factors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181" y="1967345"/>
            <a:ext cx="5884604" cy="3733799"/>
          </a:xfrm>
          <a:prstGeom prst="rect">
            <a:avLst/>
          </a:prstGeom>
        </p:spPr>
      </p:pic>
    </p:spTree>
    <p:extLst>
      <p:ext uri="{BB962C8B-B14F-4D97-AF65-F5344CB8AC3E}">
        <p14:creationId xmlns:p14="http://schemas.microsoft.com/office/powerpoint/2010/main" val="670342010"/>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Simple method </a:t>
            </a:r>
            <a:br>
              <a:rPr lang="en-US" smtClean="0"/>
            </a:br>
            <a:r>
              <a:rPr lang="en-US" smtClean="0"/>
              <a:t>of strain measurement</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05000"/>
            <a:ext cx="4525007" cy="3448532"/>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112673896"/>
              </p:ext>
            </p:extLst>
          </p:nvPr>
        </p:nvGraphicFramePr>
        <p:xfrm>
          <a:off x="4572000" y="3048000"/>
          <a:ext cx="670169" cy="311150"/>
        </p:xfrm>
        <a:graphic>
          <a:graphicData uri="http://schemas.openxmlformats.org/presentationml/2006/ole">
            <mc:AlternateContent>
              <mc:Choice xmlns:v="urn:schemas-microsoft-com:vml" Requires="v">
                <p:oleObj spid="_x0000_s1161" name="Equation" r:id="rId4" imgW="355320" imgH="164880" progId="Equation.3">
                  <p:embed/>
                </p:oleObj>
              </mc:Choice>
              <mc:Fallback>
                <p:oleObj name="Equation" r:id="rId4" imgW="355320" imgH="164880" progId="Equation.3">
                  <p:embed/>
                  <p:pic>
                    <p:nvPicPr>
                      <p:cNvPr id="0" name="OLE substitute image"/>
                      <p:cNvPicPr/>
                      <p:nvPr/>
                    </p:nvPicPr>
                    <p:blipFill>
                      <a:blip r:embed="rId5"/>
                      <a:stretch>
                        <a:fillRect/>
                      </a:stretch>
                    </p:blipFill>
                    <p:spPr>
                      <a:xfrm>
                        <a:off x="4572000" y="3048000"/>
                        <a:ext cx="670169" cy="311150"/>
                      </a:xfrm>
                      <a:prstGeom prst="rect">
                        <a:avLst/>
                      </a:prstGeom>
                    </p:spPr>
                  </p:pic>
                </p:oleObj>
              </mc:Fallback>
            </mc:AlternateContent>
          </a:graphicData>
        </a:graphic>
      </p:graphicFrame>
      <p:sp>
        <p:nvSpPr>
          <p:cNvPr id="5" name="TextBox 4"/>
          <p:cNvSpPr txBox="1"/>
          <p:nvPr/>
        </p:nvSpPr>
        <p:spPr>
          <a:xfrm>
            <a:off x="4343400" y="3429000"/>
            <a:ext cx="990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Strain gage</a:t>
            </a:r>
            <a:endParaRPr lang="en-US" sz="2400"/>
          </a:p>
        </p:txBody>
      </p:sp>
      <p:sp>
        <p:nvSpPr>
          <p:cNvPr id="6" name="TextBox 5"/>
          <p:cNvSpPr txBox="1"/>
          <p:nvPr/>
        </p:nvSpPr>
        <p:spPr>
          <a:xfrm>
            <a:off x="914400" y="5415192"/>
            <a:ext cx="29718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Voltage across the strain gauge is </a:t>
            </a:r>
            <a:endParaRPr lang="en-US" sz="2400"/>
          </a:p>
        </p:txBody>
      </p:sp>
      <p:graphicFrame>
        <p:nvGraphicFramePr>
          <p:cNvPr id="7" name="Object 6"/>
          <p:cNvGraphicFramePr>
            <a:graphicFrameLocks noChangeAspect="1"/>
          </p:cNvGraphicFramePr>
          <p:nvPr>
            <p:extLst>
              <p:ext uri="{D42A27DB-BD31-4B8C-83A1-F6EECF244321}">
                <p14:modId xmlns:p14="http://schemas.microsoft.com/office/powerpoint/2010/main" val="1278509513"/>
              </p:ext>
            </p:extLst>
          </p:nvPr>
        </p:nvGraphicFramePr>
        <p:xfrm>
          <a:off x="1219200" y="6275416"/>
          <a:ext cx="1905000" cy="423333"/>
        </p:xfrm>
        <a:graphic>
          <a:graphicData uri="http://schemas.openxmlformats.org/presentationml/2006/ole">
            <mc:AlternateContent>
              <mc:Choice xmlns:v="urn:schemas-microsoft-com:vml" Requires="v">
                <p:oleObj spid="_x0000_s1162" name="Equation" r:id="rId6" imgW="914400" imgH="203040" progId="Equation.3">
                  <p:embed/>
                </p:oleObj>
              </mc:Choice>
              <mc:Fallback>
                <p:oleObj name="Equation" r:id="rId6" imgW="914400" imgH="203040" progId="Equation.3">
                  <p:embed/>
                  <p:pic>
                    <p:nvPicPr>
                      <p:cNvPr id="0" name="OLE substitute image"/>
                      <p:cNvPicPr/>
                      <p:nvPr/>
                    </p:nvPicPr>
                    <p:blipFill>
                      <a:blip r:embed="rId7"/>
                      <a:stretch>
                        <a:fillRect/>
                      </a:stretch>
                    </p:blipFill>
                    <p:spPr>
                      <a:xfrm>
                        <a:off x="1219200" y="6275416"/>
                        <a:ext cx="1905000" cy="42333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74464659"/>
              </p:ext>
            </p:extLst>
          </p:nvPr>
        </p:nvGraphicFramePr>
        <p:xfrm>
          <a:off x="5635018" y="1922745"/>
          <a:ext cx="1836364" cy="790334"/>
        </p:xfrm>
        <a:graphic>
          <a:graphicData uri="http://schemas.openxmlformats.org/presentationml/2006/ole">
            <mc:AlternateContent>
              <mc:Choice xmlns:v="urn:schemas-microsoft-com:vml" Requires="v">
                <p:oleObj spid="_x0000_s1163" name="Equation" r:id="rId8" imgW="1002960" imgH="431640" progId="Equation.3">
                  <p:embed/>
                </p:oleObj>
              </mc:Choice>
              <mc:Fallback>
                <p:oleObj name="Equation" r:id="rId8" imgW="1002960" imgH="431640" progId="Equation.3">
                  <p:embed/>
                  <p:pic>
                    <p:nvPicPr>
                      <p:cNvPr id="0" name="OLE substitute image"/>
                      <p:cNvPicPr/>
                      <p:nvPr/>
                    </p:nvPicPr>
                    <p:blipFill>
                      <a:blip r:embed="rId9"/>
                      <a:stretch>
                        <a:fillRect/>
                      </a:stretch>
                    </p:blipFill>
                    <p:spPr>
                      <a:xfrm>
                        <a:off x="5635018" y="1922745"/>
                        <a:ext cx="1836364" cy="790334"/>
                      </a:xfrm>
                      <a:prstGeom prst="rect">
                        <a:avLst/>
                      </a:prstGeom>
                    </p:spPr>
                  </p:pic>
                </p:oleObj>
              </mc:Fallback>
            </mc:AlternateContent>
          </a:graphicData>
        </a:graphic>
      </p:graphicFrame>
      <p:sp>
        <p:nvSpPr>
          <p:cNvPr id="9" name="TextBox 8"/>
          <p:cNvSpPr txBox="1"/>
          <p:nvPr/>
        </p:nvSpPr>
        <p:spPr>
          <a:xfrm>
            <a:off x="5328781" y="2875002"/>
            <a:ext cx="3810000"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Voltage can be calibrated in terms of strain. But measurement will be very difficult since </a:t>
            </a:r>
            <a:r>
              <a:rPr lang="en-US" sz="2400">
                <a:latin typeface="Symbol" pitchFamily="18" charset="2"/>
              </a:rPr>
              <a:t>D</a:t>
            </a:r>
            <a:r>
              <a:rPr lang="en-US" sz="2400" smtClean="0"/>
              <a:t>R/R is very small compared to one.</a:t>
            </a:r>
            <a:endParaRPr lang="en-US" sz="2400"/>
          </a:p>
        </p:txBody>
      </p:sp>
      <p:graphicFrame>
        <p:nvGraphicFramePr>
          <p:cNvPr id="10" name="Object 9"/>
          <p:cNvGraphicFramePr>
            <a:graphicFrameLocks noChangeAspect="1"/>
          </p:cNvGraphicFramePr>
          <p:nvPr>
            <p:extLst>
              <p:ext uri="{D42A27DB-BD31-4B8C-83A1-F6EECF244321}">
                <p14:modId xmlns:p14="http://schemas.microsoft.com/office/powerpoint/2010/main" val="1765368893"/>
              </p:ext>
            </p:extLst>
          </p:nvPr>
        </p:nvGraphicFramePr>
        <p:xfrm>
          <a:off x="5530850" y="4879975"/>
          <a:ext cx="1658938" cy="685800"/>
        </p:xfrm>
        <a:graphic>
          <a:graphicData uri="http://schemas.openxmlformats.org/presentationml/2006/ole">
            <mc:AlternateContent>
              <mc:Choice xmlns:v="urn:schemas-microsoft-com:vml" Requires="v">
                <p:oleObj spid="_x0000_s1164" name="Equation" r:id="rId10" imgW="952200" imgH="393480" progId="Equation.3">
                  <p:embed/>
                </p:oleObj>
              </mc:Choice>
              <mc:Fallback>
                <p:oleObj name="Equation" r:id="rId10" imgW="952200" imgH="393480" progId="Equation.3">
                  <p:embed/>
                  <p:pic>
                    <p:nvPicPr>
                      <p:cNvPr id="0" name="OLE substitute image"/>
                      <p:cNvPicPr/>
                      <p:nvPr/>
                    </p:nvPicPr>
                    <p:blipFill>
                      <a:blip r:embed="rId11"/>
                      <a:stretch>
                        <a:fillRect/>
                      </a:stretch>
                    </p:blipFill>
                    <p:spPr>
                      <a:xfrm>
                        <a:off x="5530850" y="4879975"/>
                        <a:ext cx="1658938" cy="6858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6138963"/>
              </p:ext>
            </p:extLst>
          </p:nvPr>
        </p:nvGraphicFramePr>
        <p:xfrm>
          <a:off x="5562600" y="5638800"/>
          <a:ext cx="2615113" cy="988389"/>
        </p:xfrm>
        <a:graphic>
          <a:graphicData uri="http://schemas.openxmlformats.org/presentationml/2006/ole">
            <mc:AlternateContent>
              <mc:Choice xmlns:v="urn:schemas-microsoft-com:vml" Requires="v">
                <p:oleObj spid="_x0000_s1165" name="Equation" r:id="rId12" imgW="1612800" imgH="609480" progId="Equation.3">
                  <p:embed/>
                </p:oleObj>
              </mc:Choice>
              <mc:Fallback>
                <p:oleObj name="Equation" r:id="rId12" imgW="1612800" imgH="609480" progId="Equation.3">
                  <p:embed/>
                  <p:pic>
                    <p:nvPicPr>
                      <p:cNvPr id="0" name="OLE substitute image"/>
                      <p:cNvPicPr/>
                      <p:nvPr/>
                    </p:nvPicPr>
                    <p:blipFill>
                      <a:blip r:embed="rId13"/>
                      <a:stretch>
                        <a:fillRect/>
                      </a:stretch>
                    </p:blipFill>
                    <p:spPr>
                      <a:xfrm>
                        <a:off x="5562600" y="5638800"/>
                        <a:ext cx="2615113" cy="988389"/>
                      </a:xfrm>
                      <a:prstGeom prst="rect">
                        <a:avLst/>
                      </a:prstGeom>
                    </p:spPr>
                  </p:pic>
                </p:oleObj>
              </mc:Fallback>
            </mc:AlternateContent>
          </a:graphicData>
        </a:graphic>
      </p:graphicFrame>
    </p:spTree>
    <p:extLst>
      <p:ext uri="{BB962C8B-B14F-4D97-AF65-F5344CB8AC3E}">
        <p14:creationId xmlns:p14="http://schemas.microsoft.com/office/powerpoint/2010/main" val="1419976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Bridge circuit</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0"/>
            <a:ext cx="4475493" cy="292432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929355257"/>
              </p:ext>
            </p:extLst>
          </p:nvPr>
        </p:nvGraphicFramePr>
        <p:xfrm>
          <a:off x="5029200" y="2427364"/>
          <a:ext cx="3586079" cy="939800"/>
        </p:xfrm>
        <a:graphic>
          <a:graphicData uri="http://schemas.openxmlformats.org/presentationml/2006/ole">
            <mc:AlternateContent>
              <mc:Choice xmlns:v="urn:schemas-microsoft-com:vml" Requires="v">
                <p:oleObj spid="_x0000_s1166" name="Equation" r:id="rId3" imgW="1841400" imgH="482400" progId="Equation.3">
                  <p:embed/>
                </p:oleObj>
              </mc:Choice>
              <mc:Fallback>
                <p:oleObj name="Equation" r:id="rId3" imgW="1841400" imgH="482400" progId="Equation.3">
                  <p:embed/>
                  <p:pic>
                    <p:nvPicPr>
                      <p:cNvPr id="0" name="OLE substitute image"/>
                      <p:cNvPicPr/>
                      <p:nvPr/>
                    </p:nvPicPr>
                    <p:blipFill>
                      <a:blip r:embed="rId4"/>
                      <a:stretch>
                        <a:fillRect/>
                      </a:stretch>
                    </p:blipFill>
                    <p:spPr>
                      <a:xfrm>
                        <a:off x="5029200" y="2427364"/>
                        <a:ext cx="3586079" cy="939800"/>
                      </a:xfrm>
                      <a:prstGeom prst="rect">
                        <a:avLst/>
                      </a:prstGeom>
                    </p:spPr>
                  </p:pic>
                </p:oleObj>
              </mc:Fallback>
            </mc:AlternateContent>
          </a:graphicData>
        </a:graphic>
      </p:graphicFrame>
    </p:spTree>
    <p:extLst>
      <p:ext uri="{BB962C8B-B14F-4D97-AF65-F5344CB8AC3E}">
        <p14:creationId xmlns:p14="http://schemas.microsoft.com/office/powerpoint/2010/main" val="1761845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Autofit/>
          </a:bodyPr>
          <a:lstStyle>
            <a:defPPr/>
          </a:lstStyle>
          <a:p>
            <a:pPr/>
            <a:r>
              <a:rPr lang="en-US" sz="4000" smtClean="0"/>
              <a:t>Quarter Bridge </a:t>
            </a:r>
            <a:br>
              <a:rPr lang="en-US" sz="4000" smtClean="0"/>
            </a:br>
            <a:r>
              <a:rPr lang="en-US" sz="4000" smtClean="0"/>
              <a:t>Configuration 1</a:t>
            </a:r>
            <a:endParaRPr lang="en-US" sz="40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2441192"/>
            <a:ext cx="3962400" cy="258906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273075462"/>
              </p:ext>
            </p:extLst>
          </p:nvPr>
        </p:nvGraphicFramePr>
        <p:xfrm>
          <a:off x="5181600" y="1524000"/>
          <a:ext cx="2892238" cy="565150"/>
        </p:xfrm>
        <a:graphic>
          <a:graphicData uri="http://schemas.openxmlformats.org/presentationml/2006/ole">
            <mc:AlternateContent>
              <mc:Choice xmlns:v="urn:schemas-microsoft-com:vml" Requires="v">
                <p:oleObj spid="_x0000_s1167" name="Equation" r:id="rId3" imgW="1104840" imgH="215640" progId="Equation.3">
                  <p:embed/>
                </p:oleObj>
              </mc:Choice>
              <mc:Fallback>
                <p:oleObj name="Equation" r:id="rId3" imgW="1104840" imgH="215640" progId="Equation.3">
                  <p:embed/>
                  <p:pic>
                    <p:nvPicPr>
                      <p:cNvPr id="0" name="OLE substitute image"/>
                      <p:cNvPicPr/>
                      <p:nvPr/>
                    </p:nvPicPr>
                    <p:blipFill>
                      <a:blip r:embed="rId4"/>
                      <a:stretch>
                        <a:fillRect/>
                      </a:stretch>
                    </p:blipFill>
                    <p:spPr>
                      <a:xfrm>
                        <a:off x="5181600" y="1524000"/>
                        <a:ext cx="2892238" cy="5651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88235873"/>
              </p:ext>
            </p:extLst>
          </p:nvPr>
        </p:nvGraphicFramePr>
        <p:xfrm>
          <a:off x="914400" y="5029200"/>
          <a:ext cx="2256366" cy="990600"/>
        </p:xfrm>
        <a:graphic>
          <a:graphicData uri="http://schemas.openxmlformats.org/presentationml/2006/ole">
            <mc:AlternateContent>
              <mc:Choice xmlns:v="urn:schemas-microsoft-com:vml" Requires="v">
                <p:oleObj spid="_x0000_s1168" name="Equation" r:id="rId5" imgW="1041120" imgH="457200" progId="Equation.3">
                  <p:embed/>
                </p:oleObj>
              </mc:Choice>
              <mc:Fallback>
                <p:oleObj name="Equation" r:id="rId5" imgW="1041120" imgH="457200" progId="Equation.3">
                  <p:embed/>
                  <p:pic>
                    <p:nvPicPr>
                      <p:cNvPr id="0" name="OLE substitute image"/>
                      <p:cNvPicPr/>
                      <p:nvPr/>
                    </p:nvPicPr>
                    <p:blipFill>
                      <a:blip r:embed="rId6"/>
                      <a:stretch>
                        <a:fillRect/>
                      </a:stretch>
                    </p:blipFill>
                    <p:spPr>
                      <a:xfrm>
                        <a:off x="914400" y="5029200"/>
                        <a:ext cx="2256366" cy="9906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65923112"/>
              </p:ext>
            </p:extLst>
          </p:nvPr>
        </p:nvGraphicFramePr>
        <p:xfrm>
          <a:off x="3886200" y="5562600"/>
          <a:ext cx="3586163" cy="939800"/>
        </p:xfrm>
        <a:graphic>
          <a:graphicData uri="http://schemas.openxmlformats.org/presentationml/2006/ole">
            <mc:AlternateContent>
              <mc:Choice xmlns:v="urn:schemas-microsoft-com:vml" Requires="v">
                <p:oleObj spid="_x0000_s1169" name="Equation" r:id="rId7" imgW="1841400" imgH="482400" progId="Equation.3">
                  <p:embed/>
                </p:oleObj>
              </mc:Choice>
              <mc:Fallback>
                <p:oleObj name="Equation" r:id="rId7" imgW="1841400" imgH="482400" progId="Equation.3">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3886200" y="5562600"/>
                        <a:ext cx="3586163" cy="939800"/>
                      </a:xfrm>
                      <a:prstGeom prst="rect">
                        <a:avLst/>
                      </a:prstGeom>
                      <a:noFill/>
                      <a:ln>
                        <a:noFill/>
                      </a:ln>
                    </p:spPr>
                  </p:pic>
                </p:oleObj>
              </mc:Fallback>
            </mc:AlternateContent>
          </a:graphicData>
        </a:graphic>
      </p:graphicFrame>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2468901"/>
            <a:ext cx="4419600" cy="1796716"/>
          </a:xfrm>
          <a:prstGeom prst="rect">
            <a:avLst/>
          </a:prstGeom>
        </p:spPr>
      </p:pic>
      <p:sp>
        <p:nvSpPr>
          <p:cNvPr id="5" name="TextBox 4"/>
          <p:cNvSpPr txBox="1"/>
          <p:nvPr/>
        </p:nvSpPr>
        <p:spPr>
          <a:xfrm>
            <a:off x="228600" y="1676400"/>
            <a:ext cx="393325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Axial </a:t>
            </a:r>
            <a:r>
              <a:rPr lang="en-US" sz="3200"/>
              <a:t>or bending strain</a:t>
            </a:r>
          </a:p>
        </p:txBody>
      </p:sp>
    </p:spTree>
    <p:extLst>
      <p:ext uri="{BB962C8B-B14F-4D97-AF65-F5344CB8AC3E}">
        <p14:creationId xmlns:p14="http://schemas.microsoft.com/office/powerpoint/2010/main" val="6350417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Quarter bridge</a:t>
            </a:r>
            <a:br>
              <a:rPr lang="en-US" smtClean="0"/>
            </a:br>
            <a:r>
              <a:rPr lang="en-US" smtClean="0"/>
              <a:t> Configuration 1</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0"/>
            <a:ext cx="4475493" cy="2924328"/>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263027936"/>
              </p:ext>
            </p:extLst>
          </p:nvPr>
        </p:nvGraphicFramePr>
        <p:xfrm>
          <a:off x="914400" y="5029200"/>
          <a:ext cx="2256366" cy="990600"/>
        </p:xfrm>
        <a:graphic>
          <a:graphicData uri="http://schemas.openxmlformats.org/presentationml/2006/ole">
            <mc:AlternateContent>
              <mc:Choice xmlns:v="urn:schemas-microsoft-com:vml" Requires="v">
                <p:oleObj spid="_x0000_s1170" name="Equation" r:id="rId3" imgW="1041120" imgH="457200" progId="Equation.3">
                  <p:embed/>
                </p:oleObj>
              </mc:Choice>
              <mc:Fallback>
                <p:oleObj name="Equation" r:id="rId3" imgW="1041120" imgH="457200" progId="Equation.3">
                  <p:embed/>
                  <p:pic>
                    <p:nvPicPr>
                      <p:cNvPr id="0" name="OLE substitute image"/>
                      <p:cNvPicPr/>
                      <p:nvPr/>
                    </p:nvPicPr>
                    <p:blipFill>
                      <a:blip r:embed="rId4"/>
                      <a:stretch>
                        <a:fillRect/>
                      </a:stretch>
                    </p:blipFill>
                    <p:spPr>
                      <a:xfrm>
                        <a:off x="914400" y="5029200"/>
                        <a:ext cx="2256366" cy="9906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92193404"/>
              </p:ext>
            </p:extLst>
          </p:nvPr>
        </p:nvGraphicFramePr>
        <p:xfrm>
          <a:off x="5105400" y="1676400"/>
          <a:ext cx="3586163" cy="939800"/>
        </p:xfrm>
        <a:graphic>
          <a:graphicData uri="http://schemas.openxmlformats.org/presentationml/2006/ole">
            <mc:AlternateContent>
              <mc:Choice xmlns:v="urn:schemas-microsoft-com:vml" Requires="v">
                <p:oleObj spid="_x0000_s1171" name="Equation" r:id="rId5" imgW="1841400" imgH="482400" progId="Equation.3">
                  <p:embed/>
                </p:oleObj>
              </mc:Choice>
              <mc:Fallback>
                <p:oleObj name="Equation" r:id="rId5" imgW="1841400" imgH="482400" progId="Equation.3">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5105400" y="1676400"/>
                        <a:ext cx="3586163" cy="93980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8667261"/>
              </p:ext>
            </p:extLst>
          </p:nvPr>
        </p:nvGraphicFramePr>
        <p:xfrm>
          <a:off x="5181600" y="2819400"/>
          <a:ext cx="3514165" cy="812800"/>
        </p:xfrm>
        <a:graphic>
          <a:graphicData uri="http://schemas.openxmlformats.org/presentationml/2006/ole">
            <mc:AlternateContent>
              <mc:Choice xmlns:v="urn:schemas-microsoft-com:vml" Requires="v">
                <p:oleObj spid="_x0000_s1172" name="Equation" r:id="rId7" imgW="1866600" imgH="431640" progId="Equation.3">
                  <p:embed/>
                </p:oleObj>
              </mc:Choice>
              <mc:Fallback>
                <p:oleObj name="Equation" r:id="rId7" imgW="1866600" imgH="431640" progId="Equation.3">
                  <p:embed/>
                  <p:pic>
                    <p:nvPicPr>
                      <p:cNvPr id="0" name="OLE substitute image"/>
                      <p:cNvPicPr/>
                      <p:nvPr/>
                    </p:nvPicPr>
                    <p:blipFill>
                      <a:blip r:embed="rId8"/>
                      <a:stretch>
                        <a:fillRect/>
                      </a:stretch>
                    </p:blipFill>
                    <p:spPr>
                      <a:xfrm>
                        <a:off x="5181600" y="2819400"/>
                        <a:ext cx="3514165" cy="812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10673302"/>
              </p:ext>
            </p:extLst>
          </p:nvPr>
        </p:nvGraphicFramePr>
        <p:xfrm>
          <a:off x="5181600" y="3657600"/>
          <a:ext cx="2725738" cy="812800"/>
        </p:xfrm>
        <a:graphic>
          <a:graphicData uri="http://schemas.openxmlformats.org/presentationml/2006/ole">
            <mc:AlternateContent>
              <mc:Choice xmlns:v="urn:schemas-microsoft-com:vml" Requires="v">
                <p:oleObj spid="_x0000_s1173" name="Equation" r:id="rId9" imgW="1447560" imgH="431640" progId="Equation.3">
                  <p:embed/>
                </p:oleObj>
              </mc:Choice>
              <mc:Fallback>
                <p:oleObj name="Equation" r:id="rId9" imgW="1447560" imgH="431640" progId="Equation.3">
                  <p:embed/>
                  <p:pic>
                    <p:nvPicPr>
                      <p:cNvPr id="0" name="OLE substitute image"/>
                      <p:cNvPicPr/>
                      <p:nvPr/>
                    </p:nvPicPr>
                    <p:blipFill>
                      <a:blip r:embed="rId10"/>
                      <a:stretch>
                        <a:fillRect/>
                      </a:stretch>
                    </p:blipFill>
                    <p:spPr>
                      <a:xfrm>
                        <a:off x="5181600" y="3657600"/>
                        <a:ext cx="2725738" cy="812800"/>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71669441"/>
              </p:ext>
            </p:extLst>
          </p:nvPr>
        </p:nvGraphicFramePr>
        <p:xfrm>
          <a:off x="5334000" y="4648200"/>
          <a:ext cx="2439988" cy="812800"/>
        </p:xfrm>
        <a:graphic>
          <a:graphicData uri="http://schemas.openxmlformats.org/presentationml/2006/ole">
            <mc:AlternateContent>
              <mc:Choice xmlns:v="urn:schemas-microsoft-com:vml" Requires="v">
                <p:oleObj spid="_x0000_s1174" name="Equation" r:id="rId11" imgW="1295280" imgH="431640" progId="Equation.3">
                  <p:embed/>
                </p:oleObj>
              </mc:Choice>
              <mc:Fallback>
                <p:oleObj name="Equation" r:id="rId11" imgW="1295280" imgH="431640" progId="Equation.3">
                  <p:embed/>
                  <p:pic>
                    <p:nvPicPr>
                      <p:cNvPr id="0" name="OLE substitute image"/>
                      <p:cNvPicPr/>
                      <p:nvPr/>
                    </p:nvPicPr>
                    <p:blipFill>
                      <a:blip r:embed="rId12"/>
                      <a:stretch>
                        <a:fillRect/>
                      </a:stretch>
                    </p:blipFill>
                    <p:spPr>
                      <a:xfrm>
                        <a:off x="5334000" y="4648200"/>
                        <a:ext cx="2439988" cy="812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193011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Calculation for strain</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025024216"/>
              </p:ext>
            </p:extLst>
          </p:nvPr>
        </p:nvGraphicFramePr>
        <p:xfrm>
          <a:off x="1143000" y="1752600"/>
          <a:ext cx="2439988" cy="812800"/>
        </p:xfrm>
        <a:graphic>
          <a:graphicData uri="http://schemas.openxmlformats.org/presentationml/2006/ole">
            <mc:AlternateContent>
              <mc:Choice xmlns:v="urn:schemas-microsoft-com:vml" Requires="v">
                <p:oleObj spid="_x0000_s1175" name="Equation" r:id="rId2" imgW="1295280" imgH="431640" progId="Equation.3">
                  <p:embed/>
                </p:oleObj>
              </mc:Choice>
              <mc:Fallback>
                <p:oleObj name="Equation" r:id="rId2" imgW="1295280" imgH="43164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143000" y="1752600"/>
                        <a:ext cx="2439988" cy="812800"/>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513646758"/>
              </p:ext>
            </p:extLst>
          </p:nvPr>
        </p:nvGraphicFramePr>
        <p:xfrm>
          <a:off x="1136650" y="2876550"/>
          <a:ext cx="2749550" cy="1625600"/>
        </p:xfrm>
        <a:graphic>
          <a:graphicData uri="http://schemas.openxmlformats.org/presentationml/2006/ole">
            <mc:AlternateContent>
              <mc:Choice xmlns:v="urn:schemas-microsoft-com:vml" Requires="v">
                <p:oleObj spid="_x0000_s1176" name="Equation" r:id="rId4" imgW="1460160" imgH="863280" progId="Equation.3">
                  <p:embed/>
                </p:oleObj>
              </mc:Choice>
              <mc:Fallback>
                <p:oleObj name="Equation" r:id="rId4" imgW="1460160" imgH="863280" progId="Equation.3">
                  <p:embed/>
                  <p:pic>
                    <p:nvPicPr>
                      <p:cNvPr id="0" name="OLE substitute image"/>
                      <p:cNvPicPr/>
                      <p:nvPr/>
                    </p:nvPicPr>
                    <p:blipFill>
                      <a:blip r:embed="rId5"/>
                      <a:stretch>
                        <a:fillRect/>
                      </a:stretch>
                    </p:blipFill>
                    <p:spPr>
                      <a:xfrm>
                        <a:off x="1136650" y="2876550"/>
                        <a:ext cx="2749550" cy="16256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91692474"/>
              </p:ext>
            </p:extLst>
          </p:nvPr>
        </p:nvGraphicFramePr>
        <p:xfrm>
          <a:off x="1238250" y="4775200"/>
          <a:ext cx="2557463" cy="1625600"/>
        </p:xfrm>
        <a:graphic>
          <a:graphicData uri="http://schemas.openxmlformats.org/presentationml/2006/ole">
            <mc:AlternateContent>
              <mc:Choice xmlns:v="urn:schemas-microsoft-com:vml" Requires="v">
                <p:oleObj spid="_x0000_s1177" name="Equation" r:id="rId6" imgW="1358640" imgH="863280" progId="Equation.3">
                  <p:embed/>
                </p:oleObj>
              </mc:Choice>
              <mc:Fallback>
                <p:oleObj name="Equation" r:id="rId6" imgW="1358640" imgH="863280" progId="Equation.3">
                  <p:embed/>
                  <p:pic>
                    <p:nvPicPr>
                      <p:cNvPr id="0" name="OLE substitute image"/>
                      <p:cNvPicPr/>
                      <p:nvPr/>
                    </p:nvPicPr>
                    <p:blipFill>
                      <a:blip r:embed="rId7"/>
                      <a:stretch>
                        <a:fillRect/>
                      </a:stretch>
                    </p:blipFill>
                    <p:spPr>
                      <a:xfrm>
                        <a:off x="1238250" y="4775200"/>
                        <a:ext cx="2557463" cy="162560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71104581"/>
              </p:ext>
            </p:extLst>
          </p:nvPr>
        </p:nvGraphicFramePr>
        <p:xfrm>
          <a:off x="4683125" y="1982788"/>
          <a:ext cx="3011488" cy="860425"/>
        </p:xfrm>
        <a:graphic>
          <a:graphicData uri="http://schemas.openxmlformats.org/presentationml/2006/ole">
            <mc:AlternateContent>
              <mc:Choice xmlns:v="urn:schemas-microsoft-com:vml" Requires="v">
                <p:oleObj spid="_x0000_s1178" name="Equation" r:id="rId8" imgW="1600200" imgH="457200" progId="Equation.3">
                  <p:embed/>
                </p:oleObj>
              </mc:Choice>
              <mc:Fallback>
                <p:oleObj name="Equation" r:id="rId8" imgW="1600200" imgH="457200" progId="Equation.3">
                  <p:embed/>
                  <p:pic>
                    <p:nvPicPr>
                      <p:cNvPr id="0" name="OLE substitute image"/>
                      <p:cNvPicPr/>
                      <p:nvPr/>
                    </p:nvPicPr>
                    <p:blipFill>
                      <a:blip r:embed="rId9"/>
                      <a:stretch>
                        <a:fillRect/>
                      </a:stretch>
                    </p:blipFill>
                    <p:spPr>
                      <a:xfrm>
                        <a:off x="4683125" y="1982788"/>
                        <a:ext cx="3011488" cy="8604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95600589"/>
              </p:ext>
            </p:extLst>
          </p:nvPr>
        </p:nvGraphicFramePr>
        <p:xfrm>
          <a:off x="5029200" y="3429000"/>
          <a:ext cx="2257985" cy="825500"/>
        </p:xfrm>
        <a:graphic>
          <a:graphicData uri="http://schemas.openxmlformats.org/presentationml/2006/ole">
            <mc:AlternateContent>
              <mc:Choice xmlns:v="urn:schemas-microsoft-com:vml" Requires="v">
                <p:oleObj spid="_x0000_s1179" name="Equation" r:id="rId10" imgW="1180800" imgH="431640" progId="Equation.3">
                  <p:embed/>
                </p:oleObj>
              </mc:Choice>
              <mc:Fallback>
                <p:oleObj name="Equation" r:id="rId10" imgW="1180800" imgH="431640" progId="Equation.3">
                  <p:embed/>
                  <p:pic>
                    <p:nvPicPr>
                      <p:cNvPr id="0" name="OLE substitute image"/>
                      <p:cNvPicPr/>
                      <p:nvPr/>
                    </p:nvPicPr>
                    <p:blipFill>
                      <a:blip r:embed="rId11"/>
                      <a:stretch>
                        <a:fillRect/>
                      </a:stretch>
                    </p:blipFill>
                    <p:spPr>
                      <a:xfrm>
                        <a:off x="5029200" y="3429000"/>
                        <a:ext cx="2257985" cy="825500"/>
                      </a:xfrm>
                      <a:prstGeom prst="rect">
                        <a:avLst/>
                      </a:prstGeom>
                    </p:spPr>
                  </p:pic>
                </p:oleObj>
              </mc:Fallback>
            </mc:AlternateContent>
          </a:graphicData>
        </a:graphic>
      </p:graphicFrame>
    </p:spTree>
    <p:extLst>
      <p:ext uri="{BB962C8B-B14F-4D97-AF65-F5344CB8AC3E}">
        <p14:creationId xmlns:p14="http://schemas.microsoft.com/office/powerpoint/2010/main" val="221239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 y="533400"/>
            <a:ext cx="9144000" cy="2255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6599"/>
            <a:ext cx="9144000" cy="2350157"/>
          </a:xfrm>
          <a:prstGeom prst="rect">
            <a:avLst/>
          </a:prstGeom>
        </p:spPr>
      </p:pic>
    </p:spTree>
    <p:extLst>
      <p:ext uri="{BB962C8B-B14F-4D97-AF65-F5344CB8AC3E}">
        <p14:creationId xmlns:p14="http://schemas.microsoft.com/office/powerpoint/2010/main" val="550663383"/>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7.3</a:t>
            </a:r>
            <a:endParaRPr lang="en-US"/>
          </a:p>
        </p:txBody>
      </p:sp>
      <p:sp>
        <p:nvSpPr>
          <p:cNvPr id="3" name="Content Placeholder 2"/>
          <p:cNvSpPr>
            <a:spLocks noGrp="1"/>
          </p:cNvSpPr>
          <p:nvPr>
            <p:ph sz="quarter" idx="1"/>
          </p:nvPr>
        </p:nvSpPr>
        <p:spPr/>
        <p:txBody>
          <a:bodyPr/>
          <a:lstStyle>
            <a:defPPr/>
          </a:lstStyle>
          <a:p>
            <a:pPr/>
            <a:r>
              <a:rPr lang="en-US" smtClean="0"/>
              <a:t>Assume a quarter bridge driven by a 9 volt battery</a:t>
            </a:r>
          </a:p>
          <a:p>
            <a:pPr/>
            <a:r>
              <a:rPr lang="en-US" smtClean="0"/>
              <a:t>Gauge factor has the value of  3</a:t>
            </a:r>
          </a:p>
          <a:p>
            <a:pPr/>
            <a:r>
              <a:rPr lang="en-US" smtClean="0"/>
              <a:t>Next assume that a variable tensile force is applied </a:t>
            </a:r>
          </a:p>
          <a:p>
            <a:pPr marL="0" indent="0">
              <a:buNone/>
            </a:pPr>
            <a:r>
              <a:rPr lang="en-US"/>
              <a:t> </a:t>
            </a:r>
            <a:r>
              <a:rPr lang="en-US" smtClean="0"/>
              <a:t>  This force is adjusted to get the output voltage from 0 to – 130 mvolts</a:t>
            </a:r>
            <a:r>
              <a:rPr lang="en-US"/>
              <a:t> </a:t>
            </a:r>
            <a:r>
              <a:rPr lang="en-US" smtClean="0"/>
              <a:t>in steps of -10 mVolts</a:t>
            </a:r>
            <a:endParaRPr lang="en-US" smtClean="0"/>
          </a:p>
          <a:p>
            <a:pPr/>
            <a:r>
              <a:rPr lang="en-US" smtClean="0"/>
              <a:t>Using a spreadsheet calculate the strain values for each of the output observed</a:t>
            </a:r>
          </a:p>
          <a:p>
            <a:pPr/>
            <a:endParaRPr lang="en-US" smtClean="0"/>
          </a:p>
          <a:p>
            <a:pPr/>
            <a:endParaRPr lang="en-US"/>
          </a:p>
        </p:txBody>
      </p:sp>
    </p:spTree>
    <p:extLst>
      <p:ext uri="{BB962C8B-B14F-4D97-AF65-F5344CB8AC3E}">
        <p14:creationId xmlns:p14="http://schemas.microsoft.com/office/powerpoint/2010/main" val="2248843789"/>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Answers</a:t>
            </a:r>
            <a:endParaRPr lang="en-US"/>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240396355"/>
              </p:ext>
            </p:extLst>
          </p:nvPr>
        </p:nvGraphicFramePr>
        <p:xfrm>
          <a:off x="1219200" y="2057400"/>
          <a:ext cx="2933700" cy="4000500"/>
        </p:xfrm>
        <a:graphic>
          <a:graphicData uri="http://schemas.openxmlformats.org/drawingml/2006/table">
            <a:tbl>
              <a:tblPr>
                <a:tableStyleId>{5C22544A-7EE6-4342-B048-85BDC9FD1C3A}</a:tableStyleId>
              </a:tblPr>
              <a:tblGrid>
                <a:gridCol w="825500"/>
                <a:gridCol w="2108200"/>
              </a:tblGrid>
              <a:tr h="266700">
                <a:tc>
                  <a:txBody>
                    <a:bodyPr vert="horz" wrap="square"/>
                    <a:lstStyle>
                      <a:defPPr/>
                    </a:lstStyle>
                    <a:p>
                      <a:pPr algn="ctr" fontAlgn="b"/>
                      <a:r>
                        <a:rPr lang="en-US" sz="1600" b="1" u="none" strike="noStrike">
                          <a:effectLst/>
                        </a:rPr>
                        <a:t>Vo</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Strain(%)</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-10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0.148478099</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-20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0.297619048</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-30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0.447427293</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-40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0.597907324</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-50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0.74906367</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-60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0.900900901</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-70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1.053423627</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-80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1.206636501</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-90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1.360544218</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-100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1.515151515</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-110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1.670463174</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-120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1.826484018</a:t>
                      </a:r>
                      <a:endParaRPr lang="en-US" sz="1600" b="1"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b="1" u="none" strike="noStrike">
                          <a:effectLst/>
                        </a:rPr>
                        <a:t>-130</a:t>
                      </a:r>
                      <a:endParaRPr lang="en-US" sz="1600" b="1"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b="1" u="none" strike="noStrike">
                          <a:effectLst/>
                        </a:rPr>
                        <a:t>1.983218917</a:t>
                      </a:r>
                      <a:endParaRPr lang="en-US" sz="1600" b="1" i="0" u="none" strike="noStrike">
                        <a:solidFill>
                          <a:srgbClr val="000000"/>
                        </a:solidFill>
                        <a:effectLst/>
                        <a:latin typeface="Calibri"/>
                      </a:endParaRPr>
                    </a:p>
                  </a:txBody>
                  <a:tcPr marL="9525" marR="9525" marT="9525" marB="0" anchor="b"/>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96954999"/>
              </p:ext>
            </p:extLst>
          </p:nvPr>
        </p:nvGraphicFramePr>
        <p:xfrm>
          <a:off x="5410200" y="2286000"/>
          <a:ext cx="2257425" cy="825500"/>
        </p:xfrm>
        <a:graphic>
          <a:graphicData uri="http://schemas.openxmlformats.org/presentationml/2006/ole">
            <mc:AlternateContent>
              <mc:Choice xmlns:v="urn:schemas-microsoft-com:vml" Requires="v">
                <p:oleObj spid="_x0000_s1180" name="Equation" r:id="rId2" imgW="1180800" imgH="431640" progId="Equation.3">
                  <p:embed/>
                </p:oleObj>
              </mc:Choice>
              <mc:Fallback>
                <p:oleObj name="Equation" r:id="rId2" imgW="1180800" imgH="43164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5410200" y="2286000"/>
                        <a:ext cx="2257425" cy="8255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24461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7.4</a:t>
            </a:r>
            <a:endParaRPr lang="en-US"/>
          </a:p>
        </p:txBody>
      </p:sp>
      <p:sp>
        <p:nvSpPr>
          <p:cNvPr id="3" name="Content Placeholder 2"/>
          <p:cNvSpPr>
            <a:spLocks noGrp="1"/>
          </p:cNvSpPr>
          <p:nvPr>
            <p:ph sz="quarter" idx="1"/>
          </p:nvPr>
        </p:nvSpPr>
        <p:spPr/>
        <p:txBody>
          <a:bodyPr/>
          <a:lstStyle>
            <a:defPPr/>
          </a:lstStyle>
          <a:p>
            <a:pPr/>
            <a:r>
              <a:rPr lang="en-US" smtClean="0"/>
              <a:t>Next set up a quarter bridge circuit in Tinkercad to measure the output voltage from the bridge. Use 100 ohms bridge resistors and a 9 volt battery.</a:t>
            </a:r>
          </a:p>
          <a:p>
            <a:pPr/>
            <a:r>
              <a:rPr lang="en-US" smtClean="0"/>
              <a:t>Since Tinkercad does not have strain gage use a variable resistance varying from 0 to 6 ohms to represent the strain gauge.</a:t>
            </a:r>
          </a:p>
          <a:p>
            <a:pPr/>
            <a:r>
              <a:rPr lang="en-US" smtClean="0"/>
              <a:t>Use an identical resistance in the other arm to compensate for a possible offset. </a:t>
            </a:r>
          </a:p>
          <a:p>
            <a:pPr/>
            <a:r>
              <a:rPr lang="en-US" smtClean="0"/>
              <a:t>Vary the resistance and record the output voltage</a:t>
            </a:r>
            <a:endParaRPr lang="en-US"/>
          </a:p>
        </p:txBody>
      </p:sp>
    </p:spTree>
    <p:extLst>
      <p:ext uri="{BB962C8B-B14F-4D97-AF65-F5344CB8AC3E}">
        <p14:creationId xmlns:p14="http://schemas.microsoft.com/office/powerpoint/2010/main" val="4258852717"/>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7.3 continued</a:t>
            </a:r>
            <a:endParaRPr lang="en-US"/>
          </a:p>
        </p:txBody>
      </p:sp>
      <p:sp>
        <p:nvSpPr>
          <p:cNvPr id="3" name="Content Placeholder 2"/>
          <p:cNvSpPr>
            <a:spLocks noGrp="1"/>
          </p:cNvSpPr>
          <p:nvPr>
            <p:ph sz="quarter" idx="1"/>
          </p:nvPr>
        </p:nvSpPr>
        <p:spPr/>
        <p:txBody>
          <a:bodyPr/>
          <a:lstStyle>
            <a:defPPr/>
          </a:lstStyle>
          <a:p>
            <a:pPr/>
            <a:r>
              <a:rPr lang="en-US" smtClean="0"/>
              <a:t>What is the value of output voltage you expect when the resistance is set to 6 ohms? Explain your answer.</a:t>
            </a:r>
            <a:endParaRPr lang="en-US"/>
          </a:p>
        </p:txBody>
      </p:sp>
    </p:spTree>
    <p:extLst>
      <p:ext uri="{BB962C8B-B14F-4D97-AF65-F5344CB8AC3E}">
        <p14:creationId xmlns:p14="http://schemas.microsoft.com/office/powerpoint/2010/main" val="1428762949"/>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Solution</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07" y="1828800"/>
            <a:ext cx="8773750" cy="4677428"/>
          </a:xfrm>
          <a:prstGeom prst="rect">
            <a:avLst/>
          </a:prstGeom>
        </p:spPr>
      </p:pic>
    </p:spTree>
    <p:extLst>
      <p:ext uri="{BB962C8B-B14F-4D97-AF65-F5344CB8AC3E}">
        <p14:creationId xmlns:p14="http://schemas.microsoft.com/office/powerpoint/2010/main" val="2884572268"/>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continued</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400747838"/>
              </p:ext>
            </p:extLst>
          </p:nvPr>
        </p:nvGraphicFramePr>
        <p:xfrm>
          <a:off x="1143000" y="1905000"/>
          <a:ext cx="2875731" cy="882650"/>
        </p:xfrm>
        <a:graphic>
          <a:graphicData uri="http://schemas.openxmlformats.org/presentationml/2006/ole">
            <mc:AlternateContent>
              <mc:Choice xmlns:v="urn:schemas-microsoft-com:vml" Requires="v">
                <p:oleObj spid="_x0000_s1181" name="Equation" r:id="rId2" imgW="1282680" imgH="393480" progId="Equation.3">
                  <p:embed/>
                </p:oleObj>
              </mc:Choice>
              <mc:Fallback>
                <p:oleObj name="Equation" r:id="rId2" imgW="1282680" imgH="393480" progId="Equation.3">
                  <p:embed/>
                  <p:pic>
                    <p:nvPicPr>
                      <p:cNvPr id="0" name="OLE substitute image"/>
                      <p:cNvPicPr/>
                      <p:nvPr/>
                    </p:nvPicPr>
                    <p:blipFill>
                      <a:blip r:embed="rId3"/>
                      <a:stretch>
                        <a:fillRect/>
                      </a:stretch>
                    </p:blipFill>
                    <p:spPr>
                      <a:xfrm>
                        <a:off x="1143000" y="1905000"/>
                        <a:ext cx="2875731" cy="88265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02284678"/>
              </p:ext>
            </p:extLst>
          </p:nvPr>
        </p:nvGraphicFramePr>
        <p:xfrm>
          <a:off x="1371600" y="3200400"/>
          <a:ext cx="3302000" cy="882650"/>
        </p:xfrm>
        <a:graphic>
          <a:graphicData uri="http://schemas.openxmlformats.org/presentationml/2006/ole">
            <mc:AlternateContent>
              <mc:Choice xmlns:v="urn:schemas-microsoft-com:vml" Requires="v">
                <p:oleObj spid="_x0000_s1182" name="Equation" r:id="rId4" imgW="1473120" imgH="393480" progId="Equation.3">
                  <p:embed/>
                </p:oleObj>
              </mc:Choice>
              <mc:Fallback>
                <p:oleObj name="Equation" r:id="rId4" imgW="1473120" imgH="393480" progId="Equation.3">
                  <p:embed/>
                  <p:pic>
                    <p:nvPicPr>
                      <p:cNvPr id="0" name="OLE substitute image"/>
                      <p:cNvPicPr/>
                      <p:nvPr/>
                    </p:nvPicPr>
                    <p:blipFill>
                      <a:blip r:embed="rId5"/>
                      <a:stretch>
                        <a:fillRect/>
                      </a:stretch>
                    </p:blipFill>
                    <p:spPr>
                      <a:xfrm>
                        <a:off x="1371600" y="3200400"/>
                        <a:ext cx="3302000" cy="882650"/>
                      </a:xfrm>
                      <a:prstGeom prst="rect">
                        <a:avLst/>
                      </a:prstGeom>
                      <a:noFill/>
                      <a:ln>
                        <a:noFill/>
                      </a:ln>
                    </p:spPr>
                  </p:pic>
                </p:oleObj>
              </mc:Fallback>
            </mc:AlternateContent>
          </a:graphicData>
        </a:graphic>
      </p:graphicFrame>
      <p:sp>
        <p:nvSpPr>
          <p:cNvPr id="5" name="TextBox 4"/>
          <p:cNvSpPr txBox="1"/>
          <p:nvPr/>
        </p:nvSpPr>
        <p:spPr>
          <a:xfrm>
            <a:off x="1219200" y="4648200"/>
            <a:ext cx="6096000"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From the table in the spreadsheet we expect the output of about -130 mV. We get -129 mV</a:t>
            </a:r>
            <a:endParaRPr lang="en-US" sz="2800"/>
          </a:p>
        </p:txBody>
      </p:sp>
    </p:spTree>
    <p:extLst>
      <p:ext uri="{BB962C8B-B14F-4D97-AF65-F5344CB8AC3E}">
        <p14:creationId xmlns:p14="http://schemas.microsoft.com/office/powerpoint/2010/main" val="624987965"/>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br>
              <a:rPr lang="en-US" smtClean="0"/>
            </a:br>
            <a:r>
              <a:rPr lang="en-US" smtClean="0"/>
              <a:t>Quarter Bridge </a:t>
            </a:r>
            <a:br>
              <a:rPr lang="en-US" smtClean="0"/>
            </a:br>
            <a:r>
              <a:rPr lang="en-US" smtClean="0"/>
              <a:t>configuration 2</a:t>
            </a:r>
            <a:br>
              <a:rPr lang="en-US" smtClean="0"/>
            </a:br>
            <a:endParaRPr lang="en-US"/>
          </a:p>
        </p:txBody>
      </p:sp>
      <p:sp>
        <p:nvSpPr>
          <p:cNvPr id="4" name="TextBox 3"/>
          <p:cNvSpPr txBox="1"/>
          <p:nvPr/>
        </p:nvSpPr>
        <p:spPr>
          <a:xfrm>
            <a:off x="277091" y="4919008"/>
            <a:ext cx="4727384" cy="193899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R3 is mounted in close thermal contact </a:t>
            </a:r>
          </a:p>
          <a:p>
            <a:pPr/>
            <a:r>
              <a:rPr lang="en-US" sz="2000" smtClean="0"/>
              <a:t>but not bonded to the specimen. </a:t>
            </a:r>
          </a:p>
          <a:p>
            <a:pPr/>
            <a:r>
              <a:rPr lang="en-US" sz="2000" smtClean="0"/>
              <a:t>So strain does not affect R3 but temperature</a:t>
            </a:r>
          </a:p>
          <a:p>
            <a:pPr/>
            <a:r>
              <a:rPr lang="en-US" sz="2000" smtClean="0"/>
              <a:t>Effects are cancelled since ratio of R3 to R4</a:t>
            </a:r>
          </a:p>
          <a:p>
            <a:pPr/>
            <a:r>
              <a:rPr lang="en-US" sz="2000" smtClean="0"/>
              <a:t>  becomes independent  of temperature</a:t>
            </a:r>
          </a:p>
          <a:p>
            <a:pPr/>
            <a:endParaRPr lang="en-US" sz="200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90800"/>
            <a:ext cx="5363324" cy="2162477"/>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2649824868"/>
              </p:ext>
            </p:extLst>
          </p:nvPr>
        </p:nvGraphicFramePr>
        <p:xfrm>
          <a:off x="6019800" y="2344888"/>
          <a:ext cx="2257425" cy="825500"/>
        </p:xfrm>
        <a:graphic>
          <a:graphicData uri="http://schemas.openxmlformats.org/presentationml/2006/ole">
            <mc:AlternateContent>
              <mc:Choice xmlns:v="urn:schemas-microsoft-com:vml" Requires="v">
                <p:oleObj spid="_x0000_s1183" name="Equation" r:id="rId3" imgW="1180800" imgH="431640" progId="Equation.3">
                  <p:embed/>
                </p:oleObj>
              </mc:Choice>
              <mc:Fallback>
                <p:oleObj name="Equation" r:id="rId3" imgW="1180800" imgH="43164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6019800" y="2344888"/>
                        <a:ext cx="2257425" cy="825500"/>
                      </a:xfrm>
                      <a:prstGeom prst="rect">
                        <a:avLst/>
                      </a:prstGeom>
                      <a:noFill/>
                      <a:ln>
                        <a:noFill/>
                      </a:ln>
                    </p:spPr>
                  </p:pic>
                </p:oleObj>
              </mc:Fallback>
            </mc:AlternateContent>
          </a:graphicData>
        </a:graphic>
      </p:graphicFrame>
      <p:sp>
        <p:nvSpPr>
          <p:cNvPr id="5" name="TextBox 4"/>
          <p:cNvSpPr txBox="1"/>
          <p:nvPr/>
        </p:nvSpPr>
        <p:spPr>
          <a:xfrm>
            <a:off x="609600" y="1828800"/>
            <a:ext cx="391241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a:t>Axial or Bending strain</a:t>
            </a:r>
          </a:p>
        </p:txBody>
      </p:sp>
    </p:spTree>
    <p:extLst>
      <p:ext uri="{BB962C8B-B14F-4D97-AF65-F5344CB8AC3E}">
        <p14:creationId xmlns:p14="http://schemas.microsoft.com/office/powerpoint/2010/main" val="38828871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Half bridge Strain gage</a:t>
            </a:r>
            <a:br>
              <a:rPr lang="en-US" smtClean="0"/>
            </a:br>
            <a:r>
              <a:rPr lang="en-US" smtClean="0"/>
              <a:t>Axial or bending strain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76400"/>
            <a:ext cx="4477375" cy="1895740"/>
          </a:xfrm>
          <a:prstGeom prst="rect">
            <a:avLst/>
          </a:prstGeom>
        </p:spPr>
      </p:pic>
      <p:sp>
        <p:nvSpPr>
          <p:cNvPr id="4" name="TextBox 3"/>
          <p:cNvSpPr txBox="1"/>
          <p:nvPr/>
        </p:nvSpPr>
        <p:spPr>
          <a:xfrm>
            <a:off x="304800" y="3886200"/>
            <a:ext cx="5262018" cy="193899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R3 is mounted in close thermal contact </a:t>
            </a:r>
          </a:p>
          <a:p>
            <a:pPr/>
            <a:r>
              <a:rPr lang="en-US" sz="2000" smtClean="0"/>
              <a:t>and bonded to the specimen. </a:t>
            </a:r>
          </a:p>
          <a:p>
            <a:pPr/>
            <a:r>
              <a:rPr lang="en-US" sz="2000" smtClean="0"/>
              <a:t>Temp effects are cancelled since ratio of R3 to R4</a:t>
            </a:r>
          </a:p>
          <a:p>
            <a:pPr/>
            <a:r>
              <a:rPr lang="en-US" sz="2000" smtClean="0"/>
              <a:t>  becomes independent  of temperature</a:t>
            </a:r>
          </a:p>
          <a:p>
            <a:pPr/>
            <a:r>
              <a:rPr lang="en-US" sz="2000" smtClean="0"/>
              <a:t>v is the Poisson ratio</a:t>
            </a:r>
          </a:p>
          <a:p>
            <a:pPr/>
            <a:endParaRPr lang="en-US" sz="2000"/>
          </a:p>
        </p:txBody>
      </p:sp>
      <p:graphicFrame>
        <p:nvGraphicFramePr>
          <p:cNvPr id="5" name="Object 4"/>
          <p:cNvGraphicFramePr>
            <a:graphicFrameLocks noChangeAspect="1"/>
          </p:cNvGraphicFramePr>
          <p:nvPr>
            <p:extLst>
              <p:ext uri="{D42A27DB-BD31-4B8C-83A1-F6EECF244321}">
                <p14:modId xmlns:p14="http://schemas.microsoft.com/office/powerpoint/2010/main" val="4100984668"/>
              </p:ext>
            </p:extLst>
          </p:nvPr>
        </p:nvGraphicFramePr>
        <p:xfrm>
          <a:off x="5181600" y="1698325"/>
          <a:ext cx="3586163" cy="939800"/>
        </p:xfrm>
        <a:graphic>
          <a:graphicData uri="http://schemas.openxmlformats.org/presentationml/2006/ole">
            <mc:AlternateContent>
              <mc:Choice xmlns:v="urn:schemas-microsoft-com:vml" Requires="v">
                <p:oleObj spid="_x0000_s1184" name="Equation" r:id="rId3" imgW="1841500" imgH="482600" progId="Equation.3">
                  <p:embed/>
                </p:oleObj>
              </mc:Choice>
              <mc:Fallback>
                <p:oleObj name="Equation" r:id="rId3" imgW="1841500" imgH="4826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5181600" y="1698325"/>
                        <a:ext cx="3586163" cy="9398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88184266"/>
              </p:ext>
            </p:extLst>
          </p:nvPr>
        </p:nvGraphicFramePr>
        <p:xfrm>
          <a:off x="6027738" y="3200400"/>
          <a:ext cx="1816100" cy="1485900"/>
        </p:xfrm>
        <a:graphic>
          <a:graphicData uri="http://schemas.openxmlformats.org/presentationml/2006/ole">
            <mc:AlternateContent>
              <mc:Choice xmlns:v="urn:schemas-microsoft-com:vml" Requires="v">
                <p:oleObj spid="_x0000_s1185" name="Equation" r:id="rId5" imgW="838080" imgH="685800" progId="Equation.3">
                  <p:embed/>
                </p:oleObj>
              </mc:Choice>
              <mc:Fallback>
                <p:oleObj name="Equation" r:id="rId5" imgW="838080" imgH="685800" progId="Equation.3">
                  <p:embed/>
                  <p:pic>
                    <p:nvPicPr>
                      <p:cNvPr id="0" name="OLE substitute image"/>
                      <p:cNvPicPr/>
                      <p:nvPr/>
                    </p:nvPicPr>
                    <p:blipFill>
                      <a:blip r:embed="rId6"/>
                      <a:stretch>
                        <a:fillRect/>
                      </a:stretch>
                    </p:blipFill>
                    <p:spPr>
                      <a:xfrm>
                        <a:off x="6027738" y="3200400"/>
                        <a:ext cx="1816100" cy="148590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00918762"/>
              </p:ext>
            </p:extLst>
          </p:nvPr>
        </p:nvGraphicFramePr>
        <p:xfrm>
          <a:off x="4343400" y="5517416"/>
          <a:ext cx="3765176" cy="889000"/>
        </p:xfrm>
        <a:graphic>
          <a:graphicData uri="http://schemas.openxmlformats.org/presentationml/2006/ole">
            <mc:AlternateContent>
              <mc:Choice xmlns:v="urn:schemas-microsoft-com:vml" Requires="v">
                <p:oleObj spid="_x0000_s1186" name="Equation" r:id="rId7" imgW="1828800" imgH="431640" progId="Equation.3">
                  <p:embed/>
                </p:oleObj>
              </mc:Choice>
              <mc:Fallback>
                <p:oleObj name="Equation" r:id="rId7" imgW="1828800" imgH="431640" progId="Equation.3">
                  <p:embed/>
                  <p:pic>
                    <p:nvPicPr>
                      <p:cNvPr id="0" name="OLE substitute image"/>
                      <p:cNvPicPr/>
                      <p:nvPr/>
                    </p:nvPicPr>
                    <p:blipFill>
                      <a:blip r:embed="rId8"/>
                      <a:stretch>
                        <a:fillRect/>
                      </a:stretch>
                    </p:blipFill>
                    <p:spPr>
                      <a:xfrm>
                        <a:off x="4343400" y="5517416"/>
                        <a:ext cx="3765176" cy="889000"/>
                      </a:xfrm>
                      <a:prstGeom prst="rect">
                        <a:avLst/>
                      </a:prstGeom>
                    </p:spPr>
                  </p:pic>
                </p:oleObj>
              </mc:Fallback>
            </mc:AlternateContent>
          </a:graphicData>
        </a:graphic>
      </p:graphicFrame>
    </p:spTree>
    <p:extLst>
      <p:ext uri="{BB962C8B-B14F-4D97-AF65-F5344CB8AC3E}">
        <p14:creationId xmlns:p14="http://schemas.microsoft.com/office/powerpoint/2010/main" val="3048164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Full Bridge </a:t>
            </a:r>
            <a:br>
              <a:rPr lang="en-US" smtClean="0"/>
            </a:br>
            <a:r>
              <a:rPr lang="en-US" smtClean="0"/>
              <a:t>(Bending strain only)</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28800"/>
            <a:ext cx="3577880" cy="2405196"/>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782006094"/>
              </p:ext>
            </p:extLst>
          </p:nvPr>
        </p:nvGraphicFramePr>
        <p:xfrm>
          <a:off x="753717" y="4724400"/>
          <a:ext cx="3586163" cy="939800"/>
        </p:xfrm>
        <a:graphic>
          <a:graphicData uri="http://schemas.openxmlformats.org/presentationml/2006/ole">
            <mc:AlternateContent>
              <mc:Choice xmlns:v="urn:schemas-microsoft-com:vml" Requires="v">
                <p:oleObj spid="_x0000_s1187" name="Equation" r:id="rId3" imgW="1841500" imgH="482600" progId="Equation.3">
                  <p:embed/>
                </p:oleObj>
              </mc:Choice>
              <mc:Fallback>
                <p:oleObj name="Equation" r:id="rId3" imgW="1841500" imgH="4826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753717" y="4724400"/>
                        <a:ext cx="3586163" cy="9398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82243264"/>
              </p:ext>
            </p:extLst>
          </p:nvPr>
        </p:nvGraphicFramePr>
        <p:xfrm>
          <a:off x="5257800" y="1828800"/>
          <a:ext cx="2514600" cy="502920"/>
        </p:xfrm>
        <a:graphic>
          <a:graphicData uri="http://schemas.openxmlformats.org/presentationml/2006/ole">
            <mc:AlternateContent>
              <mc:Choice xmlns:v="urn:schemas-microsoft-com:vml" Requires="v">
                <p:oleObj spid="_x0000_s1188" name="Equation" r:id="rId5" imgW="1079280" imgH="215640" progId="Equation.3">
                  <p:embed/>
                </p:oleObj>
              </mc:Choice>
              <mc:Fallback>
                <p:oleObj name="Equation" r:id="rId5" imgW="1079280" imgH="215640" progId="Equation.3">
                  <p:embed/>
                  <p:pic>
                    <p:nvPicPr>
                      <p:cNvPr id="0" name="OLE substitute image"/>
                      <p:cNvPicPr/>
                      <p:nvPr/>
                    </p:nvPicPr>
                    <p:blipFill>
                      <a:blip r:embed="rId6"/>
                      <a:stretch>
                        <a:fillRect/>
                      </a:stretch>
                    </p:blipFill>
                    <p:spPr>
                      <a:xfrm>
                        <a:off x="5257800" y="1828800"/>
                        <a:ext cx="2514600" cy="50292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63714507"/>
              </p:ext>
            </p:extLst>
          </p:nvPr>
        </p:nvGraphicFramePr>
        <p:xfrm>
          <a:off x="5334000" y="2667000"/>
          <a:ext cx="2455863" cy="533400"/>
        </p:xfrm>
        <a:graphic>
          <a:graphicData uri="http://schemas.openxmlformats.org/presentationml/2006/ole">
            <mc:AlternateContent>
              <mc:Choice xmlns:v="urn:schemas-microsoft-com:vml" Requires="v">
                <p:oleObj spid="_x0000_s1189" name="Equation" r:id="rId7" imgW="1054080" imgH="228600" progId="Equation.3">
                  <p:embed/>
                </p:oleObj>
              </mc:Choice>
              <mc:Fallback>
                <p:oleObj name="Equation" r:id="rId7" imgW="1054080" imgH="228600" progId="Equation.3">
                  <p:embed/>
                  <p:pic>
                    <p:nvPicPr>
                      <p:cNvPr id="0" name="OLE substitute image"/>
                      <p:cNvPicPr/>
                      <p:nvPr/>
                    </p:nvPicPr>
                    <p:blipFill>
                      <a:blip r:embed="rId8"/>
                      <a:stretch>
                        <a:fillRect/>
                      </a:stretch>
                    </p:blipFill>
                    <p:spPr>
                      <a:xfrm>
                        <a:off x="5334000" y="2667000"/>
                        <a:ext cx="2455863" cy="53340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1787284"/>
              </p:ext>
            </p:extLst>
          </p:nvPr>
        </p:nvGraphicFramePr>
        <p:xfrm>
          <a:off x="5410200" y="3349892"/>
          <a:ext cx="1967845" cy="884104"/>
        </p:xfrm>
        <a:graphic>
          <a:graphicData uri="http://schemas.openxmlformats.org/presentationml/2006/ole">
            <mc:AlternateContent>
              <mc:Choice xmlns:v="urn:schemas-microsoft-com:vml" Requires="v">
                <p:oleObj spid="_x0000_s1190" name="Equation" r:id="rId9" imgW="876240" imgH="393480" progId="Equation.3">
                  <p:embed/>
                </p:oleObj>
              </mc:Choice>
              <mc:Fallback>
                <p:oleObj name="Equation" r:id="rId9" imgW="876240" imgH="393480" progId="Equation.3">
                  <p:embed/>
                  <p:pic>
                    <p:nvPicPr>
                      <p:cNvPr id="0" name="OLE substitute image"/>
                      <p:cNvPicPr/>
                      <p:nvPr/>
                    </p:nvPicPr>
                    <p:blipFill>
                      <a:blip r:embed="rId10"/>
                      <a:stretch>
                        <a:fillRect/>
                      </a:stretch>
                    </p:blipFill>
                    <p:spPr>
                      <a:xfrm>
                        <a:off x="5410200" y="3349892"/>
                        <a:ext cx="1967845" cy="884104"/>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62659350"/>
              </p:ext>
            </p:extLst>
          </p:nvPr>
        </p:nvGraphicFramePr>
        <p:xfrm>
          <a:off x="5334000" y="4419600"/>
          <a:ext cx="2566988" cy="512763"/>
        </p:xfrm>
        <a:graphic>
          <a:graphicData uri="http://schemas.openxmlformats.org/presentationml/2006/ole">
            <mc:AlternateContent>
              <mc:Choice xmlns:v="urn:schemas-microsoft-com:vml" Requires="v">
                <p:oleObj spid="_x0000_s1191" name="Equation" r:id="rId11" imgW="1143000" imgH="228600" progId="Equation.3">
                  <p:embed/>
                </p:oleObj>
              </mc:Choice>
              <mc:Fallback>
                <p:oleObj name="Equation" r:id="rId11" imgW="1143000" imgH="228600" progId="Equation.3">
                  <p:embed/>
                  <p:pic>
                    <p:nvPicPr>
                      <p:cNvPr id="0" name="OLE substitute image"/>
                      <p:cNvPicPr/>
                      <p:nvPr/>
                    </p:nvPicPr>
                    <p:blipFill>
                      <a:blip r:embed="rId12"/>
                      <a:stretch>
                        <a:fillRect/>
                      </a:stretch>
                    </p:blipFill>
                    <p:spPr>
                      <a:xfrm>
                        <a:off x="5334000" y="4419600"/>
                        <a:ext cx="2566988" cy="512763"/>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02111094"/>
              </p:ext>
            </p:extLst>
          </p:nvPr>
        </p:nvGraphicFramePr>
        <p:xfrm>
          <a:off x="5486399" y="5181600"/>
          <a:ext cx="2100729" cy="965200"/>
        </p:xfrm>
        <a:graphic>
          <a:graphicData uri="http://schemas.openxmlformats.org/presentationml/2006/ole">
            <mc:AlternateContent>
              <mc:Choice xmlns:v="urn:schemas-microsoft-com:vml" Requires="v">
                <p:oleObj spid="_x0000_s1192" name="Equation" r:id="rId13" imgW="939600" imgH="431640" progId="Equation.3">
                  <p:embed/>
                </p:oleObj>
              </mc:Choice>
              <mc:Fallback>
                <p:oleObj name="Equation" r:id="rId13" imgW="939600" imgH="431640" progId="Equation.3">
                  <p:embed/>
                  <p:pic>
                    <p:nvPicPr>
                      <p:cNvPr id="0" name="OLE substitute image"/>
                      <p:cNvPicPr/>
                      <p:nvPr/>
                    </p:nvPicPr>
                    <p:blipFill>
                      <a:blip r:embed="rId14"/>
                      <a:stretch>
                        <a:fillRect/>
                      </a:stretch>
                    </p:blipFill>
                    <p:spPr>
                      <a:xfrm>
                        <a:off x="5486399" y="5181600"/>
                        <a:ext cx="2100729" cy="965200"/>
                      </a:xfrm>
                      <a:prstGeom prst="rect">
                        <a:avLst/>
                      </a:prstGeom>
                    </p:spPr>
                  </p:pic>
                </p:oleObj>
              </mc:Fallback>
            </mc:AlternateContent>
          </a:graphicData>
        </a:graphic>
      </p:graphicFrame>
    </p:spTree>
    <p:extLst>
      <p:ext uri="{BB962C8B-B14F-4D97-AF65-F5344CB8AC3E}">
        <p14:creationId xmlns:p14="http://schemas.microsoft.com/office/powerpoint/2010/main" val="1238665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Full Bridge (Axial strain)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28800"/>
            <a:ext cx="4153419" cy="3491081"/>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435366133"/>
              </p:ext>
            </p:extLst>
          </p:nvPr>
        </p:nvGraphicFramePr>
        <p:xfrm>
          <a:off x="768927" y="5562600"/>
          <a:ext cx="3586162" cy="939800"/>
        </p:xfrm>
        <a:graphic>
          <a:graphicData uri="http://schemas.openxmlformats.org/presentationml/2006/ole">
            <mc:AlternateContent>
              <mc:Choice xmlns:v="urn:schemas-microsoft-com:vml" Requires="v">
                <p:oleObj spid="_x0000_s1193" name="Equation" r:id="rId3" imgW="1841500" imgH="482600" progId="Equation.3">
                  <p:embed/>
                </p:oleObj>
              </mc:Choice>
              <mc:Fallback>
                <p:oleObj name="Equation" r:id="rId3" imgW="1841500" imgH="4826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768927" y="5562600"/>
                        <a:ext cx="3586162" cy="9398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25521722"/>
              </p:ext>
            </p:extLst>
          </p:nvPr>
        </p:nvGraphicFramePr>
        <p:xfrm>
          <a:off x="5410200" y="2209800"/>
          <a:ext cx="2552700" cy="933450"/>
        </p:xfrm>
        <a:graphic>
          <a:graphicData uri="http://schemas.openxmlformats.org/presentationml/2006/ole">
            <mc:AlternateContent>
              <mc:Choice xmlns:v="urn:schemas-microsoft-com:vml" Requires="v">
                <p:oleObj spid="_x0000_s1194" name="Equation" r:id="rId5" imgW="1180800" imgH="431640" progId="Equation.3">
                  <p:embed/>
                </p:oleObj>
              </mc:Choice>
              <mc:Fallback>
                <p:oleObj name="Equation" r:id="rId5" imgW="1180800" imgH="431640" progId="Equation.3">
                  <p:embed/>
                  <p:pic>
                    <p:nvPicPr>
                      <p:cNvPr id="0" name="OLE substitute image"/>
                      <p:cNvPicPr/>
                      <p:nvPr/>
                    </p:nvPicPr>
                    <p:blipFill>
                      <a:blip r:embed="rId6"/>
                      <a:stretch>
                        <a:fillRect/>
                      </a:stretch>
                    </p:blipFill>
                    <p:spPr>
                      <a:xfrm>
                        <a:off x="5410200" y="2209800"/>
                        <a:ext cx="2552700" cy="933450"/>
                      </a:xfrm>
                      <a:prstGeom prst="rect">
                        <a:avLst/>
                      </a:prstGeom>
                    </p:spPr>
                  </p:pic>
                </p:oleObj>
              </mc:Fallback>
            </mc:AlternateContent>
          </a:graphicData>
        </a:graphic>
      </p:graphicFrame>
    </p:spTree>
    <p:extLst>
      <p:ext uri="{BB962C8B-B14F-4D97-AF65-F5344CB8AC3E}">
        <p14:creationId xmlns:p14="http://schemas.microsoft.com/office/powerpoint/2010/main" val="8461742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252015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00400"/>
            <a:ext cx="9144000" cy="3383415"/>
          </a:xfrm>
          <a:prstGeom prst="rect">
            <a:avLst/>
          </a:prstGeom>
        </p:spPr>
      </p:pic>
    </p:spTree>
    <p:extLst>
      <p:ext uri="{BB962C8B-B14F-4D97-AF65-F5344CB8AC3E}">
        <p14:creationId xmlns:p14="http://schemas.microsoft.com/office/powerpoint/2010/main" val="27502593"/>
      </p:ext>
    </p:extLst>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4" name="Title 1"/>
          <p:cNvSpPr>
            <a:spLocks noGrp="1"/>
          </p:cNvSpPr>
          <p:nvPr>
            <p:ph type="ctrTitle"/>
          </p:nvPr>
        </p:nvSpPr>
        <p:spPr>
          <a:xfrm>
            <a:off x="381000" y="838200"/>
            <a:ext cx="6477000" cy="1828800"/>
          </a:xfrm>
        </p:spPr>
        <p:txBody>
          <a:bodyPr/>
          <a:lstStyle>
            <a:defPPr/>
          </a:lstStyle>
          <a:p>
            <a:pPr/>
            <a:r>
              <a:rPr lang="en-US"/>
              <a:t>Sensors, Instruments and Experimentation</a:t>
            </a:r>
          </a:p>
        </p:txBody>
      </p:sp>
      <p:sp>
        <p:nvSpPr>
          <p:cNvPr id="5" name="TextBox 4"/>
          <p:cNvSpPr txBox="1"/>
          <p:nvPr/>
        </p:nvSpPr>
        <p:spPr>
          <a:xfrm>
            <a:off x="609600" y="3117273"/>
            <a:ext cx="533774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smtClean="0"/>
              <a:t>17  Force sensing Resistance</a:t>
            </a:r>
            <a:endParaRPr lang="en-US" sz="3600"/>
          </a:p>
        </p:txBody>
      </p:sp>
    </p:spTree>
    <p:extLst>
      <p:ext uri="{BB962C8B-B14F-4D97-AF65-F5344CB8AC3E}">
        <p14:creationId xmlns:p14="http://schemas.microsoft.com/office/powerpoint/2010/main" val="1616209505"/>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Principles of </a:t>
            </a:r>
            <a:br>
              <a:rPr lang="en-US" smtClean="0"/>
            </a:br>
            <a:r>
              <a:rPr lang="en-US" smtClean="0"/>
              <a:t>Force sense resistor</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05000"/>
            <a:ext cx="5224926" cy="3703176"/>
          </a:xfrm>
          <a:prstGeom prst="rect">
            <a:avLst/>
          </a:prstGeom>
        </p:spPr>
      </p:pic>
      <p:sp>
        <p:nvSpPr>
          <p:cNvPr id="4" name="TextBox 3"/>
          <p:cNvSpPr txBox="1"/>
          <p:nvPr/>
        </p:nvSpPr>
        <p:spPr>
          <a:xfrm>
            <a:off x="5943600" y="1932709"/>
            <a:ext cx="2590800"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Conducting foam. Polyethylene foam filled with carbon.</a:t>
            </a:r>
          </a:p>
          <a:p>
            <a:pPr/>
            <a:r>
              <a:rPr lang="en-US" sz="2800"/>
              <a:t>When pressed  the contact resistance will decrease.</a:t>
            </a:r>
          </a:p>
          <a:p>
            <a:pPr/>
            <a:endParaRPr lang="en-US" sz="2800"/>
          </a:p>
        </p:txBody>
      </p:sp>
    </p:spTree>
    <p:extLst>
      <p:ext uri="{BB962C8B-B14F-4D97-AF65-F5344CB8AC3E}">
        <p14:creationId xmlns:p14="http://schemas.microsoft.com/office/powerpoint/2010/main" val="2382399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Foam used as resistor</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38" y="1752600"/>
            <a:ext cx="8116433" cy="4286849"/>
          </a:xfrm>
          <a:prstGeom prst="rect">
            <a:avLst/>
          </a:prstGeom>
        </p:spPr>
      </p:pic>
    </p:spTree>
    <p:extLst>
      <p:ext uri="{BB962C8B-B14F-4D97-AF65-F5344CB8AC3E}">
        <p14:creationId xmlns:p14="http://schemas.microsoft.com/office/powerpoint/2010/main" val="3942117429"/>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Resistance change</a:t>
            </a:r>
            <a:br>
              <a:rPr lang="en-US" smtClean="0"/>
            </a:br>
            <a:r>
              <a:rPr lang="en-US" smtClean="0"/>
              <a:t> detected</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89" y="1752600"/>
            <a:ext cx="7316222" cy="4086796"/>
          </a:xfrm>
          <a:prstGeom prst="rect">
            <a:avLst/>
          </a:prstGeom>
        </p:spPr>
      </p:pic>
    </p:spTree>
    <p:extLst>
      <p:ext uri="{BB962C8B-B14F-4D97-AF65-F5344CB8AC3E}">
        <p14:creationId xmlns:p14="http://schemas.microsoft.com/office/powerpoint/2010/main" val="3314964634"/>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Conducting grid</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8800"/>
            <a:ext cx="5339564" cy="4658344"/>
          </a:xfrm>
          <a:prstGeom prst="rect">
            <a:avLst/>
          </a:prstGeom>
        </p:spPr>
      </p:pic>
      <p:sp>
        <p:nvSpPr>
          <p:cNvPr id="4" name="TextBox 3"/>
          <p:cNvSpPr txBox="1"/>
          <p:nvPr/>
        </p:nvSpPr>
        <p:spPr>
          <a:xfrm>
            <a:off x="6400800" y="2209800"/>
            <a:ext cx="2286000"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 polyester film with  printed circuit</a:t>
            </a:r>
          </a:p>
          <a:p>
            <a:pPr/>
            <a:endParaRPr lang="en-US" sz="3200" smtClean="0"/>
          </a:p>
          <a:p>
            <a:pPr/>
            <a:r>
              <a:rPr lang="en-US" sz="3200" smtClean="0"/>
              <a:t>Conducting fingers</a:t>
            </a:r>
            <a:endParaRPr lang="en-US" sz="3200"/>
          </a:p>
        </p:txBody>
      </p:sp>
    </p:spTree>
    <p:extLst>
      <p:ext uri="{BB962C8B-B14F-4D97-AF65-F5344CB8AC3E}">
        <p14:creationId xmlns:p14="http://schemas.microsoft.com/office/powerpoint/2010/main" val="2745714439"/>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Two types of FSR</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075921"/>
            <a:ext cx="8125960" cy="3791479"/>
          </a:xfrm>
          <a:prstGeom prst="rect">
            <a:avLst/>
          </a:prstGeom>
        </p:spPr>
      </p:pic>
      <p:sp>
        <p:nvSpPr>
          <p:cNvPr id="4" name="TextBox 3"/>
          <p:cNvSpPr txBox="1"/>
          <p:nvPr/>
        </p:nvSpPr>
        <p:spPr>
          <a:xfrm>
            <a:off x="1066800" y="5867400"/>
            <a:ext cx="66294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Conducting sheet is polymer sheet with carbon ink</a:t>
            </a:r>
            <a:endParaRPr lang="en-US" sz="2800"/>
          </a:p>
        </p:txBody>
      </p:sp>
      <p:sp>
        <p:nvSpPr>
          <p:cNvPr id="5" name="TextBox 4"/>
          <p:cNvSpPr txBox="1"/>
          <p:nvPr/>
        </p:nvSpPr>
        <p:spPr>
          <a:xfrm>
            <a:off x="533400" y="1565564"/>
            <a:ext cx="87630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Thru mode more sensitive to light forces and more linear. Costlier</a:t>
            </a:r>
            <a:endParaRPr lang="en-US" sz="2400"/>
          </a:p>
        </p:txBody>
      </p:sp>
    </p:spTree>
    <p:extLst>
      <p:ext uri="{BB962C8B-B14F-4D97-AF65-F5344CB8AC3E}">
        <p14:creationId xmlns:p14="http://schemas.microsoft.com/office/powerpoint/2010/main" val="15056049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err="1" smtClean="0"/>
              <a:t>Tinkercad simulation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905000"/>
            <a:ext cx="4010585" cy="3677163"/>
          </a:xfrm>
          <a:prstGeom prst="rect">
            <a:avLst/>
          </a:prstGeom>
        </p:spPr>
      </p:pic>
    </p:spTree>
    <p:extLst>
      <p:ext uri="{BB962C8B-B14F-4D97-AF65-F5344CB8AC3E}">
        <p14:creationId xmlns:p14="http://schemas.microsoft.com/office/powerpoint/2010/main" val="4125103163"/>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Force vs Resistance </a:t>
            </a:r>
            <a:br>
              <a:rPr lang="en-US" smtClean="0"/>
            </a:br>
            <a:r>
              <a:rPr lang="en-US" smtClean="0"/>
              <a:t> characteristics</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041305658"/>
              </p:ext>
            </p:extLst>
          </p:nvPr>
        </p:nvGraphicFramePr>
        <p:xfrm>
          <a:off x="1143000" y="2286000"/>
          <a:ext cx="2006600" cy="3200400"/>
        </p:xfrm>
        <a:graphic>
          <a:graphicData uri="http://schemas.openxmlformats.org/drawingml/2006/table">
            <a:tbl>
              <a:tblPr>
                <a:tableStyleId>{5C22544A-7EE6-4342-B048-85BDC9FD1C3A}</a:tableStyleId>
              </a:tblPr>
              <a:tblGrid>
                <a:gridCol w="1141194"/>
                <a:gridCol w="865406"/>
              </a:tblGrid>
              <a:tr h="266700">
                <a:tc>
                  <a:txBody>
                    <a:bodyPr vert="horz" wrap="square"/>
                    <a:lstStyle>
                      <a:defPPr/>
                    </a:lstStyle>
                    <a:p>
                      <a:pPr algn="ctr" fontAlgn="b"/>
                      <a:r>
                        <a:rPr lang="en-US" sz="1600" u="none" strike="noStrike">
                          <a:effectLst/>
                        </a:rPr>
                        <a:t>F(Newtons)</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R(Kohms)</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0.1</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64.2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0.18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33.2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0.32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16.5</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0.39</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13.3</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0.88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6.58</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1.76</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4.03</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3.09</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2.72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4.81</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6.76</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1.58</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8.48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1.34</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r>
            </a:tbl>
          </a:graphicData>
        </a:graphic>
      </p:graphicFrame>
      <p:graphicFrame>
        <p:nvGraphicFramePr>
          <p:cNvPr id="4" name="Chart 3"/>
          <p:cNvGraphicFramePr/>
          <p:nvPr>
            <p:extLst>
              <p:ext uri="{D42A27DB-BD31-4B8C-83A1-F6EECF244321}">
                <p14:modId xmlns:p14="http://schemas.microsoft.com/office/powerpoint/2010/main" val="215870398"/>
              </p:ext>
            </p:extLst>
          </p:nvPr>
        </p:nvGraphicFramePr>
        <p:xfrm>
          <a:off x="3810000" y="2362200"/>
          <a:ext cx="4572000" cy="274320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1585898400"/>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Force vs voltage</a:t>
            </a:r>
            <a:endParaRPr lang="en-US"/>
          </a:p>
        </p:txBody>
      </p:sp>
      <p:grpSp>
        <p:nvGrpSpPr>
          <p:cNvPr id="5" name="Group 4"/>
          <p:cNvGrpSpPr/>
          <p:nvPr/>
        </p:nvGrpSpPr>
        <p:grpSpPr>
          <a:xfrm>
            <a:off x="228600" y="2105106"/>
            <a:ext cx="4876800" cy="4191458"/>
            <a:chOff x="228600" y="1524000"/>
            <a:chExt cx="5811061" cy="477256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438400"/>
              <a:ext cx="5811061" cy="385816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882" y="1524000"/>
              <a:ext cx="3124636" cy="1162212"/>
            </a:xfrm>
            <a:prstGeom prst="rect">
              <a:avLst/>
            </a:prstGeom>
          </p:spPr>
        </p:pic>
        <p:cxnSp>
          <p:nvCxnSpPr>
            <p:cNvPr id="6" name="Straight Connector 5"/>
            <p:cNvCxnSpPr/>
            <p:nvPr/>
          </p:nvCxnSpPr>
          <p:spPr>
            <a:xfrm flipH="1">
              <a:off x="2819400" y="2209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19400" y="28194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057400" y="2105106"/>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2043545" y="2105106"/>
              <a:ext cx="0" cy="714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4278160498"/>
                </p:ext>
              </p:extLst>
            </p:nvPr>
          </p:nvGraphicFramePr>
          <p:xfrm>
            <a:off x="5486400" y="3810205"/>
            <a:ext cx="419318" cy="557277"/>
          </p:xfrm>
          <a:graphic>
            <a:graphicData uri="http://schemas.openxmlformats.org/presentationml/2006/ole">
              <mc:AlternateContent>
                <mc:Choice xmlns:v="urn:schemas-microsoft-com:vml" Requires="v">
                  <p:oleObj spid="_x0000_s1195" name="Equation" r:id="rId4" imgW="152280" imgH="228600" progId="Equation.3">
                    <p:embed/>
                  </p:oleObj>
                </mc:Choice>
                <mc:Fallback>
                  <p:oleObj name="Equation" r:id="rId4" imgW="152280" imgH="228600" progId="Equation.3">
                    <p:embed/>
                    <p:pic>
                      <p:nvPicPr>
                        <p:cNvPr id="0" name="OLE substitute image"/>
                        <p:cNvPicPr/>
                        <p:nvPr/>
                      </p:nvPicPr>
                      <p:blipFill>
                        <a:blip r:embed="rId5"/>
                        <a:stretch>
                          <a:fillRect/>
                        </a:stretch>
                      </p:blipFill>
                      <p:spPr>
                        <a:xfrm>
                          <a:off x="5486400" y="3810205"/>
                          <a:ext cx="419318" cy="55727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19880370"/>
                </p:ext>
              </p:extLst>
            </p:nvPr>
          </p:nvGraphicFramePr>
          <p:xfrm>
            <a:off x="2286000" y="2835510"/>
            <a:ext cx="418882" cy="453789"/>
          </p:xfrm>
          <a:graphic>
            <a:graphicData uri="http://schemas.openxmlformats.org/presentationml/2006/ole">
              <mc:AlternateContent>
                <mc:Choice xmlns:v="urn:schemas-microsoft-com:vml" Requires="v">
                  <p:oleObj spid="_x0000_s1196" name="Equation" r:id="rId6" imgW="152280" imgH="164880" progId="Equation.3">
                    <p:embed/>
                  </p:oleObj>
                </mc:Choice>
                <mc:Fallback>
                  <p:oleObj name="Equation" r:id="rId6" imgW="152280" imgH="164880" progId="Equation.3">
                    <p:embed/>
                    <p:pic>
                      <p:nvPicPr>
                        <p:cNvPr id="0" name="OLE substitute image"/>
                        <p:cNvPicPr/>
                        <p:nvPr/>
                      </p:nvPicPr>
                      <p:blipFill>
                        <a:blip r:embed="rId7"/>
                        <a:stretch>
                          <a:fillRect/>
                        </a:stretch>
                      </p:blipFill>
                      <p:spPr>
                        <a:xfrm>
                          <a:off x="2286000" y="2835510"/>
                          <a:ext cx="418882" cy="453789"/>
                        </a:xfrm>
                        <a:prstGeom prst="rect">
                          <a:avLst/>
                        </a:prstGeom>
                      </p:spPr>
                    </p:pic>
                  </p:oleObj>
                </mc:Fallback>
              </mc:AlternateContent>
            </a:graphicData>
          </a:graphic>
        </p:graphicFrame>
      </p:grpSp>
      <p:graphicFrame>
        <p:nvGraphicFramePr>
          <p:cNvPr id="16" name="Object 15"/>
          <p:cNvGraphicFramePr>
            <a:graphicFrameLocks noChangeAspect="1"/>
          </p:cNvGraphicFramePr>
          <p:nvPr>
            <p:extLst>
              <p:ext uri="{D42A27DB-BD31-4B8C-83A1-F6EECF244321}">
                <p14:modId xmlns:p14="http://schemas.microsoft.com/office/powerpoint/2010/main" val="549334684"/>
              </p:ext>
            </p:extLst>
          </p:nvPr>
        </p:nvGraphicFramePr>
        <p:xfrm>
          <a:off x="6553200" y="1868055"/>
          <a:ext cx="1618129" cy="965200"/>
        </p:xfrm>
        <a:graphic>
          <a:graphicData uri="http://schemas.openxmlformats.org/presentationml/2006/ole">
            <mc:AlternateContent>
              <mc:Choice xmlns:v="urn:schemas-microsoft-com:vml" Requires="v">
                <p:oleObj spid="_x0000_s1197" name="Equation" r:id="rId8" imgW="723600" imgH="431640" progId="Equation.3">
                  <p:embed/>
                </p:oleObj>
              </mc:Choice>
              <mc:Fallback>
                <p:oleObj name="Equation" r:id="rId8" imgW="723600" imgH="431640" progId="Equation.3">
                  <p:embed/>
                  <p:pic>
                    <p:nvPicPr>
                      <p:cNvPr id="0" name="OLE substitute image"/>
                      <p:cNvPicPr/>
                      <p:nvPr/>
                    </p:nvPicPr>
                    <p:blipFill>
                      <a:blip r:embed="rId9"/>
                      <a:stretch>
                        <a:fillRect/>
                      </a:stretch>
                    </p:blipFill>
                    <p:spPr>
                      <a:xfrm>
                        <a:off x="6553200" y="1868055"/>
                        <a:ext cx="1618129" cy="9652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132329734"/>
              </p:ext>
            </p:extLst>
          </p:nvPr>
        </p:nvGraphicFramePr>
        <p:xfrm>
          <a:off x="5816687" y="3657600"/>
          <a:ext cx="3299604" cy="1143000"/>
        </p:xfrm>
        <a:graphic>
          <a:graphicData uri="http://schemas.openxmlformats.org/presentationml/2006/ole">
            <mc:AlternateContent>
              <mc:Choice xmlns:v="urn:schemas-microsoft-com:vml" Requires="v">
                <p:oleObj spid="_x0000_s1198" name="Equation" r:id="rId10" imgW="1942920" imgH="672840" progId="Equation.3">
                  <p:embed/>
                </p:oleObj>
              </mc:Choice>
              <mc:Fallback>
                <p:oleObj name="Equation" r:id="rId10" imgW="1942920" imgH="672840" progId="Equation.3">
                  <p:embed/>
                  <p:pic>
                    <p:nvPicPr>
                      <p:cNvPr id="0" name="OLE substitute image"/>
                      <p:cNvPicPr/>
                      <p:nvPr/>
                    </p:nvPicPr>
                    <p:blipFill>
                      <a:blip r:embed="rId11"/>
                      <a:stretch>
                        <a:fillRect/>
                      </a:stretch>
                    </p:blipFill>
                    <p:spPr>
                      <a:xfrm>
                        <a:off x="5816687" y="3657600"/>
                        <a:ext cx="3299604" cy="1143000"/>
                      </a:xfrm>
                      <a:prstGeom prst="rect">
                        <a:avLst/>
                      </a:prstGeom>
                    </p:spPr>
                  </p:pic>
                </p:oleObj>
              </mc:Fallback>
            </mc:AlternateContent>
          </a:graphicData>
        </a:graphic>
      </p:graphicFrame>
    </p:spTree>
    <p:extLst>
      <p:ext uri="{BB962C8B-B14F-4D97-AF65-F5344CB8AC3E}">
        <p14:creationId xmlns:p14="http://schemas.microsoft.com/office/powerpoint/2010/main" val="4095766359"/>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err="1" smtClean="0"/>
              <a:t>Tinkercad simulation</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99" y="2171524"/>
            <a:ext cx="8249802" cy="2514951"/>
          </a:xfrm>
          <a:prstGeom prst="rect">
            <a:avLst/>
          </a:prstGeom>
        </p:spPr>
      </p:pic>
    </p:spTree>
    <p:extLst>
      <p:ext uri="{BB962C8B-B14F-4D97-AF65-F5344CB8AC3E}">
        <p14:creationId xmlns:p14="http://schemas.microsoft.com/office/powerpoint/2010/main" val="1610943825"/>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0"/>
            <a:ext cx="9144000" cy="3728095"/>
          </a:xfrm>
          <a:prstGeom prst="rect">
            <a:avLst/>
          </a:prstGeom>
        </p:spPr>
      </p:pic>
    </p:spTree>
    <p:extLst>
      <p:ext uri="{BB962C8B-B14F-4D97-AF65-F5344CB8AC3E}">
        <p14:creationId xmlns:p14="http://schemas.microsoft.com/office/powerpoint/2010/main" val="700352857"/>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Force vs output voltage</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23274788"/>
              </p:ext>
            </p:extLst>
          </p:nvPr>
        </p:nvGraphicFramePr>
        <p:xfrm>
          <a:off x="609600" y="1981200"/>
          <a:ext cx="3479800" cy="3430905"/>
        </p:xfrm>
        <a:graphic>
          <a:graphicData uri="http://schemas.openxmlformats.org/drawingml/2006/table">
            <a:tbl>
              <a:tblPr>
                <a:tableStyleId>{5C22544A-7EE6-4342-B048-85BDC9FD1C3A}</a:tableStyleId>
              </a:tblPr>
              <a:tblGrid>
                <a:gridCol w="1140918"/>
                <a:gridCol w="865196"/>
                <a:gridCol w="1473686"/>
              </a:tblGrid>
              <a:tr h="266700">
                <a:tc>
                  <a:txBody>
                    <a:bodyPr vert="horz" wrap="square"/>
                    <a:lstStyle>
                      <a:defPPr/>
                    </a:lstStyle>
                    <a:p>
                      <a:pPr algn="ctr" fontAlgn="b"/>
                      <a:r>
                        <a:rPr lang="en-US" sz="1600" u="none" strike="noStrike">
                          <a:effectLst/>
                        </a:rPr>
                        <a:t>F(Newtons)</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R(Kohms)</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Vo = 12*(1/(1+R)</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0.1</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64.2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0.18404908</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0.18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33.2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0.350877193</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0.32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16.5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0.685714286</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0.39</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13.3</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0.839160839</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0.88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6.58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1.583113456</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1.76</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4.03</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2.385685885</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3.09</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2.72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3.225806452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4.81</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6.76</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1.58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4.651162791</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8.48</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1.34</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5.128205128</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1.2</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5.454545455</a:t>
                      </a:r>
                      <a:endParaRPr lang="en-US" sz="1600" b="0" i="0" u="none" strike="noStrike">
                        <a:solidFill>
                          <a:srgbClr val="000000"/>
                        </a:solidFill>
                        <a:effectLst/>
                        <a:latin typeface="Calibri"/>
                      </a:endParaRPr>
                    </a:p>
                  </a:txBody>
                  <a:tcPr marL="9525" marR="9525" marT="9525" marB="0" anchor="b"/>
                </a:tc>
              </a:tr>
            </a:tbl>
          </a:graphicData>
        </a:graphic>
      </p:graphicFrame>
      <p:graphicFrame>
        <p:nvGraphicFramePr>
          <p:cNvPr id="4" name="Chart 3"/>
          <p:cNvGraphicFramePr/>
          <p:nvPr>
            <p:extLst>
              <p:ext uri="{D42A27DB-BD31-4B8C-83A1-F6EECF244321}">
                <p14:modId xmlns:p14="http://schemas.microsoft.com/office/powerpoint/2010/main" val="3765200573"/>
              </p:ext>
            </p:extLst>
          </p:nvPr>
        </p:nvGraphicFramePr>
        <p:xfrm>
          <a:off x="4551218" y="2362200"/>
          <a:ext cx="4572000" cy="274320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830516332"/>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Force alarm</a:t>
            </a:r>
            <a:endParaRPr lang="en-US"/>
          </a:p>
        </p:txBody>
      </p:sp>
      <p:sp>
        <p:nvSpPr>
          <p:cNvPr id="3" name="Content Placeholder 2"/>
          <p:cNvSpPr>
            <a:spLocks noGrp="1"/>
          </p:cNvSpPr>
          <p:nvPr>
            <p:ph sz="quarter" idx="1"/>
          </p:nvPr>
        </p:nvSpPr>
        <p:spPr/>
        <p:txBody>
          <a:bodyPr/>
          <a:lstStyle>
            <a:defPPr/>
          </a:lstStyle>
          <a:p>
            <a:pPr/>
            <a:r>
              <a:rPr lang="en-US" smtClean="0"/>
              <a:t>In this circuit if Force exceeds a certain value an alarm is given in the form of lighting the LED</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5588" y="3648212"/>
            <a:ext cx="3124636" cy="1162212"/>
          </a:xfrm>
          <a:prstGeom prst="rect">
            <a:avLst/>
          </a:prstGeom>
        </p:spPr>
      </p:pic>
      <p:cxnSp>
        <p:nvCxnSpPr>
          <p:cNvPr id="7" name="Straight Connector 6"/>
          <p:cNvCxnSpPr/>
          <p:nvPr/>
        </p:nvCxnSpPr>
        <p:spPr>
          <a:xfrm>
            <a:off x="1752600" y="5645725"/>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514600" y="4076993"/>
            <a:ext cx="0" cy="1568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14600" y="4076993"/>
            <a:ext cx="533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647905" y="5645725"/>
            <a:ext cx="0" cy="263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256" y="2694709"/>
            <a:ext cx="3972544" cy="3673535"/>
          </a:xfrm>
          <a:prstGeom prst="rect">
            <a:avLst/>
          </a:prstGeom>
        </p:spPr>
      </p:pic>
      <p:cxnSp>
        <p:nvCxnSpPr>
          <p:cNvPr id="24" name="Straight Connector 23"/>
          <p:cNvCxnSpPr/>
          <p:nvPr/>
        </p:nvCxnSpPr>
        <p:spPr>
          <a:xfrm>
            <a:off x="3048000" y="4076993"/>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47905" y="5909255"/>
            <a:ext cx="25430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4191000" y="5029200"/>
            <a:ext cx="0" cy="8800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50292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91400" y="3505200"/>
            <a:ext cx="17526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err="1" smtClean="0"/>
              <a:t>V</a:t>
            </a:r>
            <a:r>
              <a:rPr lang="en-US" baseline="-25000" err="1" smtClean="0"/>
              <a:t>ref</a:t>
            </a:r>
            <a:r>
              <a:rPr lang="en-US" smtClean="0"/>
              <a:t>= 4 volts</a:t>
            </a:r>
          </a:p>
          <a:p>
            <a:pPr/>
            <a:r>
              <a:rPr lang="en-US" smtClean="0"/>
              <a:t>4.81 Newtons</a:t>
            </a:r>
            <a:endParaRPr lang="en-US"/>
          </a:p>
        </p:txBody>
      </p:sp>
    </p:spTree>
    <p:extLst>
      <p:ext uri="{BB962C8B-B14F-4D97-AF65-F5344CB8AC3E}">
        <p14:creationId xmlns:p14="http://schemas.microsoft.com/office/powerpoint/2010/main" val="3652324632"/>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err="1" smtClean="0"/>
              <a:t>Tinkercad Simulation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5" y="1437997"/>
            <a:ext cx="8954750" cy="3982006"/>
          </a:xfrm>
          <a:prstGeom prst="rect">
            <a:avLst/>
          </a:prstGeom>
        </p:spPr>
      </p:pic>
    </p:spTree>
    <p:extLst>
      <p:ext uri="{BB962C8B-B14F-4D97-AF65-F5344CB8AC3E}">
        <p14:creationId xmlns:p14="http://schemas.microsoft.com/office/powerpoint/2010/main" val="269531421"/>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a:t>
            </a:r>
            <a:endParaRPr lang="en-US"/>
          </a:p>
        </p:txBody>
      </p:sp>
      <p:sp>
        <p:nvSpPr>
          <p:cNvPr id="3" name="Content Placeholder 2"/>
          <p:cNvSpPr>
            <a:spLocks noGrp="1"/>
          </p:cNvSpPr>
          <p:nvPr>
            <p:ph sz="quarter" idx="1"/>
          </p:nvPr>
        </p:nvSpPr>
        <p:spPr/>
        <p:txBody>
          <a:bodyPr/>
          <a:lstStyle>
            <a:defPPr/>
          </a:lstStyle>
          <a:p>
            <a:pPr/>
            <a:r>
              <a:rPr lang="en-US" smtClean="0"/>
              <a:t>Design and build a force-meter</a:t>
            </a:r>
          </a:p>
          <a:p>
            <a:pPr/>
            <a:r>
              <a:rPr lang="en-US" smtClean="0"/>
              <a:t>Use the suggested circuit for sensing the force </a:t>
            </a:r>
          </a:p>
          <a:p>
            <a:pPr/>
            <a:r>
              <a:rPr lang="en-US" smtClean="0"/>
              <a:t>Use an analog pin to read the input</a:t>
            </a:r>
          </a:p>
          <a:p>
            <a:pPr/>
            <a:r>
              <a:rPr lang="en-US" smtClean="0"/>
              <a:t>Use curve-fitting to convert the input into force in Newtons.</a:t>
            </a:r>
            <a:endParaRPr lang="en-US"/>
          </a:p>
        </p:txBody>
      </p:sp>
    </p:spTree>
    <p:extLst>
      <p:ext uri="{BB962C8B-B14F-4D97-AF65-F5344CB8AC3E}">
        <p14:creationId xmlns:p14="http://schemas.microsoft.com/office/powerpoint/2010/main" val="1997736965"/>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a:t>
            </a:r>
            <a:endParaRPr lang="en-US"/>
          </a:p>
        </p:txBody>
      </p:sp>
      <p:sp>
        <p:nvSpPr>
          <p:cNvPr id="3" name="Content Placeholder 2"/>
          <p:cNvSpPr>
            <a:spLocks noGrp="1"/>
          </p:cNvSpPr>
          <p:nvPr>
            <p:ph sz="quarter" idx="1"/>
          </p:nvPr>
        </p:nvSpPr>
        <p:spPr/>
        <p:txBody>
          <a:bodyPr/>
          <a:lstStyle>
            <a:defPPr/>
          </a:lstStyle>
          <a:p>
            <a:pPr/>
            <a:r>
              <a:rPr lang="en-US" smtClean="0"/>
              <a:t>A crude solution is given in the next few slides.</a:t>
            </a:r>
          </a:p>
          <a:p>
            <a:pPr/>
            <a:r>
              <a:rPr lang="en-US" smtClean="0"/>
              <a:t>The calibration is good only for larger values of Force</a:t>
            </a:r>
          </a:p>
          <a:p>
            <a:pPr/>
            <a:r>
              <a:rPr lang="en-US" smtClean="0"/>
              <a:t>Students are expected to do better curve fitting</a:t>
            </a:r>
            <a:endParaRPr lang="en-US"/>
          </a:p>
        </p:txBody>
      </p:sp>
    </p:spTree>
    <p:extLst>
      <p:ext uri="{BB962C8B-B14F-4D97-AF65-F5344CB8AC3E}">
        <p14:creationId xmlns:p14="http://schemas.microsoft.com/office/powerpoint/2010/main" val="2726903070"/>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Force-meter circuit</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50" y="1676400"/>
            <a:ext cx="8211697" cy="4810797"/>
          </a:xfrm>
          <a:prstGeom prst="rect">
            <a:avLst/>
          </a:prstGeom>
        </p:spPr>
      </p:pic>
    </p:spTree>
    <p:extLst>
      <p:ext uri="{BB962C8B-B14F-4D97-AF65-F5344CB8AC3E}">
        <p14:creationId xmlns:p14="http://schemas.microsoft.com/office/powerpoint/2010/main" val="518090559"/>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Program</a:t>
            </a:r>
            <a:endParaRPr lang="en-US"/>
          </a:p>
        </p:txBody>
      </p:sp>
      <p:sp>
        <p:nvSpPr>
          <p:cNvPr id="4" name="TextBox 3"/>
          <p:cNvSpPr txBox="1"/>
          <p:nvPr/>
        </p:nvSpPr>
        <p:spPr>
          <a:xfrm>
            <a:off x="761999" y="1905000"/>
            <a:ext cx="2180405" cy="203132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float(F);</a:t>
            </a:r>
          </a:p>
          <a:p>
            <a:pPr/>
            <a:r>
              <a:rPr lang="en-US"/>
              <a:t>float(V);</a:t>
            </a:r>
          </a:p>
          <a:p>
            <a:pPr/>
            <a:r>
              <a:rPr lang="en-US"/>
              <a:t>void setup()</a:t>
            </a:r>
          </a:p>
          <a:p>
            <a:pPr/>
            <a:r>
              <a:rPr lang="en-US"/>
              <a:t>{</a:t>
            </a:r>
          </a:p>
          <a:p>
            <a:pPr/>
            <a:r>
              <a:rPr lang="en-US"/>
              <a:t>  Serial.begin(9600); </a:t>
            </a:r>
          </a:p>
          <a:p>
            <a:pPr/>
            <a:r>
              <a:rPr lang="en-US"/>
              <a:t>}</a:t>
            </a:r>
          </a:p>
          <a:p>
            <a:pPr/>
            <a:endParaRPr lang="en-US"/>
          </a:p>
        </p:txBody>
      </p:sp>
      <p:sp>
        <p:nvSpPr>
          <p:cNvPr id="5" name="TextBox 4"/>
          <p:cNvSpPr txBox="1"/>
          <p:nvPr/>
        </p:nvSpPr>
        <p:spPr>
          <a:xfrm>
            <a:off x="3733800" y="1600200"/>
            <a:ext cx="4984057" cy="507831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void loop()</a:t>
            </a:r>
          </a:p>
          <a:p>
            <a:pPr/>
            <a:r>
              <a:rPr lang="en-US"/>
              <a:t>{</a:t>
            </a:r>
          </a:p>
          <a:p>
            <a:pPr/>
            <a:r>
              <a:rPr lang="en-US"/>
              <a:t>  V = analogRead(1);</a:t>
            </a:r>
          </a:p>
          <a:p>
            <a:pPr/>
            <a:r>
              <a:rPr lang="en-US"/>
              <a:t>  if (V &lt; 145) </a:t>
            </a:r>
          </a:p>
          <a:p>
            <a:pPr/>
            <a:r>
              <a:rPr lang="en-US"/>
              <a:t>  {</a:t>
            </a:r>
          </a:p>
          <a:p>
            <a:pPr/>
            <a:r>
              <a:rPr lang="en-US"/>
              <a:t>    F = 0.000018* V*V + 0.0042122*V;</a:t>
            </a:r>
          </a:p>
          <a:p>
            <a:pPr/>
            <a:r>
              <a:rPr lang="en-US"/>
              <a:t>  }</a:t>
            </a:r>
          </a:p>
          <a:p>
            <a:pPr/>
            <a:r>
              <a:rPr lang="en-US"/>
              <a:t>  else if(V &gt;= 145 &amp;&amp; V &lt;= 260)</a:t>
            </a:r>
          </a:p>
          <a:p>
            <a:pPr/>
            <a:r>
              <a:rPr lang="en-US"/>
              <a:t>  {</a:t>
            </a:r>
          </a:p>
          <a:p>
            <a:pPr/>
            <a:r>
              <a:rPr lang="en-US"/>
              <a:t>    F = 0.0000417*V*V+0.0013314*V +0.30588 ;</a:t>
            </a:r>
          </a:p>
          <a:p>
            <a:pPr/>
            <a:r>
              <a:rPr lang="en-US"/>
              <a:t>  }</a:t>
            </a:r>
          </a:p>
          <a:p>
            <a:pPr/>
            <a:r>
              <a:rPr lang="en-US"/>
              <a:t>  else </a:t>
            </a:r>
          </a:p>
          <a:p>
            <a:pPr/>
            <a:r>
              <a:rPr lang="en-US"/>
              <a:t>  {</a:t>
            </a:r>
          </a:p>
          <a:p>
            <a:pPr/>
            <a:r>
              <a:rPr lang="en-US"/>
              <a:t>    F = 0.0000832*V*V-0.0256711*V+3.8517;</a:t>
            </a:r>
          </a:p>
          <a:p>
            <a:pPr/>
            <a:r>
              <a:rPr lang="en-US"/>
              <a:t>  }</a:t>
            </a:r>
          </a:p>
          <a:p>
            <a:pPr/>
            <a:r>
              <a:rPr lang="en-US"/>
              <a:t>  </a:t>
            </a:r>
          </a:p>
          <a:p>
            <a:pPr/>
            <a:r>
              <a:rPr lang="en-US"/>
              <a:t>  Serial.println(F);</a:t>
            </a:r>
          </a:p>
          <a:p>
            <a:pPr/>
            <a:r>
              <a:rPr lang="en-US"/>
              <a:t>}</a:t>
            </a:r>
          </a:p>
        </p:txBody>
      </p:sp>
    </p:spTree>
    <p:extLst>
      <p:ext uri="{BB962C8B-B14F-4D97-AF65-F5344CB8AC3E}">
        <p14:creationId xmlns:p14="http://schemas.microsoft.com/office/powerpoint/2010/main" val="2068014071"/>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Output</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4087813"/>
          </a:xfrm>
          <a:prstGeom prst="rect">
            <a:avLst/>
          </a:prstGeom>
        </p:spPr>
      </p:pic>
    </p:spTree>
    <p:extLst>
      <p:ext uri="{BB962C8B-B14F-4D97-AF65-F5344CB8AC3E}">
        <p14:creationId xmlns:p14="http://schemas.microsoft.com/office/powerpoint/2010/main" val="2146056163"/>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4" name="Title 1"/>
          <p:cNvSpPr>
            <a:spLocks noGrp="1"/>
          </p:cNvSpPr>
          <p:nvPr>
            <p:ph type="ctrTitle"/>
          </p:nvPr>
        </p:nvSpPr>
        <p:spPr>
          <a:xfrm>
            <a:off x="1371600" y="838200"/>
            <a:ext cx="6477000" cy="1828800"/>
          </a:xfrm>
        </p:spPr>
        <p:txBody>
          <a:bodyPr/>
          <a:lstStyle>
            <a:defPPr/>
          </a:lstStyle>
          <a:p>
            <a:pPr/>
            <a:r>
              <a:rPr lang="en-US"/>
              <a:t>Sensors, Instruments and Experimentation</a:t>
            </a:r>
          </a:p>
        </p:txBody>
      </p:sp>
      <p:sp>
        <p:nvSpPr>
          <p:cNvPr id="5" name="TextBox 4"/>
          <p:cNvSpPr txBox="1"/>
          <p:nvPr/>
        </p:nvSpPr>
        <p:spPr>
          <a:xfrm>
            <a:off x="3962400" y="3103418"/>
            <a:ext cx="491064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smtClean="0"/>
              <a:t>14 Potentiometer</a:t>
            </a:r>
          </a:p>
          <a:p>
            <a:pPr/>
            <a:r>
              <a:rPr lang="en-US" sz="3600"/>
              <a:t> </a:t>
            </a:r>
            <a:r>
              <a:rPr lang="en-US" sz="3600" smtClean="0"/>
              <a:t>    as position  transducer</a:t>
            </a:r>
            <a:endParaRPr lang="en-US" sz="3600"/>
          </a:p>
        </p:txBody>
      </p:sp>
    </p:spTree>
    <p:extLst>
      <p:ext uri="{BB962C8B-B14F-4D97-AF65-F5344CB8AC3E}">
        <p14:creationId xmlns:p14="http://schemas.microsoft.com/office/powerpoint/2010/main" val="4260209842"/>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Potentiometer</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5" y="1627444"/>
            <a:ext cx="5105400" cy="4001831"/>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00649760"/>
              </p:ext>
            </p:extLst>
          </p:nvPr>
        </p:nvGraphicFramePr>
        <p:xfrm>
          <a:off x="2895600" y="2286000"/>
          <a:ext cx="339912" cy="444500"/>
        </p:xfrm>
        <a:graphic>
          <a:graphicData uri="http://schemas.openxmlformats.org/presentationml/2006/ole">
            <mc:AlternateContent>
              <mc:Choice xmlns:v="urn:schemas-microsoft-com:vml" Requires="v">
                <p:oleObj spid="_x0000_s1199" name="Equation" r:id="rId3" imgW="164880" imgH="215640" progId="Equation.3">
                  <p:embed/>
                </p:oleObj>
              </mc:Choice>
              <mc:Fallback>
                <p:oleObj name="Equation" r:id="rId3" imgW="164880" imgH="215640" progId="Equation.3">
                  <p:embed/>
                  <p:pic>
                    <p:nvPicPr>
                      <p:cNvPr id="0" name="OLE substitute image"/>
                      <p:cNvPicPr/>
                      <p:nvPr/>
                    </p:nvPicPr>
                    <p:blipFill>
                      <a:blip r:embed="rId4"/>
                      <a:stretch>
                        <a:fillRect/>
                      </a:stretch>
                    </p:blipFill>
                    <p:spPr>
                      <a:xfrm>
                        <a:off x="2895600" y="2286000"/>
                        <a:ext cx="339912" cy="444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69949133"/>
              </p:ext>
            </p:extLst>
          </p:nvPr>
        </p:nvGraphicFramePr>
        <p:xfrm>
          <a:off x="4727142" y="2438400"/>
          <a:ext cx="392113" cy="444500"/>
        </p:xfrm>
        <a:graphic>
          <a:graphicData uri="http://schemas.openxmlformats.org/presentationml/2006/ole">
            <mc:AlternateContent>
              <mc:Choice xmlns:v="urn:schemas-microsoft-com:vml" Requires="v">
                <p:oleObj spid="_x0000_s1200" name="Equation" r:id="rId5" imgW="190440" imgH="215640" progId="Equation.3">
                  <p:embed/>
                </p:oleObj>
              </mc:Choice>
              <mc:Fallback>
                <p:oleObj name="Equation" r:id="rId5" imgW="190440" imgH="215640" progId="Equation.3">
                  <p:embed/>
                  <p:pic>
                    <p:nvPicPr>
                      <p:cNvPr id="0" name="OLE substitute image"/>
                      <p:cNvPicPr/>
                      <p:nvPr/>
                    </p:nvPicPr>
                    <p:blipFill>
                      <a:blip r:embed="rId6"/>
                      <a:stretch>
                        <a:fillRect/>
                      </a:stretch>
                    </p:blipFill>
                    <p:spPr>
                      <a:xfrm>
                        <a:off x="4727142" y="2438400"/>
                        <a:ext cx="392113" cy="44450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90344135"/>
              </p:ext>
            </p:extLst>
          </p:nvPr>
        </p:nvGraphicFramePr>
        <p:xfrm>
          <a:off x="5119688" y="1841500"/>
          <a:ext cx="4127500" cy="3575050"/>
        </p:xfrm>
        <a:graphic>
          <a:graphicData uri="http://schemas.openxmlformats.org/presentationml/2006/ole">
            <mc:AlternateContent>
              <mc:Choice xmlns:v="urn:schemas-microsoft-com:vml" Requires="v">
                <p:oleObj spid="_x0000_s1201" name="Equation" r:id="rId7" imgW="2374560" imgH="2057400" progId="Equation.3">
                  <p:embed/>
                </p:oleObj>
              </mc:Choice>
              <mc:Fallback>
                <p:oleObj name="Equation" r:id="rId7" imgW="2374560" imgH="2057400" progId="Equation.3">
                  <p:embed/>
                  <p:pic>
                    <p:nvPicPr>
                      <p:cNvPr id="0" name="OLE substitute image"/>
                      <p:cNvPicPr/>
                      <p:nvPr/>
                    </p:nvPicPr>
                    <p:blipFill>
                      <a:blip r:embed="rId8"/>
                      <a:stretch>
                        <a:fillRect/>
                      </a:stretch>
                    </p:blipFill>
                    <p:spPr>
                      <a:xfrm>
                        <a:off x="5119688" y="1841500"/>
                        <a:ext cx="4127500" cy="3575050"/>
                      </a:xfrm>
                      <a:prstGeom prst="rect">
                        <a:avLst/>
                      </a:prstGeom>
                    </p:spPr>
                  </p:pic>
                </p:oleObj>
              </mc:Fallback>
            </mc:AlternateContent>
          </a:graphicData>
        </a:graphic>
      </p:graphicFrame>
      <p:cxnSp>
        <p:nvCxnSpPr>
          <p:cNvPr id="10" name="Straight Connector 9"/>
          <p:cNvCxnSpPr/>
          <p:nvPr/>
        </p:nvCxnSpPr>
        <p:spPr>
          <a:xfrm>
            <a:off x="3962400" y="3352800"/>
            <a:ext cx="457200" cy="533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62400" y="2362200"/>
            <a:ext cx="381000" cy="990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1602195074"/>
              </p:ext>
            </p:extLst>
          </p:nvPr>
        </p:nvGraphicFramePr>
        <p:xfrm>
          <a:off x="4114800" y="3187700"/>
          <a:ext cx="304800" cy="330200"/>
        </p:xfrm>
        <a:graphic>
          <a:graphicData uri="http://schemas.openxmlformats.org/presentationml/2006/ole">
            <mc:AlternateContent>
              <mc:Choice xmlns:v="urn:schemas-microsoft-com:vml" Requires="v">
                <p:oleObj spid="_x0000_s1202" name="Equation" r:id="rId9" imgW="126720" imgH="177480" progId="Equation.3">
                  <p:embed/>
                </p:oleObj>
              </mc:Choice>
              <mc:Fallback>
                <p:oleObj name="Equation" r:id="rId9" imgW="126720" imgH="177480" progId="Equation.3">
                  <p:embed/>
                  <p:pic>
                    <p:nvPicPr>
                      <p:cNvPr id="0" name="OLE substitute image"/>
                      <p:cNvPicPr/>
                      <p:nvPr/>
                    </p:nvPicPr>
                    <p:blipFill>
                      <a:blip r:embed="rId10"/>
                      <a:stretch>
                        <a:fillRect/>
                      </a:stretch>
                    </p:blipFill>
                    <p:spPr>
                      <a:xfrm>
                        <a:off x="4114800" y="3187700"/>
                        <a:ext cx="304800" cy="330200"/>
                      </a:xfrm>
                      <a:prstGeom prst="rect">
                        <a:avLst/>
                      </a:prstGeom>
                    </p:spPr>
                  </p:pic>
                </p:oleObj>
              </mc:Fallback>
            </mc:AlternateContent>
          </a:graphicData>
        </a:graphic>
      </p:graphicFrame>
    </p:spTree>
    <p:extLst>
      <p:ext uri="{BB962C8B-B14F-4D97-AF65-F5344CB8AC3E}">
        <p14:creationId xmlns:p14="http://schemas.microsoft.com/office/powerpoint/2010/main" val="695241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533400"/>
            <a:ext cx="5210498" cy="5950260"/>
          </a:xfrm>
          <a:prstGeom prst="rect">
            <a:avLst/>
          </a:prstGeom>
        </p:spPr>
      </p:pic>
    </p:spTree>
    <p:extLst>
      <p:ext uri="{BB962C8B-B14F-4D97-AF65-F5344CB8AC3E}">
        <p14:creationId xmlns:p14="http://schemas.microsoft.com/office/powerpoint/2010/main" val="1235966721"/>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Potentiometer constant</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 y="1627444"/>
            <a:ext cx="5105400" cy="4001831"/>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746648484"/>
              </p:ext>
            </p:extLst>
          </p:nvPr>
        </p:nvGraphicFramePr>
        <p:xfrm>
          <a:off x="2895600" y="2286000"/>
          <a:ext cx="339912" cy="444500"/>
        </p:xfrm>
        <a:graphic>
          <a:graphicData uri="http://schemas.openxmlformats.org/presentationml/2006/ole">
            <mc:AlternateContent>
              <mc:Choice xmlns:v="urn:schemas-microsoft-com:vml" Requires="v">
                <p:oleObj spid="_x0000_s1203" name="Equation" r:id="rId4" imgW="164880" imgH="215640" progId="Equation.3">
                  <p:embed/>
                </p:oleObj>
              </mc:Choice>
              <mc:Fallback>
                <p:oleObj name="Equation" r:id="rId4" imgW="164880" imgH="215640" progId="Equation.3">
                  <p:embed/>
                  <p:pic>
                    <p:nvPicPr>
                      <p:cNvPr id="0" name="OLE substitute image"/>
                      <p:cNvPicPr/>
                      <p:nvPr/>
                    </p:nvPicPr>
                    <p:blipFill>
                      <a:blip r:embed="rId5"/>
                      <a:stretch>
                        <a:fillRect/>
                      </a:stretch>
                    </p:blipFill>
                    <p:spPr>
                      <a:xfrm>
                        <a:off x="2895600" y="2286000"/>
                        <a:ext cx="339912" cy="444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02527017"/>
              </p:ext>
            </p:extLst>
          </p:nvPr>
        </p:nvGraphicFramePr>
        <p:xfrm>
          <a:off x="4727142" y="2438400"/>
          <a:ext cx="392113" cy="444500"/>
        </p:xfrm>
        <a:graphic>
          <a:graphicData uri="http://schemas.openxmlformats.org/presentationml/2006/ole">
            <mc:AlternateContent>
              <mc:Choice xmlns:v="urn:schemas-microsoft-com:vml" Requires="v">
                <p:oleObj spid="_x0000_s1204" name="Equation" r:id="rId6" imgW="190440" imgH="215640" progId="Equation.3">
                  <p:embed/>
                </p:oleObj>
              </mc:Choice>
              <mc:Fallback>
                <p:oleObj name="Equation" r:id="rId6" imgW="190440" imgH="215640" progId="Equation.3">
                  <p:embed/>
                  <p:pic>
                    <p:nvPicPr>
                      <p:cNvPr id="0" name="OLE substitute image"/>
                      <p:cNvPicPr/>
                      <p:nvPr/>
                    </p:nvPicPr>
                    <p:blipFill>
                      <a:blip r:embed="rId7"/>
                      <a:stretch>
                        <a:fillRect/>
                      </a:stretch>
                    </p:blipFill>
                    <p:spPr>
                      <a:xfrm>
                        <a:off x="4727142" y="2438400"/>
                        <a:ext cx="392113" cy="444500"/>
                      </a:xfrm>
                      <a:prstGeom prst="rect">
                        <a:avLst/>
                      </a:prstGeom>
                      <a:noFill/>
                      <a:ln>
                        <a:noFill/>
                      </a:ln>
                    </p:spPr>
                  </p:pic>
                </p:oleObj>
              </mc:Fallback>
            </mc:AlternateContent>
          </a:graphicData>
        </a:graphic>
      </p:graphicFrame>
      <p:cxnSp>
        <p:nvCxnSpPr>
          <p:cNvPr id="10" name="Straight Connector 9"/>
          <p:cNvCxnSpPr/>
          <p:nvPr/>
        </p:nvCxnSpPr>
        <p:spPr>
          <a:xfrm>
            <a:off x="3962400" y="3352800"/>
            <a:ext cx="457200" cy="533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62400" y="2362200"/>
            <a:ext cx="381000" cy="990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4254037032"/>
              </p:ext>
            </p:extLst>
          </p:nvPr>
        </p:nvGraphicFramePr>
        <p:xfrm>
          <a:off x="4114800" y="3187700"/>
          <a:ext cx="304800" cy="330200"/>
        </p:xfrm>
        <a:graphic>
          <a:graphicData uri="http://schemas.openxmlformats.org/presentationml/2006/ole">
            <mc:AlternateContent>
              <mc:Choice xmlns:v="urn:schemas-microsoft-com:vml" Requires="v">
                <p:oleObj spid="_x0000_s1205" name="Equation" r:id="rId8" imgW="126720" imgH="177480" progId="Equation.3">
                  <p:embed/>
                </p:oleObj>
              </mc:Choice>
              <mc:Fallback>
                <p:oleObj name="Equation" r:id="rId8" imgW="126720" imgH="177480" progId="Equation.3">
                  <p:embed/>
                  <p:pic>
                    <p:nvPicPr>
                      <p:cNvPr id="0" name="OLE substitute image"/>
                      <p:cNvPicPr/>
                      <p:nvPr/>
                    </p:nvPicPr>
                    <p:blipFill>
                      <a:blip r:embed="rId9"/>
                      <a:stretch>
                        <a:fillRect/>
                      </a:stretch>
                    </p:blipFill>
                    <p:spPr>
                      <a:xfrm>
                        <a:off x="4114800" y="3187700"/>
                        <a:ext cx="304800" cy="3302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5371418"/>
              </p:ext>
            </p:extLst>
          </p:nvPr>
        </p:nvGraphicFramePr>
        <p:xfrm>
          <a:off x="1219200" y="6019800"/>
          <a:ext cx="985303" cy="429491"/>
        </p:xfrm>
        <a:graphic>
          <a:graphicData uri="http://schemas.openxmlformats.org/presentationml/2006/ole">
            <mc:AlternateContent>
              <mc:Choice xmlns:v="urn:schemas-microsoft-com:vml" Requires="v">
                <p:oleObj spid="_x0000_s1206" name="Equation" r:id="rId10" imgW="495000" imgH="215640" progId="Equation.3">
                  <p:embed/>
                </p:oleObj>
              </mc:Choice>
              <mc:Fallback>
                <p:oleObj name="Equation" r:id="rId10" imgW="495000" imgH="215640" progId="Equation.3">
                  <p:embed/>
                  <p:pic>
                    <p:nvPicPr>
                      <p:cNvPr id="0" name="OLE substitute image"/>
                      <p:cNvPicPr/>
                      <p:nvPr/>
                    </p:nvPicPr>
                    <p:blipFill>
                      <a:blip r:embed="rId11"/>
                      <a:stretch>
                        <a:fillRect/>
                      </a:stretch>
                    </p:blipFill>
                    <p:spPr>
                      <a:xfrm>
                        <a:off x="1219200" y="6019800"/>
                        <a:ext cx="985303" cy="42949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65096908"/>
              </p:ext>
            </p:extLst>
          </p:nvPr>
        </p:nvGraphicFramePr>
        <p:xfrm>
          <a:off x="5562600" y="1790760"/>
          <a:ext cx="2743200" cy="1142880"/>
        </p:xfrm>
        <a:graphic>
          <a:graphicData uri="http://schemas.openxmlformats.org/presentationml/2006/ole">
            <mc:AlternateContent>
              <mc:Choice xmlns:v="urn:schemas-microsoft-com:vml" Requires="v">
                <p:oleObj spid="_x0000_s1207" name="Equation" r:id="rId12" imgW="1587240" imgH="660240" progId="Equation.3">
                  <p:embed/>
                </p:oleObj>
              </mc:Choice>
              <mc:Fallback>
                <p:oleObj name="Equation" r:id="rId12" imgW="1587240" imgH="660240" progId="Equation.3">
                  <p:embed/>
                  <p:pic>
                    <p:nvPicPr>
                      <p:cNvPr id="0" name="OLE substitute image"/>
                      <p:cNvPicPr/>
                      <p:nvPr/>
                    </p:nvPicPr>
                    <p:blipFill>
                      <a:blip r:embed="rId13"/>
                      <a:stretch>
                        <a:fillRect/>
                      </a:stretch>
                    </p:blipFill>
                    <p:spPr>
                      <a:xfrm>
                        <a:off x="5562600" y="1790760"/>
                        <a:ext cx="2743200" cy="114288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53996342"/>
              </p:ext>
            </p:extLst>
          </p:nvPr>
        </p:nvGraphicFramePr>
        <p:xfrm>
          <a:off x="5638800" y="3072861"/>
          <a:ext cx="2057400" cy="1110996"/>
        </p:xfrm>
        <a:graphic>
          <a:graphicData uri="http://schemas.openxmlformats.org/presentationml/2006/ole">
            <mc:AlternateContent>
              <mc:Choice xmlns:v="urn:schemas-microsoft-com:vml" Requires="v">
                <p:oleObj spid="_x0000_s1208" name="Equation" r:id="rId14" imgW="1269720" imgH="685800" progId="Equation.3">
                  <p:embed/>
                </p:oleObj>
              </mc:Choice>
              <mc:Fallback>
                <p:oleObj name="Equation" r:id="rId14" imgW="1269720" imgH="685800" progId="Equation.3">
                  <p:embed/>
                  <p:pic>
                    <p:nvPicPr>
                      <p:cNvPr id="0" name="OLE substitute image"/>
                      <p:cNvPicPr/>
                      <p:nvPr/>
                    </p:nvPicPr>
                    <p:blipFill>
                      <a:blip r:embed="rId15"/>
                      <a:stretch>
                        <a:fillRect/>
                      </a:stretch>
                    </p:blipFill>
                    <p:spPr>
                      <a:xfrm>
                        <a:off x="5638800" y="3072861"/>
                        <a:ext cx="2057400" cy="1110996"/>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103061765"/>
              </p:ext>
            </p:extLst>
          </p:nvPr>
        </p:nvGraphicFramePr>
        <p:xfrm>
          <a:off x="5638800" y="4419600"/>
          <a:ext cx="2490209" cy="426893"/>
        </p:xfrm>
        <a:graphic>
          <a:graphicData uri="http://schemas.openxmlformats.org/presentationml/2006/ole">
            <mc:AlternateContent>
              <mc:Choice xmlns:v="urn:schemas-microsoft-com:vml" Requires="v">
                <p:oleObj spid="_x0000_s1209" name="Equation" r:id="rId16" imgW="1333440" imgH="228600" progId="Equation.3">
                  <p:embed/>
                </p:oleObj>
              </mc:Choice>
              <mc:Fallback>
                <p:oleObj name="Equation" r:id="rId16" imgW="1333440" imgH="228600" progId="Equation.3">
                  <p:embed/>
                  <p:pic>
                    <p:nvPicPr>
                      <p:cNvPr id="0" name="OLE substitute image"/>
                      <p:cNvPicPr/>
                      <p:nvPr/>
                    </p:nvPicPr>
                    <p:blipFill>
                      <a:blip r:embed="rId17"/>
                      <a:stretch>
                        <a:fillRect/>
                      </a:stretch>
                    </p:blipFill>
                    <p:spPr>
                      <a:xfrm>
                        <a:off x="5638800" y="4419600"/>
                        <a:ext cx="2490209" cy="42689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64216094"/>
              </p:ext>
            </p:extLst>
          </p:nvPr>
        </p:nvGraphicFramePr>
        <p:xfrm>
          <a:off x="5791200" y="4832350"/>
          <a:ext cx="1031314" cy="796925"/>
        </p:xfrm>
        <a:graphic>
          <a:graphicData uri="http://schemas.openxmlformats.org/presentationml/2006/ole">
            <mc:AlternateContent>
              <mc:Choice xmlns:v="urn:schemas-microsoft-com:vml" Requires="v">
                <p:oleObj spid="_x0000_s1210" name="Equation" r:id="rId18" imgW="558720" imgH="431640" progId="Equation.3">
                  <p:embed/>
                </p:oleObj>
              </mc:Choice>
              <mc:Fallback>
                <p:oleObj name="Equation" r:id="rId18" imgW="558720" imgH="431640" progId="Equation.3">
                  <p:embed/>
                  <p:pic>
                    <p:nvPicPr>
                      <p:cNvPr id="0" name="OLE substitute image"/>
                      <p:cNvPicPr/>
                      <p:nvPr/>
                    </p:nvPicPr>
                    <p:blipFill>
                      <a:blip r:embed="rId19"/>
                      <a:stretch>
                        <a:fillRect/>
                      </a:stretch>
                    </p:blipFill>
                    <p:spPr>
                      <a:xfrm>
                        <a:off x="5791200" y="4832350"/>
                        <a:ext cx="1031314" cy="7969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160514970"/>
              </p:ext>
            </p:extLst>
          </p:nvPr>
        </p:nvGraphicFramePr>
        <p:xfrm>
          <a:off x="7138988" y="5181600"/>
          <a:ext cx="1670050" cy="1262063"/>
        </p:xfrm>
        <a:graphic>
          <a:graphicData uri="http://schemas.openxmlformats.org/presentationml/2006/ole">
            <mc:AlternateContent>
              <mc:Choice xmlns:v="urn:schemas-microsoft-com:vml" Requires="v">
                <p:oleObj spid="_x0000_s1211" name="Equation" r:id="rId20" imgW="1143000" imgH="863280" progId="Equation.3">
                  <p:embed/>
                </p:oleObj>
              </mc:Choice>
              <mc:Fallback>
                <p:oleObj name="Equation" r:id="rId20" imgW="1143000" imgH="863280" progId="Equation.3">
                  <p:embed/>
                  <p:pic>
                    <p:nvPicPr>
                      <p:cNvPr id="0" name="OLE substitute image"/>
                      <p:cNvPicPr/>
                      <p:nvPr/>
                    </p:nvPicPr>
                    <p:blipFill>
                      <a:blip r:embed="rId21"/>
                      <a:stretch>
                        <a:fillRect/>
                      </a:stretch>
                    </p:blipFill>
                    <p:spPr>
                      <a:xfrm>
                        <a:off x="7138988" y="5181600"/>
                        <a:ext cx="1670050" cy="1262063"/>
                      </a:xfrm>
                      <a:prstGeom prst="rect">
                        <a:avLst/>
                      </a:prstGeom>
                    </p:spPr>
                  </p:pic>
                </p:oleObj>
              </mc:Fallback>
            </mc:AlternateContent>
          </a:graphicData>
        </a:graphic>
      </p:graphicFrame>
    </p:spTree>
    <p:extLst>
      <p:ext uri="{BB962C8B-B14F-4D97-AF65-F5344CB8AC3E}">
        <p14:creationId xmlns:p14="http://schemas.microsoft.com/office/powerpoint/2010/main" val="39006162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Converting change of resistance into   a change of voltage</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245271125"/>
              </p:ext>
            </p:extLst>
          </p:nvPr>
        </p:nvGraphicFramePr>
        <p:xfrm>
          <a:off x="5330825" y="2511425"/>
          <a:ext cx="1555750" cy="831850"/>
        </p:xfrm>
        <a:graphic>
          <a:graphicData uri="http://schemas.openxmlformats.org/presentationml/2006/ole">
            <mc:AlternateContent>
              <mc:Choice xmlns:v="urn:schemas-microsoft-com:vml" Requires="v">
                <p:oleObj spid="_x0000_s1212" name="Equation" r:id="rId2" imgW="736560" imgH="393480" progId="Equation.3">
                  <p:embed/>
                </p:oleObj>
              </mc:Choice>
              <mc:Fallback>
                <p:oleObj name="Equation" r:id="rId2" imgW="736560" imgH="393480" progId="Equation.3">
                  <p:embed/>
                  <p:pic>
                    <p:nvPicPr>
                      <p:cNvPr id="0" name="OLE substitute image"/>
                      <p:cNvPicPr/>
                      <p:nvPr/>
                    </p:nvPicPr>
                    <p:blipFill>
                      <a:blip r:embed="rId3"/>
                      <a:stretch>
                        <a:fillRect/>
                      </a:stretch>
                    </p:blipFill>
                    <p:spPr>
                      <a:xfrm>
                        <a:off x="5330825" y="2511425"/>
                        <a:ext cx="1555750" cy="831850"/>
                      </a:xfrm>
                      <a:prstGeom prst="rect">
                        <a:avLst/>
                      </a:prstGeom>
                    </p:spPr>
                  </p:pic>
                </p:oleObj>
              </mc:Fallback>
            </mc:AlternateContent>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38" y="2286000"/>
            <a:ext cx="4913562" cy="310168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731208780"/>
              </p:ext>
            </p:extLst>
          </p:nvPr>
        </p:nvGraphicFramePr>
        <p:xfrm>
          <a:off x="3124200" y="3276600"/>
          <a:ext cx="315632" cy="412750"/>
        </p:xfrm>
        <a:graphic>
          <a:graphicData uri="http://schemas.openxmlformats.org/presentationml/2006/ole">
            <mc:AlternateContent>
              <mc:Choice xmlns:v="urn:schemas-microsoft-com:vml" Requires="v">
                <p:oleObj spid="_x0000_s1213" name="Equation" r:id="rId5" imgW="164880" imgH="215640" progId="Equation.3">
                  <p:embed/>
                </p:oleObj>
              </mc:Choice>
              <mc:Fallback>
                <p:oleObj name="Equation" r:id="rId5" imgW="164880" imgH="215640" progId="Equation.3">
                  <p:embed/>
                  <p:pic>
                    <p:nvPicPr>
                      <p:cNvPr id="0" name="OLE substitute image"/>
                      <p:cNvPicPr/>
                      <p:nvPr/>
                    </p:nvPicPr>
                    <p:blipFill>
                      <a:blip r:embed="rId6"/>
                      <a:stretch>
                        <a:fillRect/>
                      </a:stretch>
                    </p:blipFill>
                    <p:spPr>
                      <a:xfrm>
                        <a:off x="3124200" y="3276600"/>
                        <a:ext cx="315632" cy="4127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88248856"/>
              </p:ext>
            </p:extLst>
          </p:nvPr>
        </p:nvGraphicFramePr>
        <p:xfrm>
          <a:off x="3176588" y="3930650"/>
          <a:ext cx="365125" cy="412750"/>
        </p:xfrm>
        <a:graphic>
          <a:graphicData uri="http://schemas.openxmlformats.org/presentationml/2006/ole">
            <mc:AlternateContent>
              <mc:Choice xmlns:v="urn:schemas-microsoft-com:vml" Requires="v">
                <p:oleObj spid="_x0000_s1214" name="Equation" r:id="rId7" imgW="190440" imgH="215640" progId="Equation.3">
                  <p:embed/>
                </p:oleObj>
              </mc:Choice>
              <mc:Fallback>
                <p:oleObj name="Equation" r:id="rId7" imgW="190440" imgH="215640" progId="Equation.3">
                  <p:embed/>
                  <p:pic>
                    <p:nvPicPr>
                      <p:cNvPr id="0" name="OLE substitute image"/>
                      <p:cNvPicPr/>
                      <p:nvPr/>
                    </p:nvPicPr>
                    <p:blipFill>
                      <a:blip r:embed="rId8"/>
                      <a:stretch>
                        <a:fillRect/>
                      </a:stretch>
                    </p:blipFill>
                    <p:spPr>
                      <a:xfrm>
                        <a:off x="3176588" y="3930650"/>
                        <a:ext cx="365125" cy="41275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792660923"/>
              </p:ext>
            </p:extLst>
          </p:nvPr>
        </p:nvGraphicFramePr>
        <p:xfrm>
          <a:off x="5486400" y="3505200"/>
          <a:ext cx="1539347" cy="467302"/>
        </p:xfrm>
        <a:graphic>
          <a:graphicData uri="http://schemas.openxmlformats.org/presentationml/2006/ole">
            <mc:AlternateContent>
              <mc:Choice xmlns:v="urn:schemas-microsoft-com:vml" Requires="v">
                <p:oleObj spid="_x0000_s1215" name="Equation" r:id="rId9" imgW="711000" imgH="215640" progId="Equation.3">
                  <p:embed/>
                </p:oleObj>
              </mc:Choice>
              <mc:Fallback>
                <p:oleObj name="Equation" r:id="rId9" imgW="711000" imgH="215640" progId="Equation.3">
                  <p:embed/>
                  <p:pic>
                    <p:nvPicPr>
                      <p:cNvPr id="0" name="OLE substitute image"/>
                      <p:cNvPicPr/>
                      <p:nvPr/>
                    </p:nvPicPr>
                    <p:blipFill>
                      <a:blip r:embed="rId10"/>
                      <a:stretch>
                        <a:fillRect/>
                      </a:stretch>
                    </p:blipFill>
                    <p:spPr>
                      <a:xfrm>
                        <a:off x="5486400" y="3505200"/>
                        <a:ext cx="1539347" cy="46730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151650377"/>
              </p:ext>
            </p:extLst>
          </p:nvPr>
        </p:nvGraphicFramePr>
        <p:xfrm>
          <a:off x="5410200" y="4349750"/>
          <a:ext cx="1555750" cy="831850"/>
        </p:xfrm>
        <a:graphic>
          <a:graphicData uri="http://schemas.openxmlformats.org/presentationml/2006/ole">
            <mc:AlternateContent>
              <mc:Choice xmlns:v="urn:schemas-microsoft-com:vml" Requires="v">
                <p:oleObj spid="_x0000_s1216" name="Equation" r:id="rId11" imgW="736560" imgH="393480" progId="Equation.3">
                  <p:embed/>
                </p:oleObj>
              </mc:Choice>
              <mc:Fallback>
                <p:oleObj name="Equation" r:id="rId11" imgW="736560" imgH="393480" progId="Equation.3">
                  <p:embed/>
                  <p:pic>
                    <p:nvPicPr>
                      <p:cNvPr id="0" name="OLE substitute image"/>
                      <p:cNvPicPr/>
                      <p:nvPr/>
                    </p:nvPicPr>
                    <p:blipFill>
                      <a:blip r:embed="rId12"/>
                      <a:stretch>
                        <a:fillRect/>
                      </a:stretch>
                    </p:blipFill>
                    <p:spPr>
                      <a:xfrm>
                        <a:off x="5410200" y="4349750"/>
                        <a:ext cx="1555750" cy="831850"/>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988704254"/>
              </p:ext>
            </p:extLst>
          </p:nvPr>
        </p:nvGraphicFramePr>
        <p:xfrm>
          <a:off x="5562600" y="5422322"/>
          <a:ext cx="1449387" cy="912812"/>
        </p:xfrm>
        <a:graphic>
          <a:graphicData uri="http://schemas.openxmlformats.org/presentationml/2006/ole">
            <mc:AlternateContent>
              <mc:Choice xmlns:v="urn:schemas-microsoft-com:vml" Requires="v">
                <p:oleObj spid="_x0000_s1217" name="Equation" r:id="rId13" imgW="685800" imgH="431640" progId="Equation.3">
                  <p:embed/>
                </p:oleObj>
              </mc:Choice>
              <mc:Fallback>
                <p:oleObj name="Equation" r:id="rId13" imgW="685800" imgH="431640" progId="Equation.3">
                  <p:embed/>
                  <p:pic>
                    <p:nvPicPr>
                      <p:cNvPr id="0" name="OLE substitute image"/>
                      <p:cNvPicPr/>
                      <p:nvPr/>
                    </p:nvPicPr>
                    <p:blipFill>
                      <a:blip r:embed="rId14"/>
                      <a:stretch>
                        <a:fillRect/>
                      </a:stretch>
                    </p:blipFill>
                    <p:spPr>
                      <a:xfrm>
                        <a:off x="5562600" y="5422322"/>
                        <a:ext cx="1449387" cy="9128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59454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Application in an automobile</a:t>
            </a:r>
            <a:endParaRPr lang="en-US"/>
          </a:p>
        </p:txBody>
      </p:sp>
      <p:sp>
        <p:nvSpPr>
          <p:cNvPr id="3" name="Content Placeholder 2"/>
          <p:cNvSpPr>
            <a:spLocks noGrp="1"/>
          </p:cNvSpPr>
          <p:nvPr>
            <p:ph sz="quarter" idx="1"/>
          </p:nvPr>
        </p:nvSpPr>
        <p:spPr/>
        <p:txBody>
          <a:bodyPr/>
          <a:lstStyle>
            <a:defPPr/>
          </a:lstStyle>
          <a:p>
            <a:pPr/>
            <a:r>
              <a:rPr lang="en-US" smtClean="0"/>
              <a:t>When accelerator pedal is pressed in an automobile throttle valve opens wider allowing more air to go in the engine  providing larger energy.</a:t>
            </a:r>
          </a:p>
          <a:p>
            <a:pPr/>
            <a:r>
              <a:rPr lang="en-US" smtClean="0"/>
              <a:t>Precise control of throttle valve can be obtained by using feedback</a:t>
            </a:r>
          </a:p>
          <a:p>
            <a:pPr/>
            <a:r>
              <a:rPr lang="en-US" smtClean="0"/>
              <a:t>Two potentiometers are used. One to sense the pedal position and the other to sense throttle valve position.</a:t>
            </a:r>
            <a:endParaRPr lang="en-US"/>
          </a:p>
        </p:txBody>
      </p:sp>
    </p:spTree>
    <p:extLst>
      <p:ext uri="{BB962C8B-B14F-4D97-AF65-F5344CB8AC3E}">
        <p14:creationId xmlns:p14="http://schemas.microsoft.com/office/powerpoint/2010/main" val="10379905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Feedback control</a:t>
            </a:r>
            <a:endParaRPr lang="en-US"/>
          </a:p>
        </p:txBody>
      </p:sp>
      <p:sp>
        <p:nvSpPr>
          <p:cNvPr id="24" name="Rectangle 23"/>
          <p:cNvSpPr/>
          <p:nvPr/>
        </p:nvSpPr>
        <p:spPr>
          <a:xfrm>
            <a:off x="5819533" y="2710262"/>
            <a:ext cx="1739566" cy="982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4" name="Rectangle 3"/>
          <p:cNvSpPr/>
          <p:nvPr/>
        </p:nvSpPr>
        <p:spPr>
          <a:xfrm>
            <a:off x="3592889" y="2710262"/>
            <a:ext cx="1739566" cy="982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a:stCxn id="6" idx="3"/>
          </p:cNvCxnSpPr>
          <p:nvPr/>
        </p:nvCxnSpPr>
        <p:spPr>
          <a:xfrm>
            <a:off x="3276600" y="3171927"/>
            <a:ext cx="316289" cy="3232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71219" y="2825876"/>
            <a:ext cx="111332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Motor</a:t>
            </a:r>
            <a:endParaRPr lang="en-US" sz="2800"/>
          </a:p>
        </p:txBody>
      </p:sp>
      <p:cxnSp>
        <p:nvCxnSpPr>
          <p:cNvPr id="11" name="Straight Arrow Connector 10"/>
          <p:cNvCxnSpPr>
            <a:stCxn id="4" idx="3"/>
            <a:endCxn id="24" idx="1"/>
          </p:cNvCxnSpPr>
          <p:nvPr/>
        </p:nvCxnSpPr>
        <p:spPr>
          <a:xfrm>
            <a:off x="5332455" y="3201621"/>
            <a:ext cx="487078"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58699" y="2590800"/>
            <a:ext cx="1600401" cy="91059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Throttle valve and sensor</a:t>
            </a:r>
            <a:endParaRPr lang="en-US" sz="2400"/>
          </a:p>
        </p:txBody>
      </p:sp>
      <p:cxnSp>
        <p:nvCxnSpPr>
          <p:cNvPr id="21" name="Straight Arrow Connector 20"/>
          <p:cNvCxnSpPr/>
          <p:nvPr/>
        </p:nvCxnSpPr>
        <p:spPr>
          <a:xfrm>
            <a:off x="7464212" y="3185855"/>
            <a:ext cx="626244" cy="788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157497" y="2921345"/>
            <a:ext cx="695826" cy="559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2" name="TextBox 11"/>
          <p:cNvSpPr txBox="1"/>
          <p:nvPr/>
        </p:nvSpPr>
        <p:spPr>
          <a:xfrm>
            <a:off x="1087914" y="2999297"/>
            <a:ext cx="347913" cy="4436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t>
            </a:r>
            <a:endParaRPr lang="en-US" sz="3200"/>
          </a:p>
        </p:txBody>
      </p:sp>
      <p:sp>
        <p:nvSpPr>
          <p:cNvPr id="13" name="TextBox 12"/>
          <p:cNvSpPr txBox="1"/>
          <p:nvPr/>
        </p:nvSpPr>
        <p:spPr>
          <a:xfrm>
            <a:off x="1331453" y="2971800"/>
            <a:ext cx="382704" cy="5370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4000" smtClean="0"/>
              <a:t>-</a:t>
            </a:r>
            <a:endParaRPr lang="en-US" sz="4000"/>
          </a:p>
        </p:txBody>
      </p:sp>
      <p:cxnSp>
        <p:nvCxnSpPr>
          <p:cNvPr id="17" name="Straight Arrow Connector 16"/>
          <p:cNvCxnSpPr>
            <a:stCxn id="10" idx="6"/>
          </p:cNvCxnSpPr>
          <p:nvPr/>
        </p:nvCxnSpPr>
        <p:spPr>
          <a:xfrm>
            <a:off x="1853323" y="3201183"/>
            <a:ext cx="278331" cy="832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62000" y="3209503"/>
            <a:ext cx="395497" cy="116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777334" y="3184956"/>
            <a:ext cx="0" cy="10282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1505410" y="4213241"/>
            <a:ext cx="629722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1505410" y="3442919"/>
            <a:ext cx="0" cy="77032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3549681"/>
            <a:ext cx="95974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From Pedal pot</a:t>
            </a:r>
            <a:endParaRPr lang="en-US" sz="2400"/>
          </a:p>
        </p:txBody>
      </p:sp>
      <p:sp>
        <p:nvSpPr>
          <p:cNvPr id="6" name="TextBox 5"/>
          <p:cNvSpPr txBox="1"/>
          <p:nvPr/>
        </p:nvSpPr>
        <p:spPr>
          <a:xfrm>
            <a:off x="2131654" y="2710262"/>
            <a:ext cx="1144946" cy="923330"/>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Pulse</a:t>
            </a:r>
          </a:p>
          <a:p>
            <a:pPr/>
            <a:r>
              <a:rPr lang="en-US" smtClean="0"/>
              <a:t>Width</a:t>
            </a:r>
          </a:p>
          <a:p>
            <a:pPr/>
            <a:r>
              <a:rPr lang="en-US" smtClean="0"/>
              <a:t>Modulator</a:t>
            </a:r>
            <a:endParaRPr lang="en-US"/>
          </a:p>
        </p:txBody>
      </p:sp>
    </p:spTree>
    <p:extLst>
      <p:ext uri="{BB962C8B-B14F-4D97-AF65-F5344CB8AC3E}">
        <p14:creationId xmlns:p14="http://schemas.microsoft.com/office/powerpoint/2010/main" val="1416176374"/>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Pulse width modulation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73" y="1524000"/>
            <a:ext cx="7640594" cy="2667000"/>
          </a:xfrm>
          <a:prstGeom prst="rect">
            <a:avLst/>
          </a:prstGeom>
        </p:spPr>
      </p:pic>
      <p:sp>
        <p:nvSpPr>
          <p:cNvPr id="4" name="TextBox 3"/>
          <p:cNvSpPr txBox="1"/>
          <p:nvPr/>
        </p:nvSpPr>
        <p:spPr>
          <a:xfrm>
            <a:off x="1080655" y="4419600"/>
            <a:ext cx="70866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More efficient than using a DC amplifier</a:t>
            </a:r>
            <a:endParaRPr lang="en-US" sz="2800"/>
          </a:p>
        </p:txBody>
      </p:sp>
      <p:graphicFrame>
        <p:nvGraphicFramePr>
          <p:cNvPr id="5" name="Object 4"/>
          <p:cNvGraphicFramePr>
            <a:graphicFrameLocks noChangeAspect="1"/>
          </p:cNvGraphicFramePr>
          <p:nvPr>
            <p:extLst>
              <p:ext uri="{D42A27DB-BD31-4B8C-83A1-F6EECF244321}">
                <p14:modId xmlns:p14="http://schemas.microsoft.com/office/powerpoint/2010/main" val="2334587877"/>
              </p:ext>
            </p:extLst>
          </p:nvPr>
        </p:nvGraphicFramePr>
        <p:xfrm>
          <a:off x="1905000" y="5126393"/>
          <a:ext cx="2899462" cy="1724680"/>
        </p:xfrm>
        <a:graphic>
          <a:graphicData uri="http://schemas.openxmlformats.org/presentationml/2006/ole">
            <mc:AlternateContent>
              <mc:Choice xmlns:v="urn:schemas-microsoft-com:vml" Requires="v">
                <p:oleObj spid="_x0000_s1218" name="Equation" r:id="rId3" imgW="1473120" imgH="876240" progId="Equation.3">
                  <p:embed/>
                </p:oleObj>
              </mc:Choice>
              <mc:Fallback>
                <p:oleObj name="Equation" r:id="rId3" imgW="1473120" imgH="876240" progId="Equation.3">
                  <p:embed/>
                  <p:pic>
                    <p:nvPicPr>
                      <p:cNvPr id="0" name="OLE substitute image"/>
                      <p:cNvPicPr/>
                      <p:nvPr/>
                    </p:nvPicPr>
                    <p:blipFill>
                      <a:blip r:embed="rId4"/>
                      <a:stretch>
                        <a:fillRect/>
                      </a:stretch>
                    </p:blipFill>
                    <p:spPr>
                      <a:xfrm>
                        <a:off x="1905000" y="5126393"/>
                        <a:ext cx="2899462" cy="1724680"/>
                      </a:xfrm>
                      <a:prstGeom prst="rect">
                        <a:avLst/>
                      </a:prstGeom>
                    </p:spPr>
                  </p:pic>
                </p:oleObj>
              </mc:Fallback>
            </mc:AlternateContent>
          </a:graphicData>
        </a:graphic>
      </p:graphicFrame>
    </p:spTree>
    <p:extLst>
      <p:ext uri="{BB962C8B-B14F-4D97-AF65-F5344CB8AC3E}">
        <p14:creationId xmlns:p14="http://schemas.microsoft.com/office/powerpoint/2010/main" val="371098708"/>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Throttle valve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581150"/>
            <a:ext cx="6934200" cy="3695700"/>
          </a:xfrm>
          <a:prstGeom prst="rect">
            <a:avLst/>
          </a:prstGeom>
        </p:spPr>
      </p:pic>
    </p:spTree>
    <p:extLst>
      <p:ext uri="{BB962C8B-B14F-4D97-AF65-F5344CB8AC3E}">
        <p14:creationId xmlns:p14="http://schemas.microsoft.com/office/powerpoint/2010/main" val="1858755556"/>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Throttle valve angle and Potentiometer output</a:t>
            </a:r>
            <a:endParaRPr lang="en-US"/>
          </a:p>
        </p:txBody>
      </p:sp>
      <p:sp>
        <p:nvSpPr>
          <p:cNvPr id="4" name="TextBox 3"/>
          <p:cNvSpPr txBox="1"/>
          <p:nvPr/>
        </p:nvSpPr>
        <p:spPr>
          <a:xfrm>
            <a:off x="990600" y="2859107"/>
            <a:ext cx="56388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At 0 degrees the throttle valve is closed. At 90 degrees it is fully open.</a:t>
            </a:r>
            <a:endParaRPr lang="en-US" sz="2800"/>
          </a:p>
        </p:txBody>
      </p:sp>
      <p:graphicFrame>
        <p:nvGraphicFramePr>
          <p:cNvPr id="5" name="Object 4"/>
          <p:cNvGraphicFramePr>
            <a:graphicFrameLocks noChangeAspect="1"/>
          </p:cNvGraphicFramePr>
          <p:nvPr>
            <p:extLst>
              <p:ext uri="{D42A27DB-BD31-4B8C-83A1-F6EECF244321}">
                <p14:modId xmlns:p14="http://schemas.microsoft.com/office/powerpoint/2010/main" val="1564121730"/>
              </p:ext>
            </p:extLst>
          </p:nvPr>
        </p:nvGraphicFramePr>
        <p:xfrm>
          <a:off x="1524000" y="1828800"/>
          <a:ext cx="1689100" cy="911225"/>
        </p:xfrm>
        <a:graphic>
          <a:graphicData uri="http://schemas.openxmlformats.org/presentationml/2006/ole">
            <mc:AlternateContent>
              <mc:Choice xmlns:v="urn:schemas-microsoft-com:vml" Requires="v">
                <p:oleObj spid="_x0000_s1219" name="Equation" r:id="rId2" imgW="799920" imgH="431640" progId="Equation.3">
                  <p:embed/>
                </p:oleObj>
              </mc:Choice>
              <mc:Fallback>
                <p:oleObj name="Equation" r:id="rId2" imgW="799920" imgH="431640" progId="Equation.3">
                  <p:embed/>
                  <p:pic>
                    <p:nvPicPr>
                      <p:cNvPr id="0" name="OLE substitute image"/>
                      <p:cNvPicPr/>
                      <p:nvPr/>
                    </p:nvPicPr>
                    <p:blipFill>
                      <a:blip r:embed="rId3"/>
                      <a:stretch>
                        <a:fillRect/>
                      </a:stretch>
                    </p:blipFill>
                    <p:spPr>
                      <a:xfrm>
                        <a:off x="1524000" y="1828800"/>
                        <a:ext cx="1689100" cy="911225"/>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82170216"/>
              </p:ext>
            </p:extLst>
          </p:nvPr>
        </p:nvGraphicFramePr>
        <p:xfrm>
          <a:off x="1066800" y="4191000"/>
          <a:ext cx="3894137" cy="919162"/>
        </p:xfrm>
        <a:graphic>
          <a:graphicData uri="http://schemas.openxmlformats.org/presentationml/2006/ole">
            <mc:AlternateContent>
              <mc:Choice xmlns:v="urn:schemas-microsoft-com:vml" Requires="v">
                <p:oleObj spid="_x0000_s1220" name="Equation" r:id="rId4" imgW="1828800" imgH="431640" progId="Equation.3">
                  <p:embed/>
                </p:oleObj>
              </mc:Choice>
              <mc:Fallback>
                <p:oleObj name="Equation" r:id="rId4" imgW="1828800" imgH="431640" progId="Equation.3">
                  <p:embed/>
                  <p:pic>
                    <p:nvPicPr>
                      <p:cNvPr id="0" name="OLE substitute image"/>
                      <p:cNvPicPr/>
                      <p:nvPr/>
                    </p:nvPicPr>
                    <p:blipFill>
                      <a:blip r:embed="rId5"/>
                      <a:stretch>
                        <a:fillRect/>
                      </a:stretch>
                    </p:blipFill>
                    <p:spPr>
                      <a:xfrm>
                        <a:off x="1066800" y="4191000"/>
                        <a:ext cx="3894137" cy="919162"/>
                      </a:xfrm>
                      <a:prstGeom prst="rect">
                        <a:avLst/>
                      </a:prstGeom>
                    </p:spPr>
                  </p:pic>
                </p:oleObj>
              </mc:Fallback>
            </mc:AlternateContent>
          </a:graphicData>
        </a:graphic>
      </p:graphicFrame>
    </p:spTree>
    <p:extLst>
      <p:ext uri="{BB962C8B-B14F-4D97-AF65-F5344CB8AC3E}">
        <p14:creationId xmlns:p14="http://schemas.microsoft.com/office/powerpoint/2010/main" val="2779018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Pedal  angle and Potentiometer output</a:t>
            </a:r>
            <a:endParaRPr lang="en-US"/>
          </a:p>
        </p:txBody>
      </p:sp>
      <p:sp>
        <p:nvSpPr>
          <p:cNvPr id="4" name="TextBox 3"/>
          <p:cNvSpPr txBox="1"/>
          <p:nvPr/>
        </p:nvSpPr>
        <p:spPr>
          <a:xfrm>
            <a:off x="838200" y="2779693"/>
            <a:ext cx="78486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At 0 degrees the accelerator is </a:t>
            </a:r>
          </a:p>
          <a:p>
            <a:pPr/>
            <a:r>
              <a:rPr lang="en-US" sz="2800" smtClean="0"/>
              <a:t>un-pressed. At 45 degrees it is fully pressed.</a:t>
            </a:r>
            <a:endParaRPr lang="en-US" sz="2800"/>
          </a:p>
        </p:txBody>
      </p:sp>
      <p:graphicFrame>
        <p:nvGraphicFramePr>
          <p:cNvPr id="7" name="Object 6"/>
          <p:cNvGraphicFramePr>
            <a:graphicFrameLocks noChangeAspect="1"/>
          </p:cNvGraphicFramePr>
          <p:nvPr>
            <p:extLst>
              <p:ext uri="{D42A27DB-BD31-4B8C-83A1-F6EECF244321}">
                <p14:modId xmlns:p14="http://schemas.microsoft.com/office/powerpoint/2010/main" val="1416800334"/>
              </p:ext>
            </p:extLst>
          </p:nvPr>
        </p:nvGraphicFramePr>
        <p:xfrm>
          <a:off x="1147763" y="3998913"/>
          <a:ext cx="3894137" cy="919162"/>
        </p:xfrm>
        <a:graphic>
          <a:graphicData uri="http://schemas.openxmlformats.org/presentationml/2006/ole">
            <mc:AlternateContent>
              <mc:Choice xmlns:v="urn:schemas-microsoft-com:vml" Requires="v">
                <p:oleObj spid="_x0000_s1221" name="Equation" r:id="rId2" imgW="1828800" imgH="431640" progId="Equation.3">
                  <p:embed/>
                </p:oleObj>
              </mc:Choice>
              <mc:Fallback>
                <p:oleObj name="Equation" r:id="rId2" imgW="1828800" imgH="431640" progId="Equation.3">
                  <p:embed/>
                  <p:pic>
                    <p:nvPicPr>
                      <p:cNvPr id="0" name="OLE substitute image"/>
                      <p:cNvPicPr/>
                      <p:nvPr/>
                    </p:nvPicPr>
                    <p:blipFill>
                      <a:blip r:embed="rId3"/>
                      <a:stretch>
                        <a:fillRect/>
                      </a:stretch>
                    </p:blipFill>
                    <p:spPr>
                      <a:xfrm>
                        <a:off x="1147763" y="3998913"/>
                        <a:ext cx="3894137" cy="91916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88753407"/>
              </p:ext>
            </p:extLst>
          </p:nvPr>
        </p:nvGraphicFramePr>
        <p:xfrm>
          <a:off x="990600" y="1828800"/>
          <a:ext cx="1689100" cy="911225"/>
        </p:xfrm>
        <a:graphic>
          <a:graphicData uri="http://schemas.openxmlformats.org/presentationml/2006/ole">
            <mc:AlternateContent>
              <mc:Choice xmlns:v="urn:schemas-microsoft-com:vml" Requires="v">
                <p:oleObj spid="_x0000_s1222" name="Equation" r:id="rId4" imgW="799920" imgH="431640" progId="Equation.3">
                  <p:embed/>
                </p:oleObj>
              </mc:Choice>
              <mc:Fallback>
                <p:oleObj name="Equation" r:id="rId4" imgW="799920" imgH="431640" progId="Equation.3">
                  <p:embed/>
                  <p:pic>
                    <p:nvPicPr>
                      <p:cNvPr id="0" name="OLE substitute image"/>
                      <p:cNvPicPr/>
                      <p:nvPr/>
                    </p:nvPicPr>
                    <p:blipFill>
                      <a:blip r:embed="rId5"/>
                      <a:stretch>
                        <a:fillRect/>
                      </a:stretch>
                    </p:blipFill>
                    <p:spPr>
                      <a:xfrm>
                        <a:off x="990600" y="1828800"/>
                        <a:ext cx="1689100" cy="911225"/>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0621127"/>
              </p:ext>
            </p:extLst>
          </p:nvPr>
        </p:nvGraphicFramePr>
        <p:xfrm>
          <a:off x="1066800" y="4953000"/>
          <a:ext cx="5159375" cy="1905000"/>
        </p:xfrm>
        <a:graphic>
          <a:graphicData uri="http://schemas.openxmlformats.org/presentationml/2006/ole">
            <mc:AlternateContent>
              <mc:Choice xmlns:v="urn:schemas-microsoft-com:vml" Requires="v">
                <p:oleObj spid="_x0000_s1223" name="Equation" r:id="rId6" imgW="2476440" imgH="914400" progId="Equation.3">
                  <p:embed/>
                </p:oleObj>
              </mc:Choice>
              <mc:Fallback>
                <p:oleObj name="Equation" r:id="rId6" imgW="2476440" imgH="914400" progId="Equation.3">
                  <p:embed/>
                  <p:pic>
                    <p:nvPicPr>
                      <p:cNvPr id="0" name="OLE substitute image"/>
                      <p:cNvPicPr/>
                      <p:nvPr/>
                    </p:nvPicPr>
                    <p:blipFill>
                      <a:blip r:embed="rId7"/>
                      <a:stretch>
                        <a:fillRect/>
                      </a:stretch>
                    </p:blipFill>
                    <p:spPr>
                      <a:xfrm>
                        <a:off x="1066800" y="4953000"/>
                        <a:ext cx="5159375" cy="1905000"/>
                      </a:xfrm>
                      <a:prstGeom prst="rect">
                        <a:avLst/>
                      </a:prstGeom>
                    </p:spPr>
                  </p:pic>
                </p:oleObj>
              </mc:Fallback>
            </mc:AlternateContent>
          </a:graphicData>
        </a:graphic>
      </p:graphicFrame>
    </p:spTree>
    <p:extLst>
      <p:ext uri="{BB962C8B-B14F-4D97-AF65-F5344CB8AC3E}">
        <p14:creationId xmlns:p14="http://schemas.microsoft.com/office/powerpoint/2010/main" val="4177662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Angle measurement using arduino</a:t>
            </a:r>
            <a:br>
              <a:rPr lang="en-US" smtClean="0"/>
            </a:br>
            <a:r>
              <a:rPr lang="en-US" smtClean="0"/>
              <a:t>Exercise 9.1</a:t>
            </a:r>
            <a:endParaRPr lang="en-US"/>
          </a:p>
        </p:txBody>
      </p:sp>
      <p:sp>
        <p:nvSpPr>
          <p:cNvPr id="3" name="Content Placeholder 2"/>
          <p:cNvSpPr>
            <a:spLocks noGrp="1"/>
          </p:cNvSpPr>
          <p:nvPr>
            <p:ph sz="quarter" idx="1"/>
          </p:nvPr>
        </p:nvSpPr>
        <p:spPr/>
        <p:txBody>
          <a:bodyPr/>
          <a:lstStyle>
            <a:defPPr/>
          </a:lstStyle>
          <a:p>
            <a:pPr/>
            <a:r>
              <a:rPr lang="en-US" smtClean="0"/>
              <a:t>Interface a potentiometer to Arduino in Tinkercad using analog input pin.</a:t>
            </a:r>
          </a:p>
          <a:p>
            <a:pPr/>
            <a:r>
              <a:rPr lang="en-US" smtClean="0"/>
              <a:t>Note that potentiometer goes from zero degrees to 270 degrees.</a:t>
            </a:r>
          </a:p>
          <a:p>
            <a:pPr/>
            <a:r>
              <a:rPr lang="en-US" smtClean="0"/>
              <a:t>Write the program to read the input from the potentiometer and display the angle on serial monitor</a:t>
            </a:r>
          </a:p>
        </p:txBody>
      </p:sp>
    </p:spTree>
    <p:extLst>
      <p:ext uri="{BB962C8B-B14F-4D97-AF65-F5344CB8AC3E}">
        <p14:creationId xmlns:p14="http://schemas.microsoft.com/office/powerpoint/2010/main" val="2469199367"/>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Angle measurement</a:t>
            </a:r>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21758" y="1790412"/>
            <a:ext cx="7935433" cy="4115375"/>
          </a:xfrm>
        </p:spPr>
      </p:pic>
    </p:spTree>
    <p:extLst>
      <p:ext uri="{BB962C8B-B14F-4D97-AF65-F5344CB8AC3E}">
        <p14:creationId xmlns:p14="http://schemas.microsoft.com/office/powerpoint/2010/main" val="1657002011"/>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093"/>
            <a:ext cx="9144000" cy="3501813"/>
          </a:xfrm>
          <a:prstGeom prst="rect">
            <a:avLst/>
          </a:prstGeom>
        </p:spPr>
      </p:pic>
    </p:spTree>
    <p:extLst>
      <p:ext uri="{BB962C8B-B14F-4D97-AF65-F5344CB8AC3E}">
        <p14:creationId xmlns:p14="http://schemas.microsoft.com/office/powerpoint/2010/main" val="3925202629"/>
      </p:ext>
    </p:extLst>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DC motor control using Arduino</a:t>
            </a:r>
            <a:endParaRPr lang="en-US"/>
          </a:p>
        </p:txBody>
      </p:sp>
      <p:sp>
        <p:nvSpPr>
          <p:cNvPr id="3" name="Content Placeholder 2"/>
          <p:cNvSpPr>
            <a:spLocks noGrp="1"/>
          </p:cNvSpPr>
          <p:nvPr>
            <p:ph sz="quarter" idx="1"/>
          </p:nvPr>
        </p:nvSpPr>
        <p:spPr/>
        <p:txBody>
          <a:bodyPr/>
          <a:lstStyle>
            <a:defPPr/>
          </a:lstStyle>
          <a:p>
            <a:pPr/>
            <a:r>
              <a:rPr lang="en-US" smtClean="0"/>
              <a:t>A dc motor is interfaced to Arduino</a:t>
            </a:r>
            <a:endParaRPr lang="en-US" smtClean="0"/>
          </a:p>
          <a:p>
            <a:pPr/>
            <a:r>
              <a:rPr lang="en-US" smtClean="0"/>
              <a:t>The speed of the dc motor will depend on the applied voltage</a:t>
            </a:r>
          </a:p>
          <a:p>
            <a:pPr/>
            <a:r>
              <a:rPr lang="en-US" smtClean="0"/>
              <a:t>Direction of the rotation will depend on the direction of current  through the winding.</a:t>
            </a:r>
          </a:p>
          <a:p>
            <a:pPr/>
            <a:r>
              <a:rPr lang="en-US" smtClean="0"/>
              <a:t>Direction of rotation can be reversed using a H bridge</a:t>
            </a:r>
            <a:endParaRPr lang="en-US"/>
          </a:p>
        </p:txBody>
      </p:sp>
    </p:spTree>
    <p:extLst>
      <p:ext uri="{BB962C8B-B14F-4D97-AF65-F5344CB8AC3E}">
        <p14:creationId xmlns:p14="http://schemas.microsoft.com/office/powerpoint/2010/main" val="1237789052"/>
      </p:ext>
    </p:extLst>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H bridge</a:t>
            </a:r>
            <a:endParaRPr lang="en-US"/>
          </a:p>
        </p:txBody>
      </p:sp>
      <p:pic>
        <p:nvPicPr>
          <p:cNvPr id="7170" name="Picture 2" descr="D:\AU - Copy\Sensors,Instruments etc\2021-22\Images\H driver\H bridge.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1295400" y="1905000"/>
            <a:ext cx="3115110" cy="42487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05400" y="1905000"/>
            <a:ext cx="365760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S2, S3 open</a:t>
            </a:r>
          </a:p>
          <a:p>
            <a:pPr/>
            <a:r>
              <a:rPr lang="en-US" smtClean="0"/>
              <a:t>S1, S4 closed</a:t>
            </a:r>
          </a:p>
          <a:p>
            <a:pPr/>
            <a:r>
              <a:rPr lang="en-US" smtClean="0"/>
              <a:t>Current flows from left to right</a:t>
            </a:r>
          </a:p>
          <a:p>
            <a:pPr/>
            <a:r>
              <a:rPr lang="en-US" smtClean="0"/>
              <a:t>S2,S3 closed</a:t>
            </a:r>
          </a:p>
          <a:p>
            <a:pPr/>
            <a:r>
              <a:rPr lang="en-US" smtClean="0"/>
              <a:t>S1, S4 open</a:t>
            </a:r>
          </a:p>
          <a:p>
            <a:pPr/>
            <a:r>
              <a:rPr lang="en-US" smtClean="0"/>
              <a:t>Current flows from right to left reversing the direction of rotation</a:t>
            </a:r>
            <a:endParaRPr lang="en-US"/>
          </a:p>
        </p:txBody>
      </p:sp>
    </p:spTree>
    <p:extLst>
      <p:ext uri="{BB962C8B-B14F-4D97-AF65-F5344CB8AC3E}">
        <p14:creationId xmlns:p14="http://schemas.microsoft.com/office/powerpoint/2010/main" val="4163243684"/>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H Bridge IC</a:t>
            </a:r>
            <a:endParaRPr lang="en-US"/>
          </a:p>
        </p:txBody>
      </p:sp>
      <p:pic>
        <p:nvPicPr>
          <p:cNvPr id="8194" name="Picture 2" descr="D:\AU - Copy\Sensors,Instruments etc\2021-22\Images\H driver\H bridge Driver IC.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368917" y="1447800"/>
            <a:ext cx="5650883" cy="33529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62600" y="1752600"/>
            <a:ext cx="3124200" cy="48013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This can control two motors</a:t>
            </a:r>
          </a:p>
          <a:p>
            <a:pPr/>
            <a:r>
              <a:rPr lang="en-US" smtClean="0"/>
              <a:t>Vcc1 should be +5 volts. This is used for logic circuits.</a:t>
            </a:r>
          </a:p>
          <a:p>
            <a:pPr/>
            <a:r>
              <a:rPr lang="en-US" smtClean="0"/>
              <a:t>Voltage to Vcc2 is for the motor. This can have values from 4.5 volts to 36 volts.</a:t>
            </a:r>
          </a:p>
          <a:p>
            <a:pPr/>
            <a:r>
              <a:rPr lang="en-US" smtClean="0"/>
              <a:t>Out1 and Out2 go to motor terminals.</a:t>
            </a:r>
          </a:p>
          <a:p>
            <a:pPr/>
            <a:r>
              <a:rPr lang="en-US" smtClean="0"/>
              <a:t>IN1 and IN2 control direction of rotation as follows</a:t>
            </a:r>
          </a:p>
          <a:p>
            <a:pPr/>
            <a:r>
              <a:rPr lang="en-US" smtClean="0"/>
              <a:t>When ENA is high the motor runs. When it is low the motor stops. So if a PWM waveform is connected to ENA speed can be controlled through duty cycle</a:t>
            </a:r>
          </a:p>
          <a:p>
            <a:pPr/>
            <a:r>
              <a:rPr lang="en-US" smtClean="0"/>
              <a:t>Similar controls for the second motor</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1" y="4572000"/>
            <a:ext cx="5099537" cy="2286000"/>
          </a:xfrm>
          <a:prstGeom prst="rect">
            <a:avLst/>
          </a:prstGeom>
        </p:spPr>
      </p:pic>
    </p:spTree>
    <p:extLst>
      <p:ext uri="{BB962C8B-B14F-4D97-AF65-F5344CB8AC3E}">
        <p14:creationId xmlns:p14="http://schemas.microsoft.com/office/powerpoint/2010/main" val="2069270145"/>
      </p:ext>
    </p:extLst>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9.2</a:t>
            </a:r>
            <a:endParaRPr lang="en-US"/>
          </a:p>
        </p:txBody>
      </p:sp>
      <p:sp>
        <p:nvSpPr>
          <p:cNvPr id="3" name="Content Placeholder 2"/>
          <p:cNvSpPr>
            <a:spLocks noGrp="1"/>
          </p:cNvSpPr>
          <p:nvPr>
            <p:ph sz="quarter" idx="1"/>
          </p:nvPr>
        </p:nvSpPr>
        <p:spPr/>
        <p:txBody>
          <a:bodyPr>
            <a:normAutofit fontScale="92500"/>
          </a:bodyPr>
          <a:lstStyle>
            <a:defPPr/>
          </a:lstStyle>
          <a:p>
            <a:r>
              <a:rPr lang="en-US" smtClean="0"/>
              <a:t>Design the hardware and software interface to arduino for direction and speed control of a dc motor. (Use hobby gear-motor in Tinkercad)</a:t>
            </a:r>
          </a:p>
          <a:p>
            <a:r>
              <a:rPr lang="en-US" smtClean="0"/>
              <a:t>Use a potentiometer  and an analog input pin to provide a variable voltage to the Arduino. In the program scale this so as to generate a PWM signal  of variable duty cycle to be connected to Enable pin.</a:t>
            </a:r>
          </a:p>
          <a:p>
            <a:r>
              <a:rPr lang="en-US" smtClean="0"/>
              <a:t>Use a slide switch to generate a digital input. If this is high motor should run in one direction. Otherwise in the opposite direction.</a:t>
            </a:r>
            <a:endParaRPr lang="en-US"/>
          </a:p>
        </p:txBody>
      </p:sp>
    </p:spTree>
    <p:extLst>
      <p:ext uri="{BB962C8B-B14F-4D97-AF65-F5344CB8AC3E}">
        <p14:creationId xmlns:p14="http://schemas.microsoft.com/office/powerpoint/2010/main" val="3154340429"/>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Hardware interface</a:t>
            </a:r>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1971675"/>
            <a:ext cx="8153400" cy="3752849"/>
          </a:xfrm>
        </p:spPr>
      </p:pic>
    </p:spTree>
    <p:extLst>
      <p:ext uri="{BB962C8B-B14F-4D97-AF65-F5344CB8AC3E}">
        <p14:creationId xmlns:p14="http://schemas.microsoft.com/office/powerpoint/2010/main" val="961102349"/>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sz="quarter" idx="4294967295"/>
          </p:nvPr>
        </p:nvSpPr>
        <p:spPr>
          <a:xfrm>
            <a:off x="612775" y="381000"/>
            <a:ext cx="3425825" cy="4495800"/>
          </a:xfrm>
        </p:spPr>
        <p:txBody>
          <a:bodyPr>
            <a:noAutofit/>
          </a:bodyPr>
          <a:lstStyle>
            <a:defPPr/>
          </a:lstStyle>
          <a:p>
            <a:pPr marL="0" indent="0">
              <a:buNone/>
            </a:pPr>
            <a:r>
              <a:rPr lang="en-US" sz="1800"/>
              <a:t>float x; float y;</a:t>
            </a:r>
          </a:p>
          <a:p>
            <a:pPr marL="0" indent="0">
              <a:buNone/>
            </a:pPr>
            <a:r>
              <a:rPr lang="en-US" sz="1800"/>
              <a:t>void setup()</a:t>
            </a:r>
          </a:p>
          <a:p>
            <a:pPr marL="0" indent="0">
              <a:buNone/>
            </a:pPr>
            <a:r>
              <a:rPr lang="en-US" sz="1800"/>
              <a:t>{</a:t>
            </a:r>
          </a:p>
          <a:p>
            <a:pPr marL="0" indent="0">
              <a:buNone/>
            </a:pPr>
            <a:r>
              <a:rPr lang="en-US" sz="1800"/>
              <a:t>  pinMode(11, OUTPUT);</a:t>
            </a:r>
          </a:p>
          <a:p>
            <a:pPr marL="0" indent="0">
              <a:buNone/>
            </a:pPr>
            <a:r>
              <a:rPr lang="en-US" sz="1800"/>
              <a:t>   </a:t>
            </a:r>
          </a:p>
          <a:p>
            <a:pPr marL="0" indent="0">
              <a:buNone/>
            </a:pPr>
            <a:r>
              <a:rPr lang="en-US" sz="1800"/>
              <a:t>   pinMode(4, OUTPUT);</a:t>
            </a:r>
          </a:p>
          <a:p>
            <a:pPr marL="0" indent="0">
              <a:buNone/>
            </a:pPr>
            <a:r>
              <a:rPr lang="en-US" sz="1800"/>
              <a:t>   pinMode(2, OUTPUT);</a:t>
            </a:r>
          </a:p>
          <a:p>
            <a:pPr marL="0" indent="0">
              <a:buNone/>
            </a:pPr>
            <a:r>
              <a:rPr lang="en-US" sz="1800"/>
              <a:t>}</a:t>
            </a:r>
          </a:p>
          <a:p>
            <a:pPr marL="0" indent="0">
              <a:buNone/>
            </a:pPr>
            <a:endParaRPr lang="en-US" sz="1800"/>
          </a:p>
          <a:p>
            <a:pPr marL="0" indent="0">
              <a:buNone/>
            </a:pPr>
            <a:r>
              <a:rPr lang="en-US" sz="1800"/>
              <a:t>void loop()</a:t>
            </a:r>
          </a:p>
          <a:p>
            <a:pPr marL="0" indent="0">
              <a:buNone/>
            </a:pPr>
            <a:r>
              <a:rPr lang="en-US" sz="1800"/>
              <a:t>{</a:t>
            </a:r>
          </a:p>
          <a:p>
            <a:pPr marL="0" indent="0">
              <a:buNone/>
            </a:pPr>
            <a:r>
              <a:rPr lang="en-US" sz="1800"/>
              <a:t>  if (digitalRead(7) == HIGH)</a:t>
            </a:r>
          </a:p>
          <a:p>
            <a:pPr marL="0" indent="0">
              <a:buNone/>
            </a:pPr>
            <a:r>
              <a:rPr lang="en-US" sz="1800"/>
              <a:t>  {</a:t>
            </a:r>
          </a:p>
          <a:p>
            <a:pPr marL="0" indent="0">
              <a:buNone/>
            </a:pPr>
            <a:r>
              <a:rPr lang="en-US" sz="1800"/>
              <a:t>    digitalWrite(4,HIGH);</a:t>
            </a:r>
          </a:p>
          <a:p>
            <a:pPr marL="0" indent="0">
              <a:buNone/>
            </a:pPr>
            <a:r>
              <a:rPr lang="en-US" sz="1800"/>
              <a:t>    digitalWrite(2,LOW);</a:t>
            </a:r>
          </a:p>
          <a:p>
            <a:pPr marL="0" indent="0">
              <a:buNone/>
            </a:pPr>
            <a:r>
              <a:rPr lang="en-US" sz="1800"/>
              <a:t>  }</a:t>
            </a:r>
          </a:p>
          <a:p>
            <a:pPr marL="0" indent="0">
              <a:buNone/>
            </a:pPr>
            <a:r>
              <a:rPr lang="en-US" sz="1800"/>
              <a:t>  </a:t>
            </a:r>
          </a:p>
        </p:txBody>
      </p:sp>
      <p:sp>
        <p:nvSpPr>
          <p:cNvPr id="5" name="TextBox 4"/>
          <p:cNvSpPr txBox="1"/>
          <p:nvPr/>
        </p:nvSpPr>
        <p:spPr>
          <a:xfrm>
            <a:off x="4876800" y="533400"/>
            <a:ext cx="2313005" cy="28623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else</a:t>
            </a:r>
          </a:p>
          <a:p>
            <a:pPr/>
            <a:r>
              <a:rPr lang="en-US"/>
              <a:t>  {</a:t>
            </a:r>
          </a:p>
          <a:p>
            <a:pPr/>
            <a:r>
              <a:rPr lang="en-US"/>
              <a:t>  digitalWrite(4,LOW);</a:t>
            </a:r>
          </a:p>
          <a:p>
            <a:pPr/>
            <a:r>
              <a:rPr lang="en-US"/>
              <a:t>  digitalWrite(2,HIGH);</a:t>
            </a:r>
          </a:p>
          <a:p>
            <a:pPr/>
            <a:r>
              <a:rPr lang="en-US"/>
              <a:t>  }</a:t>
            </a:r>
          </a:p>
          <a:p>
            <a:pPr/>
            <a:r>
              <a:rPr lang="en-US"/>
              <a:t>  x = analogRead(A1);</a:t>
            </a:r>
          </a:p>
          <a:p>
            <a:pPr/>
            <a:r>
              <a:rPr lang="en-US"/>
              <a:t>  y = x*255/1023 ;</a:t>
            </a:r>
          </a:p>
          <a:p>
            <a:pPr/>
            <a:r>
              <a:rPr lang="en-US"/>
              <a:t>  analogWrite(11,y);</a:t>
            </a:r>
          </a:p>
          <a:p>
            <a:pPr/>
            <a:r>
              <a:rPr lang="en-US"/>
              <a:t>}</a:t>
            </a:r>
          </a:p>
          <a:p>
            <a:pPr/>
            <a:endParaRPr lang="en-US"/>
          </a:p>
        </p:txBody>
      </p:sp>
    </p:spTree>
    <p:extLst>
      <p:ext uri="{BB962C8B-B14F-4D97-AF65-F5344CB8AC3E}">
        <p14:creationId xmlns:p14="http://schemas.microsoft.com/office/powerpoint/2010/main" val="2413351134"/>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4" name="Title 1"/>
          <p:cNvSpPr>
            <a:spLocks noGrp="1"/>
          </p:cNvSpPr>
          <p:nvPr>
            <p:ph type="ctrTitle"/>
          </p:nvPr>
        </p:nvSpPr>
        <p:spPr>
          <a:xfrm>
            <a:off x="228600" y="1371600"/>
            <a:ext cx="6477000" cy="1828800"/>
          </a:xfrm>
        </p:spPr>
        <p:txBody>
          <a:bodyPr/>
          <a:lstStyle>
            <a:defPPr/>
          </a:lstStyle>
          <a:p>
            <a:pPr/>
            <a:r>
              <a:rPr lang="en-US"/>
              <a:t>Sensors, Instruments and Experimentation</a:t>
            </a:r>
          </a:p>
        </p:txBody>
      </p:sp>
      <p:sp>
        <p:nvSpPr>
          <p:cNvPr id="5" name="TextBox 4"/>
          <p:cNvSpPr txBox="1"/>
          <p:nvPr/>
        </p:nvSpPr>
        <p:spPr>
          <a:xfrm>
            <a:off x="2667000" y="3810000"/>
            <a:ext cx="3126369"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600" smtClean="0"/>
              <a:t>10 Temperature</a:t>
            </a:r>
            <a:endParaRPr lang="en-US" sz="3600" smtClean="0"/>
          </a:p>
          <a:p>
            <a:pPr/>
            <a:r>
              <a:rPr lang="en-US" sz="3600" smtClean="0"/>
              <a:t> Detectors</a:t>
            </a:r>
            <a:endParaRPr lang="en-US" sz="3600"/>
          </a:p>
        </p:txBody>
      </p:sp>
    </p:spTree>
    <p:extLst>
      <p:ext uri="{BB962C8B-B14F-4D97-AF65-F5344CB8AC3E}">
        <p14:creationId xmlns:p14="http://schemas.microsoft.com/office/powerpoint/2010/main" val="1026741792"/>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Resistance temperature</a:t>
            </a:r>
            <a:br>
              <a:rPr lang="en-US" smtClean="0"/>
            </a:br>
            <a:r>
              <a:rPr lang="en-US" smtClean="0"/>
              <a:t> detectors (RTD)</a:t>
            </a:r>
            <a:endParaRPr lang="en-US"/>
          </a:p>
        </p:txBody>
      </p:sp>
      <p:sp>
        <p:nvSpPr>
          <p:cNvPr id="3" name="Content Placeholder 2"/>
          <p:cNvSpPr>
            <a:spLocks noGrp="1"/>
          </p:cNvSpPr>
          <p:nvPr>
            <p:ph sz="quarter" idx="1"/>
          </p:nvPr>
        </p:nvSpPr>
        <p:spPr/>
        <p:txBody>
          <a:bodyPr/>
          <a:lstStyle>
            <a:defPPr/>
          </a:lstStyle>
          <a:p>
            <a:pPr/>
            <a:r>
              <a:rPr lang="en-US" smtClean="0"/>
              <a:t>RTD is a resistance which depends on temperature</a:t>
            </a:r>
          </a:p>
          <a:p>
            <a:pPr/>
            <a:r>
              <a:rPr lang="en-US" smtClean="0"/>
              <a:t>RTDs can be made with both positive and negative temperature coefficients.</a:t>
            </a:r>
          </a:p>
          <a:p>
            <a:pPr/>
            <a:r>
              <a:rPr lang="en-US" smtClean="0"/>
              <a:t>To develop a voltage proportional to temperature a current source is required</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360886"/>
            <a:ext cx="3276600" cy="2497114"/>
          </a:xfrm>
          <a:prstGeom prst="rect">
            <a:avLst/>
          </a:prstGeom>
        </p:spPr>
      </p:pic>
    </p:spTree>
    <p:extLst>
      <p:ext uri="{BB962C8B-B14F-4D97-AF65-F5344CB8AC3E}">
        <p14:creationId xmlns:p14="http://schemas.microsoft.com/office/powerpoint/2010/main" val="38092696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Platinum RTDs</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00200"/>
            <a:ext cx="4380002" cy="4024524"/>
          </a:xfrm>
          <a:prstGeom prst="rect">
            <a:avLst/>
          </a:prstGeom>
        </p:spPr>
      </p:pic>
      <p:sp>
        <p:nvSpPr>
          <p:cNvPr id="5" name="TextBox 4"/>
          <p:cNvSpPr txBox="1"/>
          <p:nvPr/>
        </p:nvSpPr>
        <p:spPr>
          <a:xfrm>
            <a:off x="4495800" y="1905000"/>
            <a:ext cx="4648200"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Platinum has high resistivity</a:t>
            </a:r>
          </a:p>
          <a:p>
            <a:pPr/>
            <a:r>
              <a:rPr lang="en-US" sz="2400"/>
              <a:t>1.06×10</a:t>
            </a:r>
            <a:r>
              <a:rPr lang="en-US" sz="2400" baseline="30000"/>
              <a:t>−</a:t>
            </a:r>
            <a:r>
              <a:rPr lang="en-US" sz="2400" smtClean="0"/>
              <a:t>7  ohm-meter at 20</a:t>
            </a:r>
            <a:r>
              <a:rPr lang="en-US" sz="2400" baseline="30000" smtClean="0"/>
              <a:t>0</a:t>
            </a:r>
            <a:r>
              <a:rPr lang="en-US" sz="2400" smtClean="0"/>
              <a:t>C </a:t>
            </a:r>
          </a:p>
          <a:p>
            <a:pPr/>
            <a:r>
              <a:rPr lang="en-US" sz="2400"/>
              <a:t>R</a:t>
            </a:r>
            <a:r>
              <a:rPr lang="en-US" sz="2400" baseline="-25000"/>
              <a:t>T</a:t>
            </a:r>
            <a:r>
              <a:rPr lang="en-US" sz="2400"/>
              <a:t> = [R</a:t>
            </a:r>
            <a:r>
              <a:rPr lang="en-US" sz="2400" baseline="-25000"/>
              <a:t>o</a:t>
            </a:r>
            <a:r>
              <a:rPr lang="en-US" sz="2400"/>
              <a:t> + (</a:t>
            </a:r>
            <a:r>
              <a:rPr lang="el-GR" sz="2400"/>
              <a:t>α</a:t>
            </a:r>
            <a:r>
              <a:rPr lang="en-US" sz="2400"/>
              <a:t>R</a:t>
            </a:r>
            <a:r>
              <a:rPr lang="en-US" sz="2400" baseline="-25000"/>
              <a:t>o</a:t>
            </a:r>
            <a:r>
              <a:rPr lang="el-GR" sz="2400"/>
              <a:t>Δ</a:t>
            </a:r>
            <a:r>
              <a:rPr lang="en-US" sz="2400"/>
              <a:t>T</a:t>
            </a:r>
            <a:r>
              <a:rPr lang="en-US" sz="2400" smtClean="0"/>
              <a:t>)]</a:t>
            </a:r>
          </a:p>
          <a:p>
            <a:pPr marL="285750" indent="-285750">
              <a:buFont typeface="Symbol"/>
              <a:buChar char="a"/>
            </a:pPr>
            <a:r>
              <a:rPr lang="da-DK" sz="2400" smtClean="0"/>
              <a:t>= 0.00385</a:t>
            </a:r>
            <a:r>
              <a:rPr lang="da-DK" sz="2400"/>
              <a:t> Ω/Ω/°C at 0°C</a:t>
            </a:r>
            <a:r>
              <a:rPr lang="en-US" sz="2400" smtClean="0"/>
              <a:t> </a:t>
            </a:r>
          </a:p>
          <a:p>
            <a:pPr/>
            <a:r>
              <a:rPr lang="en-US" sz="2400" smtClean="0"/>
              <a:t>A typical value R</a:t>
            </a:r>
            <a:r>
              <a:rPr lang="en-US" sz="2400" baseline="-25000" smtClean="0"/>
              <a:t>0</a:t>
            </a:r>
            <a:r>
              <a:rPr lang="en-US" sz="2400" smtClean="0"/>
              <a:t> = 100 ohms</a:t>
            </a:r>
          </a:p>
        </p:txBody>
      </p:sp>
    </p:spTree>
    <p:extLst>
      <p:ext uri="{BB962C8B-B14F-4D97-AF65-F5344CB8AC3E}">
        <p14:creationId xmlns:p14="http://schemas.microsoft.com/office/powerpoint/2010/main" val="3629359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Approximate relationship</a:t>
            </a:r>
            <a:endParaRPr lang="en-US"/>
          </a:p>
        </p:txBody>
      </p:sp>
      <p:graphicFrame>
        <p:nvGraphicFramePr>
          <p:cNvPr id="4" name="Chart 3"/>
          <p:cNvGraphicFramePr/>
          <p:nvPr>
            <p:extLst>
              <p:ext uri="{D42A27DB-BD31-4B8C-83A1-F6EECF244321}">
                <p14:modId xmlns:p14="http://schemas.microsoft.com/office/powerpoint/2010/main" val="40975966"/>
              </p:ext>
            </p:extLst>
          </p:nvPr>
        </p:nvGraphicFramePr>
        <p:xfrm>
          <a:off x="1524000" y="3048000"/>
          <a:ext cx="5105400" cy="3276600"/>
        </p:xfrm>
        <a:graphic>
          <a:graphicData uri="http://schemas.openxmlformats.org/drawingml/2006/chart">
            <c:chart xmlns:c="http://schemas.openxmlformats.org/drawingml/2006/chart"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72698672"/>
              </p:ext>
            </p:extLst>
          </p:nvPr>
        </p:nvGraphicFramePr>
        <p:xfrm>
          <a:off x="1524000" y="1981200"/>
          <a:ext cx="6096000" cy="74168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gridCol w="609600"/>
                <a:gridCol w="609600"/>
              </a:tblGrid>
              <a:tr h="370840">
                <a:tc>
                  <a:txBody>
                    <a:bodyPr vert="horz" wrap="square"/>
                    <a:lstStyle>
                      <a:defPPr/>
                    </a:lstStyle>
                    <a:p>
                      <a:pPr algn="ctr" fontAlgn="b"/>
                      <a:r>
                        <a:rPr lang="en-US" sz="1800" b="0" i="0" u="none" strike="noStrike">
                          <a:solidFill>
                            <a:srgbClr val="000000"/>
                          </a:solidFill>
                          <a:effectLst/>
                          <a:latin typeface="Calibri"/>
                        </a:rPr>
                        <a:t>T</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100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200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300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400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500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600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700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800</a:t>
                      </a:r>
                    </a:p>
                  </a:txBody>
                  <a:tcPr marL="9525" marR="9525" marT="9525" marB="0" anchor="b">
                    <a:noFill/>
                  </a:tcPr>
                </a:tc>
              </a:tr>
              <a:tr h="370840">
                <a:tc>
                  <a:txBody>
                    <a:bodyPr vert="horz" wrap="square"/>
                    <a:lstStyle>
                      <a:defPPr/>
                    </a:lstStyle>
                    <a:p>
                      <a:pPr algn="ctr" fontAlgn="b"/>
                      <a:r>
                        <a:rPr lang="en-US" sz="1800" b="0" i="0" u="none" strike="noStrike">
                          <a:solidFill>
                            <a:srgbClr val="000000"/>
                          </a:solidFill>
                          <a:effectLst/>
                          <a:latin typeface="Calibri"/>
                        </a:rPr>
                        <a:t>RTD</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100</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138.5</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177</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215.5</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254</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292.5</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331</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369.5</a:t>
                      </a:r>
                    </a:p>
                  </a:txBody>
                  <a:tcPr marL="9525" marR="9525" marT="9525" marB="0" anchor="b">
                    <a:noFill/>
                  </a:tcPr>
                </a:tc>
                <a:tc>
                  <a:txBody>
                    <a:bodyPr vert="horz" wrap="square"/>
                    <a:lstStyle>
                      <a:defPPr/>
                    </a:lstStyle>
                    <a:p>
                      <a:pPr algn="ctr" fontAlgn="b"/>
                      <a:r>
                        <a:rPr lang="en-US" sz="1800" b="0" i="0" u="none" strike="noStrike">
                          <a:solidFill>
                            <a:srgbClr val="000000"/>
                          </a:solidFill>
                          <a:effectLst/>
                          <a:latin typeface="Calibri"/>
                        </a:rPr>
                        <a:t>408</a:t>
                      </a:r>
                    </a:p>
                  </a:txBody>
                  <a:tcPr marL="9525" marR="9525" marT="9525" marB="0" anchor="b">
                    <a:noFill/>
                  </a:tcPr>
                </a:tc>
              </a:tr>
            </a:tbl>
          </a:graphicData>
        </a:graphic>
      </p:graphicFrame>
      <p:sp>
        <p:nvSpPr>
          <p:cNvPr id="6" name="TextBox 5"/>
          <p:cNvSpPr txBox="1"/>
          <p:nvPr/>
        </p:nvSpPr>
        <p:spPr>
          <a:xfrm>
            <a:off x="2590800" y="6324600"/>
            <a:ext cx="2743200" cy="3810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Temp in </a:t>
            </a:r>
            <a:r>
              <a:rPr lang="en-US" baseline="30000" smtClean="0"/>
              <a:t>0</a:t>
            </a:r>
            <a:r>
              <a:rPr lang="en-US" smtClean="0"/>
              <a:t>C</a:t>
            </a:r>
            <a:endParaRPr lang="en-US"/>
          </a:p>
        </p:txBody>
      </p:sp>
      <p:sp>
        <p:nvSpPr>
          <p:cNvPr id="7" name="TextBox 6"/>
          <p:cNvSpPr txBox="1"/>
          <p:nvPr/>
        </p:nvSpPr>
        <p:spPr>
          <a:xfrm>
            <a:off x="381000" y="4267200"/>
            <a:ext cx="11430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Resistance in ohms</a:t>
            </a:r>
            <a:endParaRPr lang="en-US"/>
          </a:p>
        </p:txBody>
      </p:sp>
    </p:spTree>
    <p:extLst>
      <p:ext uri="{BB962C8B-B14F-4D97-AF65-F5344CB8AC3E}">
        <p14:creationId xmlns:p14="http://schemas.microsoft.com/office/powerpoint/2010/main" val="1552908741"/>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Syllabus</a:t>
            </a:r>
            <a:endParaRPr lang="en-US"/>
          </a:p>
        </p:txBody>
      </p:sp>
      <p:sp>
        <p:nvSpPr>
          <p:cNvPr id="3" name="Content Placeholder 2"/>
          <p:cNvSpPr>
            <a:spLocks noGrp="1"/>
          </p:cNvSpPr>
          <p:nvPr>
            <p:ph sz="quarter" idx="1"/>
          </p:nvPr>
        </p:nvSpPr>
        <p:spPr/>
        <p:txBody>
          <a:bodyPr>
            <a:normAutofit fontScale="92500"/>
          </a:bodyPr>
          <a:lstStyle>
            <a:defPPr/>
          </a:lstStyle>
          <a:p>
            <a:pPr marL="0" indent="0">
              <a:buNone/>
            </a:pPr>
            <a:r>
              <a:rPr lang="en-US"/>
              <a:t>Introduction to construction and characteristics of sensors. Experiments involving application of sensors for physical quantities like temperature, pressure, force, torque, strain, velocity, acceleration, linear and angular speed and displacement, volumetric and mass </a:t>
            </a:r>
            <a:r>
              <a:rPr lang="en-US" smtClean="0"/>
              <a:t>flow </a:t>
            </a:r>
            <a:r>
              <a:rPr lang="en-US"/>
              <a:t>rates, illumination, and sound level etc. Introduction to calibration of sensors and data acquisition </a:t>
            </a:r>
            <a:r>
              <a:rPr lang="en-US" smtClean="0"/>
              <a:t>system</a:t>
            </a:r>
          </a:p>
          <a:p>
            <a:pPr marL="0" indent="0">
              <a:buNone/>
            </a:pPr>
            <a:r>
              <a:rPr lang="en-US"/>
              <a:t>  Basic Mechanical measuring instruments: Vernier caliper: Micrometer: Coordinate Measuring Machine: Pressure gauge :</a:t>
            </a:r>
          </a:p>
        </p:txBody>
      </p:sp>
    </p:spTree>
    <p:extLst>
      <p:ext uri="{BB962C8B-B14F-4D97-AF65-F5344CB8AC3E}">
        <p14:creationId xmlns:p14="http://schemas.microsoft.com/office/powerpoint/2010/main" val="2216442936"/>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Class Exercise 1 </a:t>
            </a:r>
            <a:endParaRPr lang="en-US"/>
          </a:p>
        </p:txBody>
      </p:sp>
      <p:sp>
        <p:nvSpPr>
          <p:cNvPr id="3" name="Content Placeholder 2"/>
          <p:cNvSpPr>
            <a:spLocks noGrp="1"/>
          </p:cNvSpPr>
          <p:nvPr>
            <p:ph sz="quarter" idx="1"/>
          </p:nvPr>
        </p:nvSpPr>
        <p:spPr/>
        <p:txBody>
          <a:bodyPr/>
          <a:lstStyle>
            <a:defPPr/>
          </a:lstStyle>
          <a:p>
            <a:pPr marL="0" indent="0">
              <a:buNone/>
            </a:pPr>
            <a:r>
              <a:rPr lang="en-US" smtClean="0"/>
              <a:t>Let  x vary from 0 to 1 with increment of 0.1</a:t>
            </a:r>
          </a:p>
          <a:p>
            <a:pPr marL="0" indent="0">
              <a:buNone/>
            </a:pPr>
            <a:r>
              <a:rPr lang="en-US" smtClean="0"/>
              <a:t> Let y = x</a:t>
            </a:r>
            <a:r>
              <a:rPr lang="en-US" baseline="30000" smtClean="0"/>
              <a:t>3</a:t>
            </a:r>
          </a:p>
          <a:p>
            <a:pPr marL="0" indent="0">
              <a:buNone/>
            </a:pPr>
            <a:r>
              <a:rPr lang="en-US" smtClean="0"/>
              <a:t> In Excel calculate y for each value of x and find</a:t>
            </a:r>
          </a:p>
          <a:p>
            <a:pPr marL="0" indent="0">
              <a:buNone/>
            </a:pPr>
            <a:r>
              <a:rPr lang="en-US"/>
              <a:t> </a:t>
            </a:r>
            <a:r>
              <a:rPr lang="en-US" smtClean="0"/>
              <a:t>the polynomial for y in terms of x. It will be close to x</a:t>
            </a:r>
            <a:r>
              <a:rPr lang="en-US" baseline="30000" smtClean="0"/>
              <a:t>3</a:t>
            </a:r>
            <a:r>
              <a:rPr lang="en-US" smtClean="0"/>
              <a:t>.</a:t>
            </a:r>
          </a:p>
          <a:p>
            <a:pPr marL="0" indent="0">
              <a:buNone/>
            </a:pPr>
            <a:r>
              <a:rPr lang="en-US" smtClean="0"/>
              <a:t>Calculate y using the polynomial and compare with original values</a:t>
            </a:r>
          </a:p>
          <a:p>
            <a:pPr marL="0" indent="0">
              <a:buNone/>
            </a:pPr>
            <a:endParaRPr lang="en-US"/>
          </a:p>
        </p:txBody>
      </p:sp>
    </p:spTree>
    <p:extLst>
      <p:ext uri="{BB962C8B-B14F-4D97-AF65-F5344CB8AC3E}">
        <p14:creationId xmlns:p14="http://schemas.microsoft.com/office/powerpoint/2010/main" val="4249619389"/>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Temperature calculation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438400"/>
            <a:ext cx="3276600" cy="2497114"/>
          </a:xfrm>
          <a:prstGeom prst="rect">
            <a:avLst/>
          </a:prstGeom>
        </p:spPr>
      </p:pic>
      <p:sp>
        <p:nvSpPr>
          <p:cNvPr id="4" name="TextBox 3"/>
          <p:cNvSpPr txBox="1"/>
          <p:nvPr/>
        </p:nvSpPr>
        <p:spPr>
          <a:xfrm>
            <a:off x="3733800" y="38862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RTD</a:t>
            </a:r>
            <a:endParaRPr lang="en-US"/>
          </a:p>
        </p:txBody>
      </p:sp>
      <p:sp>
        <p:nvSpPr>
          <p:cNvPr id="6" name="TextBox 5"/>
          <p:cNvSpPr txBox="1"/>
          <p:nvPr/>
        </p:nvSpPr>
        <p:spPr>
          <a:xfrm>
            <a:off x="3810000" y="3276600"/>
            <a:ext cx="1524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1600" smtClean="0"/>
              <a:t>T</a:t>
            </a:r>
            <a:endParaRPr lang="en-US" sz="1600"/>
          </a:p>
        </p:txBody>
      </p:sp>
      <p:graphicFrame>
        <p:nvGraphicFramePr>
          <p:cNvPr id="7" name="Object 6"/>
          <p:cNvGraphicFramePr>
            <a:graphicFrameLocks noChangeAspect="1"/>
          </p:cNvGraphicFramePr>
          <p:nvPr>
            <p:extLst>
              <p:ext uri="{D42A27DB-BD31-4B8C-83A1-F6EECF244321}">
                <p14:modId xmlns:p14="http://schemas.microsoft.com/office/powerpoint/2010/main" val="2142659760"/>
              </p:ext>
            </p:extLst>
          </p:nvPr>
        </p:nvGraphicFramePr>
        <p:xfrm>
          <a:off x="4876800" y="2408321"/>
          <a:ext cx="2743200" cy="509047"/>
        </p:xfrm>
        <a:graphic>
          <a:graphicData uri="http://schemas.openxmlformats.org/presentationml/2006/ole">
            <mc:AlternateContent>
              <mc:Choice xmlns:v="urn:schemas-microsoft-com:vml" Requires="v">
                <p:oleObj spid="_x0000_s1224" name="Equation" r:id="rId3" imgW="1231560" imgH="228600" progId="Equation.3">
                  <p:embed/>
                </p:oleObj>
              </mc:Choice>
              <mc:Fallback>
                <p:oleObj name="Equation" r:id="rId3" imgW="1231560" imgH="228600" progId="Equation.3">
                  <p:embed/>
                  <p:pic>
                    <p:nvPicPr>
                      <p:cNvPr id="0" name="OLE substitute image"/>
                      <p:cNvPicPr/>
                      <p:nvPr/>
                    </p:nvPicPr>
                    <p:blipFill>
                      <a:blip r:embed="rId4"/>
                      <a:stretch>
                        <a:fillRect/>
                      </a:stretch>
                    </p:blipFill>
                    <p:spPr>
                      <a:xfrm>
                        <a:off x="4876800" y="2408321"/>
                        <a:ext cx="2743200" cy="50904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1799858"/>
              </p:ext>
            </p:extLst>
          </p:nvPr>
        </p:nvGraphicFramePr>
        <p:xfrm>
          <a:off x="4953000" y="3248891"/>
          <a:ext cx="3007519" cy="479149"/>
        </p:xfrm>
        <a:graphic>
          <a:graphicData uri="http://schemas.openxmlformats.org/presentationml/2006/ole">
            <mc:AlternateContent>
              <mc:Choice xmlns:v="urn:schemas-microsoft-com:vml" Requires="v">
                <p:oleObj spid="_x0000_s1225" name="Equation" r:id="rId5" imgW="1434960" imgH="228600" progId="Equation.3">
                  <p:embed/>
                </p:oleObj>
              </mc:Choice>
              <mc:Fallback>
                <p:oleObj name="Equation" r:id="rId5" imgW="1434960" imgH="228600" progId="Equation.3">
                  <p:embed/>
                  <p:pic>
                    <p:nvPicPr>
                      <p:cNvPr id="0" name="OLE substitute image"/>
                      <p:cNvPicPr/>
                      <p:nvPr/>
                    </p:nvPicPr>
                    <p:blipFill>
                      <a:blip r:embed="rId6"/>
                      <a:stretch>
                        <a:fillRect/>
                      </a:stretch>
                    </p:blipFill>
                    <p:spPr>
                      <a:xfrm>
                        <a:off x="4953000" y="3248891"/>
                        <a:ext cx="3007519" cy="479149"/>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4566214"/>
              </p:ext>
            </p:extLst>
          </p:nvPr>
        </p:nvGraphicFramePr>
        <p:xfrm>
          <a:off x="4953000" y="3995714"/>
          <a:ext cx="1929063" cy="939800"/>
        </p:xfrm>
        <a:graphic>
          <a:graphicData uri="http://schemas.openxmlformats.org/presentationml/2006/ole">
            <mc:AlternateContent>
              <mc:Choice xmlns:v="urn:schemas-microsoft-com:vml" Requires="v">
                <p:oleObj spid="_x0000_s1226" name="Equation" r:id="rId7" imgW="990360" imgH="482400" progId="Equation.3">
                  <p:embed/>
                </p:oleObj>
              </mc:Choice>
              <mc:Fallback>
                <p:oleObj name="Equation" r:id="rId7" imgW="990360" imgH="482400" progId="Equation.3">
                  <p:embed/>
                  <p:pic>
                    <p:nvPicPr>
                      <p:cNvPr id="0" name="OLE substitute image"/>
                      <p:cNvPicPr/>
                      <p:nvPr/>
                    </p:nvPicPr>
                    <p:blipFill>
                      <a:blip r:embed="rId8"/>
                      <a:stretch>
                        <a:fillRect/>
                      </a:stretch>
                    </p:blipFill>
                    <p:spPr>
                      <a:xfrm>
                        <a:off x="4953000" y="3995714"/>
                        <a:ext cx="1929063" cy="939800"/>
                      </a:xfrm>
                      <a:prstGeom prst="rect">
                        <a:avLst/>
                      </a:prstGeom>
                    </p:spPr>
                  </p:pic>
                </p:oleObj>
              </mc:Fallback>
            </mc:AlternateContent>
          </a:graphicData>
        </a:graphic>
      </p:graphicFrame>
    </p:spTree>
    <p:extLst>
      <p:ext uri="{BB962C8B-B14F-4D97-AF65-F5344CB8AC3E}">
        <p14:creationId xmlns:p14="http://schemas.microsoft.com/office/powerpoint/2010/main" val="2339362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 name="Rectangle 22"/>
          <p:cNvSpPr/>
          <p:nvPr/>
        </p:nvSpPr>
        <p:spPr>
          <a:xfrm>
            <a:off x="6248400" y="2057400"/>
            <a:ext cx="2514600" cy="36576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 name="Title 1"/>
          <p:cNvSpPr>
            <a:spLocks noGrp="1"/>
          </p:cNvSpPr>
          <p:nvPr>
            <p:ph type="title"/>
          </p:nvPr>
        </p:nvSpPr>
        <p:spPr/>
        <p:txBody>
          <a:bodyPr/>
          <a:lstStyle>
            <a:defPPr/>
          </a:lstStyle>
          <a:p>
            <a:pPr/>
            <a:r>
              <a:rPr lang="en-US" smtClean="0"/>
              <a:t>Line resistance effect</a:t>
            </a:r>
            <a:endParaRPr lang="en-US"/>
          </a:p>
        </p:txBody>
      </p:sp>
      <p:sp>
        <p:nvSpPr>
          <p:cNvPr id="3" name="Oval 2"/>
          <p:cNvSpPr/>
          <p:nvPr/>
        </p:nvSpPr>
        <p:spPr>
          <a:xfrm>
            <a:off x="990600" y="3200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p:nvPr/>
        </p:nvCxnSpPr>
        <p:spPr>
          <a:xfrm flipH="1" flipV="1">
            <a:off x="1447800" y="3429000"/>
            <a:ext cx="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3" idx="0"/>
          </p:cNvCxnSpPr>
          <p:nvPr/>
        </p:nvCxnSpPr>
        <p:spPr>
          <a:xfrm flipH="1" flipV="1">
            <a:off x="1447800" y="2209800"/>
            <a:ext cx="0" cy="9906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47800" y="2209800"/>
            <a:ext cx="24384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447800" y="5257800"/>
            <a:ext cx="25146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 idx="4"/>
          </p:cNvCxnSpPr>
          <p:nvPr/>
        </p:nvCxnSpPr>
        <p:spPr>
          <a:xfrm flipH="1">
            <a:off x="1447800" y="4114800"/>
            <a:ext cx="0" cy="1143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705600" y="2971800"/>
            <a:ext cx="381000" cy="1143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8" name="Straight Connector 17"/>
          <p:cNvCxnSpPr>
            <a:endCxn id="16" idx="0"/>
          </p:cNvCxnSpPr>
          <p:nvPr/>
        </p:nvCxnSpPr>
        <p:spPr>
          <a:xfrm flipH="1">
            <a:off x="6896100" y="2209800"/>
            <a:ext cx="0" cy="762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p:cNvCxnSpPr>
          <p:nvPr/>
        </p:nvCxnSpPr>
        <p:spPr>
          <a:xfrm flipH="1">
            <a:off x="6896100" y="4114800"/>
            <a:ext cx="0" cy="1143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286000" y="320040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26" name="Straight Connector 25"/>
          <p:cNvCxnSpPr>
            <a:stCxn id="24" idx="0"/>
          </p:cNvCxnSpPr>
          <p:nvPr/>
        </p:nvCxnSpPr>
        <p:spPr>
          <a:xfrm flipH="1" flipV="1">
            <a:off x="2857500" y="2209800"/>
            <a:ext cx="0" cy="9906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286000" y="3352800"/>
            <a:ext cx="1143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Voltmeter</a:t>
            </a:r>
            <a:endParaRPr lang="en-US"/>
          </a:p>
        </p:txBody>
      </p:sp>
      <p:cxnSp>
        <p:nvCxnSpPr>
          <p:cNvPr id="29" name="Straight Connector 28"/>
          <p:cNvCxnSpPr>
            <a:stCxn id="24" idx="2"/>
          </p:cNvCxnSpPr>
          <p:nvPr/>
        </p:nvCxnSpPr>
        <p:spPr>
          <a:xfrm flipH="1">
            <a:off x="2857500" y="3962400"/>
            <a:ext cx="0" cy="12954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0" y="3352800"/>
            <a:ext cx="914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Current source</a:t>
            </a:r>
            <a:endParaRPr lang="en-US"/>
          </a:p>
        </p:txBody>
      </p:sp>
      <p:sp>
        <p:nvSpPr>
          <p:cNvPr id="31" name="TextBox 30"/>
          <p:cNvSpPr txBox="1"/>
          <p:nvPr/>
        </p:nvSpPr>
        <p:spPr>
          <a:xfrm>
            <a:off x="7162800" y="3200400"/>
            <a:ext cx="609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RTD</a:t>
            </a:r>
            <a:endParaRPr lang="en-US"/>
          </a:p>
        </p:txBody>
      </p:sp>
      <p:sp>
        <p:nvSpPr>
          <p:cNvPr id="32" name="TextBox 31"/>
          <p:cNvSpPr txBox="1"/>
          <p:nvPr/>
        </p:nvSpPr>
        <p:spPr>
          <a:xfrm>
            <a:off x="7315200" y="2209800"/>
            <a:ext cx="1295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Heated chamber</a:t>
            </a:r>
            <a:endParaRPr lang="en-US" sz="2400"/>
          </a:p>
        </p:txBody>
      </p:sp>
      <p:cxnSp>
        <p:nvCxnSpPr>
          <p:cNvPr id="36" name="Straight Connector 35"/>
          <p:cNvCxnSpPr/>
          <p:nvPr/>
        </p:nvCxnSpPr>
        <p:spPr>
          <a:xfrm flipH="1">
            <a:off x="5029200" y="2209800"/>
            <a:ext cx="18669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57800" y="5257800"/>
            <a:ext cx="16383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886200" y="2209800"/>
            <a:ext cx="1143000" cy="0"/>
          </a:xfrm>
          <a:prstGeom prst="line">
            <a:avLst/>
          </a:prstGeom>
          <a:ln w="3810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733800" y="5257800"/>
            <a:ext cx="1524000" cy="0"/>
          </a:xfrm>
          <a:prstGeom prst="line">
            <a:avLst/>
          </a:prstGeom>
          <a:ln w="3810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90600" y="5562600"/>
            <a:ext cx="260199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Monitoring place</a:t>
            </a:r>
            <a:endParaRPr lang="en-US" sz="2800"/>
          </a:p>
        </p:txBody>
      </p:sp>
      <p:sp>
        <p:nvSpPr>
          <p:cNvPr id="43" name="TextBox 42"/>
          <p:cNvSpPr txBox="1"/>
          <p:nvPr/>
        </p:nvSpPr>
        <p:spPr>
          <a:xfrm>
            <a:off x="50805" y="6248400"/>
            <a:ext cx="909319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If the distance between monitoring place and the chamber is large line resistances will cause error</a:t>
            </a:r>
            <a:endParaRPr lang="en-US"/>
          </a:p>
        </p:txBody>
      </p:sp>
      <p:sp>
        <p:nvSpPr>
          <p:cNvPr id="4" name="TextBox 3"/>
          <p:cNvSpPr txBox="1"/>
          <p:nvPr/>
        </p:nvSpPr>
        <p:spPr>
          <a:xfrm>
            <a:off x="2857500" y="4114800"/>
            <a:ext cx="16383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Calibrated in temperature</a:t>
            </a:r>
            <a:endParaRPr lang="en-US"/>
          </a:p>
        </p:txBody>
      </p:sp>
    </p:spTree>
    <p:extLst>
      <p:ext uri="{BB962C8B-B14F-4D97-AF65-F5344CB8AC3E}">
        <p14:creationId xmlns:p14="http://schemas.microsoft.com/office/powerpoint/2010/main" val="3978096839"/>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 name="Rectangle 22"/>
          <p:cNvSpPr/>
          <p:nvPr/>
        </p:nvSpPr>
        <p:spPr>
          <a:xfrm>
            <a:off x="6248400" y="2057400"/>
            <a:ext cx="2514600" cy="36576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 name="Title 1"/>
          <p:cNvSpPr>
            <a:spLocks noGrp="1"/>
          </p:cNvSpPr>
          <p:nvPr>
            <p:ph type="title"/>
          </p:nvPr>
        </p:nvSpPr>
        <p:spPr/>
        <p:txBody>
          <a:bodyPr>
            <a:normAutofit fontScale="90000"/>
          </a:bodyPr>
          <a:lstStyle>
            <a:defPPr/>
          </a:lstStyle>
          <a:p>
            <a:r>
              <a:rPr lang="en-US" smtClean="0"/>
              <a:t>4-Wire RTD</a:t>
            </a:r>
            <a:br>
              <a:rPr lang="en-US" smtClean="0"/>
            </a:br>
            <a:r>
              <a:rPr lang="en-US" smtClean="0"/>
              <a:t> measurement</a:t>
            </a:r>
            <a:endParaRPr lang="en-US"/>
          </a:p>
        </p:txBody>
      </p:sp>
      <p:sp>
        <p:nvSpPr>
          <p:cNvPr id="3" name="Oval 2"/>
          <p:cNvSpPr/>
          <p:nvPr/>
        </p:nvSpPr>
        <p:spPr>
          <a:xfrm>
            <a:off x="990600" y="3200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5" name="Straight Arrow Connector 4"/>
          <p:cNvCxnSpPr/>
          <p:nvPr/>
        </p:nvCxnSpPr>
        <p:spPr>
          <a:xfrm flipH="1" flipV="1">
            <a:off x="1447800" y="3429000"/>
            <a:ext cx="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3" idx="0"/>
          </p:cNvCxnSpPr>
          <p:nvPr/>
        </p:nvCxnSpPr>
        <p:spPr>
          <a:xfrm flipH="1" flipV="1">
            <a:off x="1447800" y="2209800"/>
            <a:ext cx="0" cy="9906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47800" y="2209800"/>
            <a:ext cx="24384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447800" y="5257800"/>
            <a:ext cx="25146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 idx="4"/>
          </p:cNvCxnSpPr>
          <p:nvPr/>
        </p:nvCxnSpPr>
        <p:spPr>
          <a:xfrm flipH="1">
            <a:off x="1447800" y="4114800"/>
            <a:ext cx="0" cy="1143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705600" y="2971800"/>
            <a:ext cx="381000" cy="1143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8" name="Straight Connector 17"/>
          <p:cNvCxnSpPr>
            <a:endCxn id="16" idx="0"/>
          </p:cNvCxnSpPr>
          <p:nvPr/>
        </p:nvCxnSpPr>
        <p:spPr>
          <a:xfrm flipH="1">
            <a:off x="6896100" y="2209800"/>
            <a:ext cx="0" cy="762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p:cNvCxnSpPr>
          <p:nvPr/>
        </p:nvCxnSpPr>
        <p:spPr>
          <a:xfrm flipH="1">
            <a:off x="6896100" y="4114800"/>
            <a:ext cx="0" cy="11430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286000" y="320040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26" name="Straight Connector 25"/>
          <p:cNvCxnSpPr>
            <a:stCxn id="24" idx="0"/>
          </p:cNvCxnSpPr>
          <p:nvPr/>
        </p:nvCxnSpPr>
        <p:spPr>
          <a:xfrm flipH="1" flipV="1">
            <a:off x="2857500" y="2705100"/>
            <a:ext cx="0" cy="4953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286000" y="3352800"/>
            <a:ext cx="1143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Voltmeter</a:t>
            </a:r>
            <a:endParaRPr lang="en-US"/>
          </a:p>
        </p:txBody>
      </p:sp>
      <p:cxnSp>
        <p:nvCxnSpPr>
          <p:cNvPr id="29" name="Straight Connector 28"/>
          <p:cNvCxnSpPr>
            <a:stCxn id="24" idx="2"/>
          </p:cNvCxnSpPr>
          <p:nvPr/>
        </p:nvCxnSpPr>
        <p:spPr>
          <a:xfrm flipH="1">
            <a:off x="2857500" y="3962400"/>
            <a:ext cx="0" cy="6477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0" y="3352800"/>
            <a:ext cx="914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Current source</a:t>
            </a:r>
            <a:endParaRPr lang="en-US"/>
          </a:p>
        </p:txBody>
      </p:sp>
      <p:sp>
        <p:nvSpPr>
          <p:cNvPr id="31" name="TextBox 30"/>
          <p:cNvSpPr txBox="1"/>
          <p:nvPr/>
        </p:nvSpPr>
        <p:spPr>
          <a:xfrm>
            <a:off x="7162800" y="3200400"/>
            <a:ext cx="609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RTD</a:t>
            </a:r>
            <a:endParaRPr lang="en-US"/>
          </a:p>
        </p:txBody>
      </p:sp>
      <p:sp>
        <p:nvSpPr>
          <p:cNvPr id="32" name="TextBox 31"/>
          <p:cNvSpPr txBox="1"/>
          <p:nvPr/>
        </p:nvSpPr>
        <p:spPr>
          <a:xfrm>
            <a:off x="7315200" y="2209800"/>
            <a:ext cx="1295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Heated chamber</a:t>
            </a:r>
            <a:endParaRPr lang="en-US" sz="2400"/>
          </a:p>
        </p:txBody>
      </p:sp>
      <p:cxnSp>
        <p:nvCxnSpPr>
          <p:cNvPr id="36" name="Straight Connector 35"/>
          <p:cNvCxnSpPr/>
          <p:nvPr/>
        </p:nvCxnSpPr>
        <p:spPr>
          <a:xfrm flipH="1">
            <a:off x="5029200" y="2209800"/>
            <a:ext cx="18669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257800" y="5257800"/>
            <a:ext cx="16383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886200" y="2209800"/>
            <a:ext cx="1143000" cy="0"/>
          </a:xfrm>
          <a:prstGeom prst="line">
            <a:avLst/>
          </a:prstGeom>
          <a:ln w="3810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733800" y="5257800"/>
            <a:ext cx="1524000" cy="0"/>
          </a:xfrm>
          <a:prstGeom prst="line">
            <a:avLst/>
          </a:prstGeom>
          <a:ln w="3810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90600" y="5562600"/>
            <a:ext cx="260199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Monitoring place</a:t>
            </a:r>
            <a:endParaRPr lang="en-US" sz="2800"/>
          </a:p>
        </p:txBody>
      </p:sp>
      <p:sp>
        <p:nvSpPr>
          <p:cNvPr id="43" name="TextBox 42"/>
          <p:cNvSpPr txBox="1"/>
          <p:nvPr/>
        </p:nvSpPr>
        <p:spPr>
          <a:xfrm>
            <a:off x="50805" y="6248400"/>
            <a:ext cx="872713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Voltmeter has large resistance so very little current flows through measurement wires</a:t>
            </a:r>
            <a:endParaRPr lang="en-US" sz="2000"/>
          </a:p>
        </p:txBody>
      </p:sp>
      <p:cxnSp>
        <p:nvCxnSpPr>
          <p:cNvPr id="9" name="Straight Connector 8"/>
          <p:cNvCxnSpPr/>
          <p:nvPr/>
        </p:nvCxnSpPr>
        <p:spPr>
          <a:xfrm flipH="1">
            <a:off x="6248400" y="2209800"/>
            <a:ext cx="647700" cy="4953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857500" y="2705100"/>
            <a:ext cx="33909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57500" y="4610100"/>
            <a:ext cx="339090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248400" y="4610100"/>
            <a:ext cx="647700" cy="64770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57500" y="3962400"/>
            <a:ext cx="16383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Calibrated in temperature</a:t>
            </a:r>
            <a:endParaRPr lang="en-US"/>
          </a:p>
        </p:txBody>
      </p:sp>
    </p:spTree>
    <p:extLst>
      <p:ext uri="{BB962C8B-B14F-4D97-AF65-F5344CB8AC3E}">
        <p14:creationId xmlns:p14="http://schemas.microsoft.com/office/powerpoint/2010/main" val="3003666802"/>
      </p:ext>
    </p:extLst>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Resistance as</a:t>
            </a:r>
            <a:br>
              <a:rPr lang="en-US" smtClean="0"/>
            </a:br>
            <a:r>
              <a:rPr lang="en-US" smtClean="0"/>
              <a:t> a function of temperature</a:t>
            </a:r>
            <a:endParaRPr lang="en-US"/>
          </a:p>
        </p:txBody>
      </p:sp>
      <p:sp>
        <p:nvSpPr>
          <p:cNvPr id="3" name="Content Placeholder 2"/>
          <p:cNvSpPr>
            <a:spLocks noGrp="1"/>
          </p:cNvSpPr>
          <p:nvPr>
            <p:ph sz="quarter" idx="1"/>
          </p:nvPr>
        </p:nvSpPr>
        <p:spPr/>
        <p:txBody>
          <a:bodyPr/>
          <a:lstStyle>
            <a:defPPr/>
          </a:lstStyle>
          <a:p>
            <a:pPr/>
            <a:r>
              <a:rPr lang="en-US" smtClean="0"/>
              <a:t>A better approximation is</a:t>
            </a:r>
          </a:p>
          <a:p>
            <a:pPr marL="0" indent="0">
              <a:buNone/>
            </a:pPr>
            <a:r>
              <a:rPr lang="en-US"/>
              <a:t> </a:t>
            </a:r>
            <a:r>
              <a:rPr lang="en-US" smtClean="0"/>
              <a:t>  R = R</a:t>
            </a:r>
            <a:r>
              <a:rPr lang="en-US" baseline="-25000" smtClean="0"/>
              <a:t>0</a:t>
            </a:r>
            <a:r>
              <a:rPr lang="en-US" smtClean="0"/>
              <a:t>(1 + AT – BT</a:t>
            </a:r>
            <a:r>
              <a:rPr lang="en-US" baseline="30000" smtClean="0"/>
              <a:t>2</a:t>
            </a:r>
            <a:r>
              <a:rPr lang="en-US" smtClean="0"/>
              <a:t>  - CT</a:t>
            </a:r>
            <a:r>
              <a:rPr lang="en-US" baseline="30000" smtClean="0"/>
              <a:t>3</a:t>
            </a:r>
            <a:r>
              <a:rPr lang="en-US" smtClean="0"/>
              <a:t>)</a:t>
            </a:r>
          </a:p>
          <a:p>
            <a:pPr marL="0" indent="0">
              <a:buNone/>
            </a:pPr>
            <a:r>
              <a:rPr lang="en-US"/>
              <a:t> </a:t>
            </a:r>
            <a:r>
              <a:rPr lang="en-US" smtClean="0"/>
              <a:t>  A = 3.6962x10</a:t>
            </a:r>
            <a:r>
              <a:rPr lang="en-US" baseline="30000" smtClean="0"/>
              <a:t>-3</a:t>
            </a:r>
            <a:r>
              <a:rPr lang="en-US" smtClean="0"/>
              <a:t> :  B = 5.8494x10</a:t>
            </a:r>
            <a:r>
              <a:rPr lang="en-US" baseline="30000" smtClean="0"/>
              <a:t>-7</a:t>
            </a:r>
          </a:p>
          <a:p>
            <a:pPr marL="0" indent="0">
              <a:buNone/>
            </a:pPr>
            <a:r>
              <a:rPr lang="en-US"/>
              <a:t> </a:t>
            </a:r>
            <a:r>
              <a:rPr lang="en-US" smtClean="0"/>
              <a:t>  C = 4.2325x10</a:t>
            </a:r>
            <a:r>
              <a:rPr lang="en-US" baseline="30000" smtClean="0"/>
              <a:t>-12</a:t>
            </a:r>
            <a:endParaRPr lang="en-US" baseline="30000"/>
          </a:p>
        </p:txBody>
      </p:sp>
    </p:spTree>
    <p:extLst>
      <p:ext uri="{BB962C8B-B14F-4D97-AF65-F5344CB8AC3E}">
        <p14:creationId xmlns:p14="http://schemas.microsoft.com/office/powerpoint/2010/main" val="2556019189"/>
      </p:ext>
    </p:extLst>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Thermocouples</a:t>
            </a:r>
            <a:endParaRPr lang="en-US"/>
          </a:p>
        </p:txBody>
      </p:sp>
      <p:sp>
        <p:nvSpPr>
          <p:cNvPr id="3" name="Content Placeholder 2"/>
          <p:cNvSpPr>
            <a:spLocks noGrp="1"/>
          </p:cNvSpPr>
          <p:nvPr>
            <p:ph sz="quarter" idx="1"/>
          </p:nvPr>
        </p:nvSpPr>
        <p:spPr>
          <a:xfrm>
            <a:off x="612648" y="1600200"/>
            <a:ext cx="8153400" cy="2133600"/>
          </a:xfrm>
        </p:spPr>
        <p:txBody>
          <a:bodyPr/>
          <a:lstStyle>
            <a:defPPr/>
          </a:lstStyle>
          <a:p>
            <a:pPr/>
            <a:r>
              <a:rPr lang="en-US" smtClean="0"/>
              <a:t>Thermocouple is basically a junction of two dissimilar metals and gives a voltage depending on the temperature of the junction</a:t>
            </a:r>
          </a:p>
          <a:p>
            <a:pPr/>
            <a:r>
              <a:rPr lang="en-US" smtClean="0"/>
              <a:t>Discovered by Thomas Seebeck in 1821</a:t>
            </a:r>
          </a:p>
          <a:p>
            <a:pPr marL="0" indent="0">
              <a:buNone/>
            </a:pPr>
            <a:endParaRPr lang="en-US"/>
          </a:p>
        </p:txBody>
      </p:sp>
      <p:sp>
        <p:nvSpPr>
          <p:cNvPr id="4" name="AutoShape 2" descr="Thermocouple Cold (Reference) Junction Compensation - Beamex blog post"/>
          <p:cNvSpPr>
            <a:spLocks noChangeAspect="1" noChangeArrowheads="1"/>
          </p:cNvSpPr>
          <p:nvPr/>
        </p:nvSpPr>
        <p:spPr bwMode="auto">
          <a:xfrm>
            <a:off x="1778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62400"/>
            <a:ext cx="6392168" cy="2467320"/>
          </a:xfrm>
          <a:prstGeom prst="rect">
            <a:avLst/>
          </a:prstGeom>
        </p:spPr>
      </p:pic>
    </p:spTree>
    <p:extLst>
      <p:ext uri="{BB962C8B-B14F-4D97-AF65-F5344CB8AC3E}">
        <p14:creationId xmlns:p14="http://schemas.microsoft.com/office/powerpoint/2010/main" val="3198520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Types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0"/>
            <a:ext cx="6509117" cy="5181600"/>
          </a:xfrm>
          <a:prstGeom prst="rect">
            <a:avLst/>
          </a:prstGeom>
        </p:spPr>
      </p:pic>
      <p:sp>
        <p:nvSpPr>
          <p:cNvPr id="5" name="TextBox 4"/>
          <p:cNvSpPr txBox="1"/>
          <p:nvPr/>
        </p:nvSpPr>
        <p:spPr>
          <a:xfrm>
            <a:off x="7162800" y="1981200"/>
            <a:ext cx="16764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The first metal has  +ve polarity</a:t>
            </a:r>
            <a:endParaRPr lang="en-US" sz="2400"/>
          </a:p>
        </p:txBody>
      </p:sp>
    </p:spTree>
    <p:extLst>
      <p:ext uri="{BB962C8B-B14F-4D97-AF65-F5344CB8AC3E}">
        <p14:creationId xmlns:p14="http://schemas.microsoft.com/office/powerpoint/2010/main" val="697143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defPPr/>
          </a:lstStyle>
          <a:p>
            <a:pPr/>
            <a:r>
              <a:rPr lang="en-US" smtClean="0"/>
              <a:t>Merits and demerits</a:t>
            </a:r>
            <a:endParaRPr lang="en-US"/>
          </a:p>
        </p:txBody>
      </p:sp>
      <p:sp>
        <p:nvSpPr>
          <p:cNvPr id="4" name="Content Placeholder 3"/>
          <p:cNvSpPr>
            <a:spLocks noGrp="1"/>
          </p:cNvSpPr>
          <p:nvPr>
            <p:ph sz="quarter" idx="1"/>
          </p:nvPr>
        </p:nvSpPr>
        <p:spPr/>
        <p:txBody>
          <a:bodyPr/>
          <a:lstStyle>
            <a:defPPr/>
          </a:lstStyle>
          <a:p>
            <a:pPr/>
            <a:r>
              <a:rPr lang="en-US" smtClean="0"/>
              <a:t>Much higher temperature range compared to RTD</a:t>
            </a:r>
          </a:p>
          <a:p>
            <a:pPr/>
            <a:r>
              <a:rPr lang="en-US" smtClean="0"/>
              <a:t>Much more rugged</a:t>
            </a:r>
          </a:p>
          <a:p>
            <a:pPr/>
            <a:r>
              <a:rPr lang="en-US" smtClean="0"/>
              <a:t>Non-linear characteristics</a:t>
            </a:r>
          </a:p>
          <a:p>
            <a:pPr/>
            <a:r>
              <a:rPr lang="en-US" smtClean="0"/>
              <a:t>Less accurate.</a:t>
            </a:r>
            <a:endParaRPr lang="en-US"/>
          </a:p>
        </p:txBody>
      </p:sp>
    </p:spTree>
    <p:extLst>
      <p:ext uri="{BB962C8B-B14F-4D97-AF65-F5344CB8AC3E}">
        <p14:creationId xmlns:p14="http://schemas.microsoft.com/office/powerpoint/2010/main" val="3539379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Reference(Cold) junction</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52600"/>
            <a:ext cx="6392168" cy="2467320"/>
          </a:xfrm>
          <a:prstGeom prst="rect">
            <a:avLst/>
          </a:prstGeom>
        </p:spPr>
      </p:pic>
      <p:sp>
        <p:nvSpPr>
          <p:cNvPr id="5" name="TextBox 4"/>
          <p:cNvSpPr txBox="1"/>
          <p:nvPr/>
        </p:nvSpPr>
        <p:spPr>
          <a:xfrm>
            <a:off x="685800" y="4572000"/>
            <a:ext cx="7772400"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There is one hot junction and two cold junctions. The output voltage is the resultant of all the voltages produced. But if the reference junctions are  kept at zero degree centigrade their voltages are zero and the output voltage corresponds to the temperature of hot junction.</a:t>
            </a:r>
            <a:endParaRPr lang="en-US" sz="2400"/>
          </a:p>
        </p:txBody>
      </p:sp>
    </p:spTree>
    <p:extLst>
      <p:ext uri="{BB962C8B-B14F-4D97-AF65-F5344CB8AC3E}">
        <p14:creationId xmlns:p14="http://schemas.microsoft.com/office/powerpoint/2010/main" val="26184076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Calibration</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22" y="1905000"/>
            <a:ext cx="7633778" cy="3352800"/>
          </a:xfrm>
          <a:prstGeom prst="rect">
            <a:avLst/>
          </a:prstGeom>
        </p:spPr>
      </p:pic>
    </p:spTree>
    <p:extLst>
      <p:ext uri="{BB962C8B-B14F-4D97-AF65-F5344CB8AC3E}">
        <p14:creationId xmlns:p14="http://schemas.microsoft.com/office/powerpoint/2010/main" val="8676963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Polynomial for J thermocouple</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545053937"/>
              </p:ext>
            </p:extLst>
          </p:nvPr>
        </p:nvGraphicFramePr>
        <p:xfrm>
          <a:off x="533400" y="1524000"/>
          <a:ext cx="5474368" cy="577850"/>
        </p:xfrm>
        <a:graphic>
          <a:graphicData uri="http://schemas.openxmlformats.org/presentationml/2006/ole">
            <mc:AlternateContent>
              <mc:Choice xmlns:v="urn:schemas-microsoft-com:vml" Requires="v">
                <p:oleObj spid="_x0000_s1227" name="Equation" r:id="rId2" imgW="2286000" imgH="241200" progId="Equation.3">
                  <p:embed/>
                </p:oleObj>
              </mc:Choice>
              <mc:Fallback>
                <p:oleObj name="Equation" r:id="rId2" imgW="2286000" imgH="241200" progId="Equation.3">
                  <p:embed/>
                  <p:pic>
                    <p:nvPicPr>
                      <p:cNvPr id="0" name="OLE substitute image"/>
                      <p:cNvPicPr/>
                      <p:nvPr/>
                    </p:nvPicPr>
                    <p:blipFill>
                      <a:blip r:embed="rId3"/>
                      <a:stretch>
                        <a:fillRect/>
                      </a:stretch>
                    </p:blipFill>
                    <p:spPr>
                      <a:xfrm>
                        <a:off x="533400" y="1524000"/>
                        <a:ext cx="5474368" cy="577850"/>
                      </a:xfrm>
                      <a:prstGeom prst="rect">
                        <a:avLst/>
                      </a:prstGeom>
                    </p:spPr>
                  </p:pic>
                </p:oleObj>
              </mc:Fallback>
            </mc:AlternateContent>
          </a:graphicData>
        </a:graphic>
      </p:graphicFrame>
      <p:sp>
        <p:nvSpPr>
          <p:cNvPr id="10" name="TextBox 9"/>
          <p:cNvSpPr txBox="1"/>
          <p:nvPr/>
        </p:nvSpPr>
        <p:spPr>
          <a:xfrm>
            <a:off x="609600" y="2667000"/>
            <a:ext cx="7924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11" name="TextBox 10"/>
          <p:cNvSpPr txBox="1"/>
          <p:nvPr/>
        </p:nvSpPr>
        <p:spPr>
          <a:xfrm>
            <a:off x="609600" y="2667000"/>
            <a:ext cx="8229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 = -0.048868252 </a:t>
            </a:r>
            <a:r>
              <a:rPr lang="en-US" sz="2400"/>
              <a:t>+ </a:t>
            </a:r>
            <a:r>
              <a:rPr lang="en-US" sz="2400" smtClean="0"/>
              <a:t>19873.14503 v </a:t>
            </a:r>
            <a:r>
              <a:rPr lang="en-US" sz="2400"/>
              <a:t>- </a:t>
            </a:r>
            <a:r>
              <a:rPr lang="en-US" sz="2400" smtClean="0"/>
              <a:t>128614.5353 v</a:t>
            </a:r>
            <a:r>
              <a:rPr lang="en-US" sz="2400" baseline="30000" smtClean="0"/>
              <a:t>2</a:t>
            </a:r>
            <a:r>
              <a:rPr lang="en-US" sz="2400" smtClean="0"/>
              <a:t> </a:t>
            </a:r>
            <a:r>
              <a:rPr lang="en-US" sz="2400"/>
              <a:t>+ 11569199.78 v</a:t>
            </a:r>
            <a:r>
              <a:rPr lang="en-US" sz="2400" baseline="30000" smtClean="0"/>
              <a:t>3</a:t>
            </a:r>
            <a:r>
              <a:rPr lang="en-US" sz="2400" smtClean="0"/>
              <a:t> </a:t>
            </a:r>
            <a:r>
              <a:rPr lang="en-US" sz="2400"/>
              <a:t>- </a:t>
            </a:r>
            <a:r>
              <a:rPr lang="en-US" sz="2400" smtClean="0"/>
              <a:t>264917531.4 v</a:t>
            </a:r>
            <a:r>
              <a:rPr lang="en-US" sz="2400" baseline="30000" smtClean="0"/>
              <a:t>4</a:t>
            </a:r>
            <a:r>
              <a:rPr lang="en-US" sz="2400" smtClean="0"/>
              <a:t> </a:t>
            </a:r>
            <a:r>
              <a:rPr lang="en-US" sz="2400"/>
              <a:t>+ </a:t>
            </a:r>
            <a:r>
              <a:rPr lang="en-US" sz="2400" smtClean="0"/>
              <a:t>2018441314 v</a:t>
            </a:r>
            <a:r>
              <a:rPr lang="en-US" sz="2400" baseline="30000" smtClean="0"/>
              <a:t>5</a:t>
            </a:r>
            <a:endParaRPr lang="en-US" sz="2400" baseline="30000"/>
          </a:p>
        </p:txBody>
      </p:sp>
    </p:spTree>
    <p:extLst>
      <p:ext uri="{BB962C8B-B14F-4D97-AF65-F5344CB8AC3E}">
        <p14:creationId xmlns:p14="http://schemas.microsoft.com/office/powerpoint/2010/main" val="24640718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to Exercise 1</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62" y="1828800"/>
            <a:ext cx="8421276" cy="4677428"/>
          </a:xfrm>
          <a:prstGeom prst="rect">
            <a:avLst/>
          </a:prstGeom>
        </p:spPr>
      </p:pic>
    </p:spTree>
    <p:extLst>
      <p:ext uri="{BB962C8B-B14F-4D97-AF65-F5344CB8AC3E}">
        <p14:creationId xmlns:p14="http://schemas.microsoft.com/office/powerpoint/2010/main" val="182623884"/>
      </p:ext>
    </p:extLst>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Polynomial for J thermocouple</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868683038"/>
              </p:ext>
            </p:extLst>
          </p:nvPr>
        </p:nvGraphicFramePr>
        <p:xfrm>
          <a:off x="533400" y="1524000"/>
          <a:ext cx="5474368" cy="577850"/>
        </p:xfrm>
        <a:graphic>
          <a:graphicData uri="http://schemas.openxmlformats.org/presentationml/2006/ole">
            <mc:AlternateContent>
              <mc:Choice xmlns:v="urn:schemas-microsoft-com:vml" Requires="v">
                <p:oleObj spid="_x0000_s1228" name="Equation" r:id="rId2" imgW="2286000" imgH="241200" progId="Equation.3">
                  <p:embed/>
                </p:oleObj>
              </mc:Choice>
              <mc:Fallback>
                <p:oleObj name="Equation" r:id="rId2" imgW="2286000" imgH="241200" progId="Equation.3">
                  <p:embed/>
                  <p:pic>
                    <p:nvPicPr>
                      <p:cNvPr id="0" name="OLE substitute image"/>
                      <p:cNvPicPr/>
                      <p:nvPr/>
                    </p:nvPicPr>
                    <p:blipFill>
                      <a:blip r:embed="rId3"/>
                      <a:stretch>
                        <a:fillRect/>
                      </a:stretch>
                    </p:blipFill>
                    <p:spPr>
                      <a:xfrm>
                        <a:off x="533400" y="1524000"/>
                        <a:ext cx="5474368" cy="577850"/>
                      </a:xfrm>
                      <a:prstGeom prst="rect">
                        <a:avLst/>
                      </a:prstGeom>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94347658"/>
              </p:ext>
            </p:extLst>
          </p:nvPr>
        </p:nvGraphicFramePr>
        <p:xfrm>
          <a:off x="457200" y="2438400"/>
          <a:ext cx="6096000" cy="75057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vert="horz" wrap="square"/>
                    <a:lstStyle>
                      <a:defPPr/>
                    </a:lstStyle>
                    <a:p>
                      <a:pPr algn="ctr" fontAlgn="b"/>
                      <a:r>
                        <a:rPr lang="en-US" sz="2400" b="0" i="0" u="none" strike="noStrike">
                          <a:solidFill>
                            <a:srgbClr val="000000"/>
                          </a:solidFill>
                          <a:effectLst/>
                          <a:latin typeface="Calibri"/>
                        </a:rPr>
                        <a:t>v</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0.01</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0.03</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0.04</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0.05</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0.06</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T</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-0.05</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194.9</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402.6</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627.2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858</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1093</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1364</a:t>
                      </a:r>
                    </a:p>
                  </a:txBody>
                  <a:tcPr marL="9525" marR="9525" marT="9525" marB="0" anchor="b"/>
                </a:tc>
              </a:tr>
            </a:tbl>
          </a:graphicData>
        </a:graphic>
      </p:graphicFrame>
      <p:graphicFrame>
        <p:nvGraphicFramePr>
          <p:cNvPr id="8" name="Chart 7"/>
          <p:cNvGraphicFramePr/>
          <p:nvPr>
            <p:extLst>
              <p:ext uri="{D42A27DB-BD31-4B8C-83A1-F6EECF244321}">
                <p14:modId xmlns:p14="http://schemas.microsoft.com/office/powerpoint/2010/main" val="3151632244"/>
              </p:ext>
            </p:extLst>
          </p:nvPr>
        </p:nvGraphicFramePr>
        <p:xfrm>
          <a:off x="1752600" y="3352800"/>
          <a:ext cx="5257800" cy="3352800"/>
        </p:xfrm>
        <a:graphic>
          <a:graphicData uri="http://schemas.openxmlformats.org/drawingml/2006/chart">
            <c:chart xmlns:c="http://schemas.openxmlformats.org/drawingml/2006/chart" r:id="rId4"/>
          </a:graphicData>
        </a:graphic>
      </p:graphicFrame>
      <p:sp>
        <p:nvSpPr>
          <p:cNvPr id="9" name="TextBox 8"/>
          <p:cNvSpPr txBox="1"/>
          <p:nvPr/>
        </p:nvSpPr>
        <p:spPr>
          <a:xfrm>
            <a:off x="7086600" y="2286000"/>
            <a:ext cx="17526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 in volts</a:t>
            </a:r>
          </a:p>
          <a:p>
            <a:pPr/>
            <a:r>
              <a:rPr lang="en-US" smtClean="0"/>
              <a:t>T in degrees C</a:t>
            </a:r>
            <a:endParaRPr lang="en-US"/>
          </a:p>
        </p:txBody>
      </p:sp>
    </p:spTree>
    <p:extLst>
      <p:ext uri="{BB962C8B-B14F-4D97-AF65-F5344CB8AC3E}">
        <p14:creationId xmlns:p14="http://schemas.microsoft.com/office/powerpoint/2010/main" val="14644097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8" grpId="0">
        <p:bldAsOne/>
      </p:bldGraphic>
    </p:bldLst>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Reference junction compensation</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52600"/>
            <a:ext cx="6392168" cy="2467320"/>
          </a:xfrm>
          <a:prstGeom prst="rect">
            <a:avLst/>
          </a:prstGeom>
        </p:spPr>
      </p:pic>
      <p:sp>
        <p:nvSpPr>
          <p:cNvPr id="4" name="TextBox 3"/>
          <p:cNvSpPr txBox="1"/>
          <p:nvPr/>
        </p:nvSpPr>
        <p:spPr>
          <a:xfrm>
            <a:off x="3352800" y="3124200"/>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VH</a:t>
            </a:r>
            <a:endParaRPr lang="en-US"/>
          </a:p>
        </p:txBody>
      </p:sp>
      <p:sp>
        <p:nvSpPr>
          <p:cNvPr id="5" name="TextBox 4"/>
          <p:cNvSpPr txBox="1"/>
          <p:nvPr/>
        </p:nvSpPr>
        <p:spPr>
          <a:xfrm>
            <a:off x="3352800" y="2819400"/>
            <a:ext cx="52908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a:t>
            </a:r>
            <a:endParaRPr lang="en-US"/>
          </a:p>
        </p:txBody>
      </p:sp>
      <p:sp>
        <p:nvSpPr>
          <p:cNvPr id="6" name="TextBox 5"/>
          <p:cNvSpPr txBox="1"/>
          <p:nvPr/>
        </p:nvSpPr>
        <p:spPr>
          <a:xfrm>
            <a:off x="3352800" y="3429000"/>
            <a:ext cx="3429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_</a:t>
            </a:r>
            <a:endParaRPr lang="en-US"/>
          </a:p>
        </p:txBody>
      </p:sp>
      <p:sp>
        <p:nvSpPr>
          <p:cNvPr id="7" name="TextBox 6"/>
          <p:cNvSpPr txBox="1"/>
          <p:nvPr/>
        </p:nvSpPr>
        <p:spPr>
          <a:xfrm>
            <a:off x="4419600" y="2819400"/>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 VC1 -</a:t>
            </a:r>
            <a:endParaRPr lang="en-US"/>
          </a:p>
        </p:txBody>
      </p:sp>
      <p:sp>
        <p:nvSpPr>
          <p:cNvPr id="8" name="TextBox 7"/>
          <p:cNvSpPr txBox="1"/>
          <p:nvPr/>
        </p:nvSpPr>
        <p:spPr>
          <a:xfrm>
            <a:off x="4419600" y="3897868"/>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 VC2 -</a:t>
            </a:r>
            <a:endParaRPr lang="en-US"/>
          </a:p>
        </p:txBody>
      </p:sp>
      <p:sp>
        <p:nvSpPr>
          <p:cNvPr id="9" name="TextBox 8"/>
          <p:cNvSpPr txBox="1"/>
          <p:nvPr/>
        </p:nvSpPr>
        <p:spPr>
          <a:xfrm>
            <a:off x="6934200" y="2590800"/>
            <a:ext cx="457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a:t>
            </a:r>
            <a:endParaRPr lang="en-US"/>
          </a:p>
        </p:txBody>
      </p:sp>
      <p:sp>
        <p:nvSpPr>
          <p:cNvPr id="10" name="TextBox 9"/>
          <p:cNvSpPr txBox="1"/>
          <p:nvPr/>
        </p:nvSpPr>
        <p:spPr>
          <a:xfrm>
            <a:off x="6934200" y="3613666"/>
            <a:ext cx="31343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a:t>
            </a:r>
            <a:endParaRPr lang="en-US"/>
          </a:p>
        </p:txBody>
      </p:sp>
      <p:sp>
        <p:nvSpPr>
          <p:cNvPr id="11" name="TextBox 10"/>
          <p:cNvSpPr txBox="1"/>
          <p:nvPr/>
        </p:nvSpPr>
        <p:spPr>
          <a:xfrm>
            <a:off x="533400" y="4221540"/>
            <a:ext cx="76962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The temperature of the reference junction is regulated at some convenient value. Hence VC1 and VC2 are known .V is measured. Note that polarities shown are assumed polarities. They could be different for different type of junctions.</a:t>
            </a:r>
            <a:endParaRPr lang="en-US" sz="2400"/>
          </a:p>
        </p:txBody>
      </p:sp>
      <p:sp>
        <p:nvSpPr>
          <p:cNvPr id="12" name="TextBox 11"/>
          <p:cNvSpPr txBox="1"/>
          <p:nvPr/>
        </p:nvSpPr>
        <p:spPr>
          <a:xfrm>
            <a:off x="1143000" y="5802868"/>
            <a:ext cx="6705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VH = VC1 + V – VC2</a:t>
            </a:r>
            <a:endParaRPr lang="en-US"/>
          </a:p>
        </p:txBody>
      </p:sp>
      <p:sp>
        <p:nvSpPr>
          <p:cNvPr id="13" name="TextBox 12"/>
          <p:cNvSpPr txBox="1"/>
          <p:nvPr/>
        </p:nvSpPr>
        <p:spPr>
          <a:xfrm>
            <a:off x="685800" y="6336268"/>
            <a:ext cx="8229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From the characteristics of the thermocouple T1 can be calculated</a:t>
            </a:r>
            <a:endParaRPr lang="en-US" sz="2400"/>
          </a:p>
        </p:txBody>
      </p:sp>
    </p:spTree>
    <p:extLst>
      <p:ext uri="{BB962C8B-B14F-4D97-AF65-F5344CB8AC3E}">
        <p14:creationId xmlns:p14="http://schemas.microsoft.com/office/powerpoint/2010/main" val="41039283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Automatic junction compensation</a:t>
            </a:r>
            <a:endParaRPr lang="en-US"/>
          </a:p>
        </p:txBody>
      </p:sp>
      <p:cxnSp>
        <p:nvCxnSpPr>
          <p:cNvPr id="4" name="Straight Connector 3"/>
          <p:cNvCxnSpPr/>
          <p:nvPr/>
        </p:nvCxnSpPr>
        <p:spPr>
          <a:xfrm flipV="1">
            <a:off x="457200" y="2819400"/>
            <a:ext cx="533400" cy="533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43345" y="3338945"/>
            <a:ext cx="533400" cy="457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745" y="2833255"/>
            <a:ext cx="9906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76745" y="3782290"/>
            <a:ext cx="97674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953490" y="2833255"/>
            <a:ext cx="11568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39635" y="3775365"/>
            <a:ext cx="115685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96490" y="2514600"/>
            <a:ext cx="1752600" cy="1631216"/>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a:p>
            <a:pPr/>
            <a:endParaRPr lang="en-US" smtClean="0"/>
          </a:p>
          <a:p>
            <a:pPr/>
            <a:r>
              <a:rPr lang="en-US" sz="2800" smtClean="0"/>
              <a:t>Processor</a:t>
            </a:r>
          </a:p>
          <a:p>
            <a:pPr/>
            <a:endParaRPr lang="en-US"/>
          </a:p>
          <a:p>
            <a:pPr/>
            <a:endParaRPr lang="en-US"/>
          </a:p>
        </p:txBody>
      </p:sp>
      <p:sp>
        <p:nvSpPr>
          <p:cNvPr id="17" name="TextBox 16"/>
          <p:cNvSpPr txBox="1"/>
          <p:nvPr/>
        </p:nvSpPr>
        <p:spPr>
          <a:xfrm>
            <a:off x="1472045" y="3886200"/>
            <a:ext cx="1499755" cy="923330"/>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Cold J unction Temp</a:t>
            </a:r>
          </a:p>
          <a:p>
            <a:pPr/>
            <a:r>
              <a:rPr lang="en-US" smtClean="0"/>
              <a:t>Measurement</a:t>
            </a:r>
            <a:endParaRPr lang="en-US"/>
          </a:p>
        </p:txBody>
      </p:sp>
      <p:cxnSp>
        <p:nvCxnSpPr>
          <p:cNvPr id="19" name="Straight Connector 18"/>
          <p:cNvCxnSpPr/>
          <p:nvPr/>
        </p:nvCxnSpPr>
        <p:spPr>
          <a:xfrm flipH="1">
            <a:off x="2531917" y="4532531"/>
            <a:ext cx="0" cy="26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31917" y="4800600"/>
            <a:ext cx="1049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581400" y="4145816"/>
            <a:ext cx="0" cy="654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2"/>
          </p:cNvCxnSpPr>
          <p:nvPr/>
        </p:nvCxnSpPr>
        <p:spPr>
          <a:xfrm flipH="1">
            <a:off x="2221923" y="4809530"/>
            <a:ext cx="0" cy="295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21922" y="5105400"/>
            <a:ext cx="1764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4" idx="2"/>
          </p:cNvCxnSpPr>
          <p:nvPr/>
        </p:nvCxnSpPr>
        <p:spPr>
          <a:xfrm flipH="1" flipV="1">
            <a:off x="3972790" y="4145816"/>
            <a:ext cx="0" cy="95958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00" y="4666565"/>
            <a:ext cx="116031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Integrated circuit or</a:t>
            </a:r>
          </a:p>
          <a:p>
            <a:pPr/>
            <a:r>
              <a:rPr lang="en-US" smtClean="0"/>
              <a:t>RTD circuit</a:t>
            </a:r>
            <a:endParaRPr lang="en-US"/>
          </a:p>
        </p:txBody>
      </p:sp>
      <p:cxnSp>
        <p:nvCxnSpPr>
          <p:cNvPr id="32" name="Straight Arrow Connector 31"/>
          <p:cNvCxnSpPr/>
          <p:nvPr/>
        </p:nvCxnSpPr>
        <p:spPr>
          <a:xfrm flipV="1">
            <a:off x="884958" y="4473208"/>
            <a:ext cx="580159" cy="327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84957" y="3086100"/>
            <a:ext cx="5801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T</a:t>
            </a:r>
            <a:endParaRPr lang="en-US" baseline="-25000"/>
          </a:p>
        </p:txBody>
      </p:sp>
      <p:sp>
        <p:nvSpPr>
          <p:cNvPr id="34" name="TextBox 33"/>
          <p:cNvSpPr txBox="1"/>
          <p:nvPr/>
        </p:nvSpPr>
        <p:spPr>
          <a:xfrm>
            <a:off x="914400" y="2819400"/>
            <a:ext cx="304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a:t>
            </a:r>
            <a:endParaRPr lang="en-US"/>
          </a:p>
        </p:txBody>
      </p:sp>
      <p:sp>
        <p:nvSpPr>
          <p:cNvPr id="35" name="TextBox 34"/>
          <p:cNvSpPr txBox="1"/>
          <p:nvPr/>
        </p:nvSpPr>
        <p:spPr>
          <a:xfrm>
            <a:off x="942110" y="3441577"/>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a:t>
            </a:r>
            <a:endParaRPr lang="en-US"/>
          </a:p>
        </p:txBody>
      </p:sp>
      <p:sp>
        <p:nvSpPr>
          <p:cNvPr id="36" name="TextBox 35"/>
          <p:cNvSpPr txBox="1"/>
          <p:nvPr/>
        </p:nvSpPr>
        <p:spPr>
          <a:xfrm>
            <a:off x="1676399" y="2833255"/>
            <a:ext cx="85551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 V</a:t>
            </a:r>
            <a:r>
              <a:rPr lang="en-US" baseline="-25000" smtClean="0"/>
              <a:t>1   </a:t>
            </a:r>
            <a:r>
              <a:rPr lang="en-US" smtClean="0"/>
              <a:t>-</a:t>
            </a:r>
            <a:endParaRPr lang="en-US"/>
          </a:p>
        </p:txBody>
      </p:sp>
      <p:sp>
        <p:nvSpPr>
          <p:cNvPr id="37" name="TextBox 36"/>
          <p:cNvSpPr txBox="1"/>
          <p:nvPr/>
        </p:nvSpPr>
        <p:spPr>
          <a:xfrm>
            <a:off x="1676400" y="3288268"/>
            <a:ext cx="85551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 V</a:t>
            </a:r>
            <a:r>
              <a:rPr lang="en-US" baseline="-25000" smtClean="0"/>
              <a:t>2   </a:t>
            </a:r>
            <a:r>
              <a:rPr lang="en-US" smtClean="0"/>
              <a:t>-</a:t>
            </a:r>
            <a:endParaRPr lang="en-US"/>
          </a:p>
        </p:txBody>
      </p:sp>
      <p:sp>
        <p:nvSpPr>
          <p:cNvPr id="38" name="TextBox 37"/>
          <p:cNvSpPr txBox="1"/>
          <p:nvPr/>
        </p:nvSpPr>
        <p:spPr>
          <a:xfrm>
            <a:off x="2514600" y="2872769"/>
            <a:ext cx="914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a:t>
            </a:r>
          </a:p>
          <a:p>
            <a:pPr/>
            <a:r>
              <a:rPr lang="en-US" err="1" smtClean="0"/>
              <a:t>Vout</a:t>
            </a:r>
            <a:endParaRPr lang="en-US" smtClean="0"/>
          </a:p>
          <a:p>
            <a:pPr/>
            <a:r>
              <a:rPr lang="en-US" baseline="-25000"/>
              <a:t>-</a:t>
            </a:r>
          </a:p>
        </p:txBody>
      </p:sp>
      <p:sp>
        <p:nvSpPr>
          <p:cNvPr id="39" name="TextBox 38"/>
          <p:cNvSpPr txBox="1"/>
          <p:nvPr/>
        </p:nvSpPr>
        <p:spPr>
          <a:xfrm>
            <a:off x="5257800" y="1752600"/>
            <a:ext cx="3657600"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Algorithm</a:t>
            </a:r>
          </a:p>
          <a:p>
            <a:pPr marL="342900" indent="-342900">
              <a:buAutoNum type="arabicParenBoth"/>
            </a:pPr>
            <a:r>
              <a:rPr lang="en-US" sz="2000" smtClean="0"/>
              <a:t>Read V</a:t>
            </a:r>
            <a:r>
              <a:rPr lang="en-US" sz="2000" baseline="-25000" err="1" smtClean="0"/>
              <a:t>out </a:t>
            </a:r>
            <a:r>
              <a:rPr lang="en-US" sz="2000" smtClean="0"/>
              <a:t>through an ADC</a:t>
            </a:r>
          </a:p>
          <a:p>
            <a:pPr marL="342900" indent="-342900">
              <a:buAutoNum type="arabicParenBoth"/>
            </a:pPr>
            <a:r>
              <a:rPr lang="en-US" sz="2000" smtClean="0"/>
              <a:t>Read cold junction temperature</a:t>
            </a:r>
          </a:p>
          <a:p>
            <a:pPr marL="342900" indent="-342900">
              <a:buAutoNum type="arabicParenBoth"/>
            </a:pPr>
            <a:r>
              <a:rPr lang="en-US" sz="2000" smtClean="0"/>
              <a:t>Calculate V</a:t>
            </a:r>
            <a:r>
              <a:rPr lang="en-US" sz="2000" baseline="-25000" smtClean="0"/>
              <a:t>1</a:t>
            </a:r>
            <a:r>
              <a:rPr lang="en-US" sz="2000" smtClean="0"/>
              <a:t> and V</a:t>
            </a:r>
            <a:r>
              <a:rPr lang="en-US" sz="2000" baseline="-25000" smtClean="0"/>
              <a:t>2</a:t>
            </a:r>
          </a:p>
          <a:p>
            <a:pPr marL="342900" indent="-342900">
              <a:buAutoNum type="arabicParenBoth"/>
            </a:pPr>
            <a:r>
              <a:rPr lang="en-US" sz="2000" smtClean="0"/>
              <a:t>Calculate </a:t>
            </a:r>
          </a:p>
          <a:p>
            <a:pPr/>
            <a:r>
              <a:rPr lang="en-US" sz="2000"/>
              <a:t> </a:t>
            </a:r>
            <a:r>
              <a:rPr lang="en-US" sz="2000" smtClean="0"/>
              <a:t>    V</a:t>
            </a:r>
            <a:r>
              <a:rPr lang="en-US" sz="2000" baseline="-25000" smtClean="0"/>
              <a:t>T</a:t>
            </a:r>
            <a:r>
              <a:rPr lang="en-US" sz="2000" smtClean="0"/>
              <a:t> = V</a:t>
            </a:r>
            <a:r>
              <a:rPr lang="en-US" sz="2000" baseline="-25000" smtClean="0"/>
              <a:t>1</a:t>
            </a:r>
            <a:r>
              <a:rPr lang="en-US" sz="2000" smtClean="0"/>
              <a:t> + V</a:t>
            </a:r>
            <a:r>
              <a:rPr lang="en-US" sz="2000" baseline="-25000" err="1" smtClean="0"/>
              <a:t>out</a:t>
            </a:r>
            <a:r>
              <a:rPr lang="en-US" sz="2000" smtClean="0"/>
              <a:t> –V</a:t>
            </a:r>
            <a:r>
              <a:rPr lang="en-US" sz="2000" baseline="-25000" smtClean="0"/>
              <a:t>2</a:t>
            </a:r>
          </a:p>
          <a:p>
            <a:pPr/>
            <a:r>
              <a:rPr lang="en-US" sz="2000" smtClean="0"/>
              <a:t>(5) Calculate the hot junction    </a:t>
            </a:r>
          </a:p>
          <a:p>
            <a:pPr/>
            <a:r>
              <a:rPr lang="en-US" sz="2000"/>
              <a:t> </a:t>
            </a:r>
            <a:r>
              <a:rPr lang="en-US" sz="2000" smtClean="0"/>
              <a:t>     temperature</a:t>
            </a:r>
          </a:p>
          <a:p>
            <a:pPr/>
            <a:r>
              <a:rPr lang="en-US" sz="2000" smtClean="0"/>
              <a:t>(6) Display temperature</a:t>
            </a:r>
          </a:p>
          <a:p>
            <a:pPr/>
            <a:r>
              <a:rPr lang="en-US" sz="2000" smtClean="0"/>
              <a:t>(7) Delay</a:t>
            </a:r>
          </a:p>
          <a:p>
            <a:pPr/>
            <a:r>
              <a:rPr lang="en-US" sz="2000" smtClean="0"/>
              <a:t>(8) Go to (1)</a:t>
            </a:r>
            <a:endParaRPr lang="en-US" sz="2000"/>
          </a:p>
        </p:txBody>
      </p:sp>
      <p:sp>
        <p:nvSpPr>
          <p:cNvPr id="40" name="TextBox 39"/>
          <p:cNvSpPr txBox="1"/>
          <p:nvPr/>
        </p:nvSpPr>
        <p:spPr>
          <a:xfrm>
            <a:off x="1132610" y="5867400"/>
            <a:ext cx="351559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The polarities of V</a:t>
            </a:r>
            <a:r>
              <a:rPr lang="en-US" sz="2400" baseline="-25000" smtClean="0"/>
              <a:t>T</a:t>
            </a:r>
            <a:r>
              <a:rPr lang="en-US" sz="2400" smtClean="0"/>
              <a:t>, V</a:t>
            </a:r>
            <a:r>
              <a:rPr lang="en-US" sz="2400" baseline="-25000" smtClean="0"/>
              <a:t>1</a:t>
            </a:r>
            <a:r>
              <a:rPr lang="en-US" sz="2400" smtClean="0"/>
              <a:t> and V</a:t>
            </a:r>
            <a:r>
              <a:rPr lang="en-US" sz="2400" baseline="-25000" smtClean="0"/>
              <a:t>2</a:t>
            </a:r>
            <a:r>
              <a:rPr lang="en-US" sz="2400" smtClean="0"/>
              <a:t> depend on the metals</a:t>
            </a:r>
            <a:endParaRPr lang="en-US" sz="2400"/>
          </a:p>
        </p:txBody>
      </p:sp>
      <p:sp>
        <p:nvSpPr>
          <p:cNvPr id="41" name="TextBox 40"/>
          <p:cNvSpPr txBox="1"/>
          <p:nvPr/>
        </p:nvSpPr>
        <p:spPr>
          <a:xfrm>
            <a:off x="3200400" y="1905000"/>
            <a:ext cx="1447800" cy="461665"/>
          </a:xfrm>
          <a:prstGeom prst="rect">
            <a:avLst/>
          </a:prstGeom>
          <a:solidFill>
            <a:schemeClr val="accent1"/>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solidFill>
                  <a:schemeClr val="bg1"/>
                </a:solidFill>
              </a:rPr>
              <a:t>  </a:t>
            </a:r>
            <a:r>
              <a:rPr lang="en-US" sz="2400" smtClean="0">
                <a:solidFill>
                  <a:schemeClr val="bg1"/>
                </a:solidFill>
              </a:rPr>
              <a:t>44.9</a:t>
            </a:r>
            <a:r>
              <a:rPr lang="en-US" sz="2400" baseline="30000" smtClean="0">
                <a:solidFill>
                  <a:schemeClr val="bg1"/>
                </a:solidFill>
              </a:rPr>
              <a:t>0</a:t>
            </a:r>
            <a:r>
              <a:rPr lang="en-US" sz="2400" smtClean="0">
                <a:solidFill>
                  <a:schemeClr val="bg1"/>
                </a:solidFill>
              </a:rPr>
              <a:t>C</a:t>
            </a:r>
            <a:endParaRPr lang="en-US" sz="2400">
              <a:solidFill>
                <a:schemeClr val="bg1"/>
              </a:solidFill>
            </a:endParaRPr>
          </a:p>
        </p:txBody>
      </p:sp>
      <p:cxnSp>
        <p:nvCxnSpPr>
          <p:cNvPr id="43" name="Straight Connector 42"/>
          <p:cNvCxnSpPr/>
          <p:nvPr/>
        </p:nvCxnSpPr>
        <p:spPr>
          <a:xfrm flipH="1" flipV="1">
            <a:off x="3581400" y="2366665"/>
            <a:ext cx="0" cy="147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886200" y="2362200"/>
            <a:ext cx="0" cy="147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939635" y="1905000"/>
            <a:ext cx="8797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Display</a:t>
            </a:r>
            <a:endParaRPr lang="en-US"/>
          </a:p>
        </p:txBody>
      </p:sp>
      <p:cxnSp>
        <p:nvCxnSpPr>
          <p:cNvPr id="47" name="Straight Arrow Connector 46"/>
          <p:cNvCxnSpPr>
            <a:stCxn id="45" idx="3"/>
            <a:endCxn id="41" idx="1"/>
          </p:cNvCxnSpPr>
          <p:nvPr/>
        </p:nvCxnSpPr>
        <p:spPr>
          <a:xfrm>
            <a:off x="2819400" y="2089666"/>
            <a:ext cx="381000" cy="461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446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ppt_x"/>
                                          </p:val>
                                        </p:tav>
                                        <p:tav tm="100000">
                                          <p:val>
                                            <p:strVal val="#ppt_x"/>
                                          </p:val>
                                        </p:tav>
                                      </p:tavLst>
                                    </p:anim>
                                    <p:anim calcmode="lin" valueType="num">
                                      <p:cBhvr additive="base">
                                        <p:cTn id="64" dur="500" fill="hold"/>
                                        <p:tgtEl>
                                          <p:spTgt spid="3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ppt_x"/>
                                          </p:val>
                                        </p:tav>
                                        <p:tav tm="100000">
                                          <p:val>
                                            <p:strVal val="#ppt_x"/>
                                          </p:val>
                                        </p:tav>
                                      </p:tavLst>
                                    </p:anim>
                                    <p:anim calcmode="lin" valueType="num">
                                      <p:cBhvr additive="base">
                                        <p:cTn id="76" dur="500" fill="hold"/>
                                        <p:tgtEl>
                                          <p:spTgt spid="3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ppt_x"/>
                                          </p:val>
                                        </p:tav>
                                        <p:tav tm="100000">
                                          <p:val>
                                            <p:strVal val="#ppt_x"/>
                                          </p:val>
                                        </p:tav>
                                      </p:tavLst>
                                    </p:anim>
                                    <p:anim calcmode="lin" valueType="num">
                                      <p:cBhvr additive="base">
                                        <p:cTn id="96" dur="500" fill="hold"/>
                                        <p:tgtEl>
                                          <p:spTgt spid="4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additive="base">
                                        <p:cTn id="99" dur="500" fill="hold"/>
                                        <p:tgtEl>
                                          <p:spTgt spid="43"/>
                                        </p:tgtEl>
                                        <p:attrNameLst>
                                          <p:attrName>ppt_x</p:attrName>
                                        </p:attrNameLst>
                                      </p:cBhvr>
                                      <p:tavLst>
                                        <p:tav tm="0">
                                          <p:val>
                                            <p:strVal val="#ppt_x"/>
                                          </p:val>
                                        </p:tav>
                                        <p:tav tm="100000">
                                          <p:val>
                                            <p:strVal val="#ppt_x"/>
                                          </p:val>
                                        </p:tav>
                                      </p:tavLst>
                                    </p:anim>
                                    <p:anim calcmode="lin" valueType="num">
                                      <p:cBhvr additive="base">
                                        <p:cTn id="100" dur="500" fill="hold"/>
                                        <p:tgtEl>
                                          <p:spTgt spid="4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ppt_x"/>
                                          </p:val>
                                        </p:tav>
                                        <p:tav tm="100000">
                                          <p:val>
                                            <p:strVal val="#ppt_x"/>
                                          </p:val>
                                        </p:tav>
                                      </p:tavLst>
                                    </p:anim>
                                    <p:anim calcmode="lin" valueType="num">
                                      <p:cBhvr additive="base">
                                        <p:cTn id="104" dur="500" fill="hold"/>
                                        <p:tgtEl>
                                          <p:spTgt spid="4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ppt_x"/>
                                          </p:val>
                                        </p:tav>
                                        <p:tav tm="100000">
                                          <p:val>
                                            <p:strVal val="#ppt_x"/>
                                          </p:val>
                                        </p:tav>
                                      </p:tavLst>
                                    </p:anim>
                                    <p:anim calcmode="lin" valueType="num">
                                      <p:cBhvr additive="base">
                                        <p:cTn id="108" dur="500" fill="hold"/>
                                        <p:tgtEl>
                                          <p:spTgt spid="4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500" fill="hold"/>
                                        <p:tgtEl>
                                          <p:spTgt spid="47"/>
                                        </p:tgtEl>
                                        <p:attrNameLst>
                                          <p:attrName>ppt_x</p:attrName>
                                        </p:attrNameLst>
                                      </p:cBhvr>
                                      <p:tavLst>
                                        <p:tav tm="0">
                                          <p:val>
                                            <p:strVal val="#ppt_x"/>
                                          </p:val>
                                        </p:tav>
                                        <p:tav tm="100000">
                                          <p:val>
                                            <p:strVal val="#ppt_x"/>
                                          </p:val>
                                        </p:tav>
                                      </p:tavLst>
                                    </p:anim>
                                    <p:anim calcmode="lin" valueType="num">
                                      <p:cBhvr additive="base">
                                        <p:cTn id="11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ppt_x"/>
                                          </p:val>
                                        </p:tav>
                                        <p:tav tm="100000">
                                          <p:val>
                                            <p:strVal val="#ppt_x"/>
                                          </p:val>
                                        </p:tav>
                                      </p:tavLst>
                                    </p:anim>
                                    <p:anim calcmode="lin" valueType="num">
                                      <p:cBhvr additive="base">
                                        <p:cTn id="1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9"/>
                                        </p:tgtEl>
                                        <p:attrNameLst>
                                          <p:attrName>style.visibility</p:attrName>
                                        </p:attrNameLst>
                                      </p:cBhvr>
                                      <p:to>
                                        <p:strVal val="visible"/>
                                      </p:to>
                                    </p:set>
                                    <p:anim calcmode="lin" valueType="num">
                                      <p:cBhvr additive="base">
                                        <p:cTn id="123" dur="500" fill="hold"/>
                                        <p:tgtEl>
                                          <p:spTgt spid="39"/>
                                        </p:tgtEl>
                                        <p:attrNameLst>
                                          <p:attrName>ppt_x</p:attrName>
                                        </p:attrNameLst>
                                      </p:cBhvr>
                                      <p:tavLst>
                                        <p:tav tm="0">
                                          <p:val>
                                            <p:strVal val="#ppt_x"/>
                                          </p:val>
                                        </p:tav>
                                        <p:tav tm="100000">
                                          <p:val>
                                            <p:strVal val="#ppt_x"/>
                                          </p:val>
                                        </p:tav>
                                      </p:tavLst>
                                    </p:anim>
                                    <p:anim calcmode="lin" valueType="num">
                                      <p:cBhvr additive="base">
                                        <p:cTn id="1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0" grpId="0"/>
      <p:bldP spid="33" grpId="0"/>
      <p:bldP spid="34" grpId="0"/>
      <p:bldP spid="35" grpId="0"/>
      <p:bldP spid="36" grpId="0"/>
      <p:bldP spid="37" grpId="0"/>
      <p:bldP spid="38" grpId="0"/>
      <p:bldP spid="39" grpId="0"/>
      <p:bldP spid="40" grpId="0"/>
      <p:bldP spid="41" grpId="0"/>
      <p:bldP spid="45" grpId="0"/>
    </p:bldLst>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Temperature sensor TMP 36</a:t>
            </a:r>
            <a:endParaRPr lang="en-US"/>
          </a:p>
        </p:txBody>
      </p:sp>
      <p:sp>
        <p:nvSpPr>
          <p:cNvPr id="3" name="Rectangle 2"/>
          <p:cNvSpPr/>
          <p:nvPr/>
        </p:nvSpPr>
        <p:spPr>
          <a:xfrm>
            <a:off x="1066800" y="1720840"/>
            <a:ext cx="5791200" cy="31393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a:t>Low voltage operation (2.7 V to 5.5 V)</a:t>
            </a:r>
          </a:p>
          <a:p>
            <a:pPr/>
            <a:r>
              <a:rPr lang="en-US"/>
              <a:t>Calibrated directly in °C</a:t>
            </a:r>
          </a:p>
          <a:p>
            <a:pPr/>
            <a:r>
              <a:rPr lang="en-US"/>
              <a:t>10 mV/°C scale factor (20 mV/°C on TMP37)</a:t>
            </a:r>
          </a:p>
          <a:p>
            <a:pPr/>
            <a:r>
              <a:rPr lang="en-US"/>
              <a:t>±2°C accuracy over temperature (typ)</a:t>
            </a:r>
          </a:p>
          <a:p>
            <a:pPr/>
            <a:r>
              <a:rPr lang="en-US"/>
              <a:t>±0.5°C linearity (typ)</a:t>
            </a:r>
          </a:p>
          <a:p>
            <a:pPr/>
            <a:r>
              <a:rPr lang="en-US"/>
              <a:t>Stable with large capacitive loads</a:t>
            </a:r>
          </a:p>
          <a:p>
            <a:pPr/>
            <a:r>
              <a:rPr lang="en-US"/>
              <a:t>Specified −40°C to +125°C, operation to +150°C</a:t>
            </a:r>
          </a:p>
          <a:p>
            <a:pPr/>
            <a:r>
              <a:rPr lang="en-US"/>
              <a:t>Less than 50 μA quiescent current</a:t>
            </a:r>
          </a:p>
          <a:p>
            <a:pPr/>
            <a:r>
              <a:rPr lang="en-US"/>
              <a:t>Shutdown current 0.5 μA max</a:t>
            </a:r>
          </a:p>
          <a:p>
            <a:pPr/>
            <a:r>
              <a:rPr lang="en-US"/>
              <a:t>Low self-heating</a:t>
            </a:r>
          </a:p>
          <a:p>
            <a:pPr/>
            <a:r>
              <a:rPr lang="en-US"/>
              <a:t>Qualified for automotive applications</a:t>
            </a:r>
          </a:p>
        </p:txBody>
      </p:sp>
      <p:graphicFrame>
        <p:nvGraphicFramePr>
          <p:cNvPr id="6" name="Object 5"/>
          <p:cNvGraphicFramePr>
            <a:graphicFrameLocks noChangeAspect="1"/>
          </p:cNvGraphicFramePr>
          <p:nvPr>
            <p:extLst>
              <p:ext uri="{D42A27DB-BD31-4B8C-83A1-F6EECF244321}">
                <p14:modId xmlns:p14="http://schemas.microsoft.com/office/powerpoint/2010/main" val="119012284"/>
              </p:ext>
            </p:extLst>
          </p:nvPr>
        </p:nvGraphicFramePr>
        <p:xfrm>
          <a:off x="1198880" y="5181600"/>
          <a:ext cx="2763520" cy="1016000"/>
        </p:xfrm>
        <a:graphic>
          <a:graphicData uri="http://schemas.openxmlformats.org/presentationml/2006/ole">
            <mc:AlternateContent>
              <mc:Choice xmlns:v="urn:schemas-microsoft-com:vml" Requires="v">
                <p:oleObj spid="_x0000_s1229" name="Equation" r:id="rId2" imgW="1726920" imgH="634680" progId="Equation.3">
                  <p:embed/>
                </p:oleObj>
              </mc:Choice>
              <mc:Fallback>
                <p:oleObj name="Equation" r:id="rId2" imgW="1726920" imgH="634680" progId="Equation.3">
                  <p:embed/>
                  <p:pic>
                    <p:nvPicPr>
                      <p:cNvPr id="0" name="OLE substitute image"/>
                      <p:cNvPicPr/>
                      <p:nvPr/>
                    </p:nvPicPr>
                    <p:blipFill>
                      <a:blip r:embed="rId3"/>
                      <a:stretch>
                        <a:fillRect/>
                      </a:stretch>
                    </p:blipFill>
                    <p:spPr>
                      <a:xfrm>
                        <a:off x="1198880" y="5181600"/>
                        <a:ext cx="2763520" cy="1016000"/>
                      </a:xfrm>
                      <a:prstGeom prst="rect">
                        <a:avLst/>
                      </a:prstGeom>
                    </p:spPr>
                  </p:pic>
                </p:oleObj>
              </mc:Fallback>
            </mc:AlternateContent>
          </a:graphicData>
        </a:graphic>
      </p:graphicFrame>
      <p:sp>
        <p:nvSpPr>
          <p:cNvPr id="2" name="TextBox 1"/>
          <p:cNvSpPr txBox="1"/>
          <p:nvPr/>
        </p:nvSpPr>
        <p:spPr>
          <a:xfrm>
            <a:off x="5257800" y="5105400"/>
            <a:ext cx="36576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When Temp = -40</a:t>
            </a:r>
            <a:r>
              <a:rPr lang="en-US" baseline="30000" smtClean="0"/>
              <a:t>0</a:t>
            </a:r>
            <a:r>
              <a:rPr lang="en-US" smtClean="0"/>
              <a:t>C Vo = 100 mV</a:t>
            </a:r>
          </a:p>
          <a:p>
            <a:pPr/>
            <a:r>
              <a:rPr lang="en-US" smtClean="0"/>
              <a:t>When Temp = 125</a:t>
            </a:r>
            <a:r>
              <a:rPr lang="en-US" baseline="30000" smtClean="0"/>
              <a:t>0</a:t>
            </a:r>
            <a:r>
              <a:rPr lang="en-US" smtClean="0"/>
              <a:t>C Vo = 1750 mV</a:t>
            </a:r>
            <a:endParaRPr lang="en-US"/>
          </a:p>
        </p:txBody>
      </p:sp>
    </p:spTree>
    <p:extLst>
      <p:ext uri="{BB962C8B-B14F-4D97-AF65-F5344CB8AC3E}">
        <p14:creationId xmlns:p14="http://schemas.microsoft.com/office/powerpoint/2010/main" val="1503643927"/>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10.1</a:t>
            </a:r>
            <a:endParaRPr lang="en-US"/>
          </a:p>
        </p:txBody>
      </p:sp>
      <p:sp>
        <p:nvSpPr>
          <p:cNvPr id="3" name="Content Placeholder 2"/>
          <p:cNvSpPr>
            <a:spLocks noGrp="1"/>
          </p:cNvSpPr>
          <p:nvPr>
            <p:ph sz="quarter" idx="1"/>
          </p:nvPr>
        </p:nvSpPr>
        <p:spPr/>
        <p:txBody>
          <a:bodyPr>
            <a:normAutofit fontScale="92500" lnSpcReduction="10000"/>
          </a:bodyPr>
          <a:lstStyle>
            <a:defPPr/>
          </a:lstStyle>
          <a:p>
            <a:r>
              <a:rPr lang="en-US" smtClean="0"/>
              <a:t>Interface the IC TMP 36 to arduino in Tinkercad</a:t>
            </a:r>
            <a:endParaRPr lang="en-US" smtClean="0"/>
          </a:p>
          <a:p>
            <a:r>
              <a:rPr lang="en-US" smtClean="0"/>
              <a:t>IC has three terminals. Vcc, Ground and Vout</a:t>
            </a:r>
            <a:endParaRPr lang="en-US" smtClean="0"/>
          </a:p>
          <a:p>
            <a:r>
              <a:rPr lang="en-US" smtClean="0"/>
              <a:t>Use an analog pin to read the output of TMP 36</a:t>
            </a:r>
          </a:p>
          <a:p>
            <a:r>
              <a:rPr lang="en-US" smtClean="0"/>
              <a:t>Perform necessary calculation to obtain the temperature</a:t>
            </a:r>
          </a:p>
          <a:p>
            <a:r>
              <a:rPr lang="en-US" smtClean="0"/>
              <a:t>Display the temperature on the serial monitor</a:t>
            </a:r>
          </a:p>
          <a:p>
            <a:r>
              <a:rPr lang="en-US" smtClean="0"/>
              <a:t>Note that you will see a slider on top of the IC once the simulation has started. This can be used to change the temperature.</a:t>
            </a:r>
          </a:p>
          <a:p>
            <a:r>
              <a:rPr lang="en-US" smtClean="0"/>
              <a:t>In actual application the temperature is decided by the surroundings</a:t>
            </a:r>
          </a:p>
          <a:p>
            <a:endParaRPr lang="en-US"/>
          </a:p>
        </p:txBody>
      </p:sp>
    </p:spTree>
    <p:extLst>
      <p:ext uri="{BB962C8B-B14F-4D97-AF65-F5344CB8AC3E}">
        <p14:creationId xmlns:p14="http://schemas.microsoft.com/office/powerpoint/2010/main" val="3911472239"/>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Calculation required</a:t>
            </a:r>
            <a:endParaRPr lang="en-US"/>
          </a:p>
        </p:txBody>
      </p:sp>
      <p:sp>
        <p:nvSpPr>
          <p:cNvPr id="3" name="Content Placeholder 2"/>
          <p:cNvSpPr>
            <a:spLocks noGrp="1"/>
          </p:cNvSpPr>
          <p:nvPr>
            <p:ph sz="quarter" idx="1"/>
          </p:nvPr>
        </p:nvSpPr>
        <p:spPr/>
        <p:txBody>
          <a:bodyPr/>
          <a:lstStyle>
            <a:defPPr/>
          </a:lstStyle>
          <a:p>
            <a:pPr/>
            <a:r>
              <a:rPr lang="en-US" smtClean="0"/>
              <a:t>The value read (say, Vd) by the analogRead command will be the digital value ranging from 0 to 1023. And it will be 1023 when the input voltage is 5 volts. So the realtion between Vd and Vo is given by</a:t>
            </a:r>
          </a:p>
          <a:p>
            <a:pPr marL="0" indent="0">
              <a:buNone/>
            </a:pPr>
            <a:r>
              <a:rPr lang="en-US"/>
              <a:t> </a:t>
            </a:r>
            <a:r>
              <a:rPr lang="en-US" smtClean="0"/>
              <a:t>  </a:t>
            </a:r>
          </a:p>
          <a:p>
            <a:pPr marL="0" indent="0">
              <a:buNone/>
            </a:pPr>
            <a:r>
              <a:rPr lang="en-US"/>
              <a:t> </a:t>
            </a:r>
            <a:r>
              <a:rPr lang="en-US" smtClean="0"/>
              <a:t>  </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788228823"/>
              </p:ext>
            </p:extLst>
          </p:nvPr>
        </p:nvGraphicFramePr>
        <p:xfrm>
          <a:off x="1143000" y="4191000"/>
          <a:ext cx="4238256" cy="2667000"/>
        </p:xfrm>
        <a:graphic>
          <a:graphicData uri="http://schemas.openxmlformats.org/presentationml/2006/ole">
            <mc:AlternateContent>
              <mc:Choice xmlns:v="urn:schemas-microsoft-com:vml" Requires="v">
                <p:oleObj spid="_x0000_s1230" name="Equation" r:id="rId2" imgW="2603160" imgH="1638000" progId="Equation.3">
                  <p:embed/>
                </p:oleObj>
              </mc:Choice>
              <mc:Fallback>
                <p:oleObj name="Equation" r:id="rId2" imgW="2603160" imgH="1638000" progId="Equation.3">
                  <p:embed/>
                  <p:pic>
                    <p:nvPicPr>
                      <p:cNvPr id="0" name="OLE substitute image"/>
                      <p:cNvPicPr/>
                      <p:nvPr/>
                    </p:nvPicPr>
                    <p:blipFill>
                      <a:blip r:embed="rId3"/>
                      <a:stretch>
                        <a:fillRect/>
                      </a:stretch>
                    </p:blipFill>
                    <p:spPr>
                      <a:xfrm>
                        <a:off x="1143000" y="4191000"/>
                        <a:ext cx="4238256" cy="2667000"/>
                      </a:xfrm>
                      <a:prstGeom prst="rect">
                        <a:avLst/>
                      </a:prstGeom>
                    </p:spPr>
                  </p:pic>
                </p:oleObj>
              </mc:Fallback>
            </mc:AlternateContent>
          </a:graphicData>
        </a:graphic>
      </p:graphicFrame>
    </p:spTree>
    <p:extLst>
      <p:ext uri="{BB962C8B-B14F-4D97-AF65-F5344CB8AC3E}">
        <p14:creationId xmlns:p14="http://schemas.microsoft.com/office/powerpoint/2010/main" val="3295703586"/>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(Minimum Temperature)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5" y="1981200"/>
            <a:ext cx="7668696" cy="4572638"/>
          </a:xfrm>
          <a:prstGeom prst="rect">
            <a:avLst/>
          </a:prstGeom>
        </p:spPr>
      </p:pic>
    </p:spTree>
    <p:extLst>
      <p:ext uri="{BB962C8B-B14F-4D97-AF65-F5344CB8AC3E}">
        <p14:creationId xmlns:p14="http://schemas.microsoft.com/office/powerpoint/2010/main" val="1913823656"/>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Highest temperature</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05000"/>
            <a:ext cx="7621064" cy="4553586"/>
          </a:xfrm>
          <a:prstGeom prst="rect">
            <a:avLst/>
          </a:prstGeom>
        </p:spPr>
      </p:pic>
    </p:spTree>
    <p:extLst>
      <p:ext uri="{BB962C8B-B14F-4D97-AF65-F5344CB8AC3E}">
        <p14:creationId xmlns:p14="http://schemas.microsoft.com/office/powerpoint/2010/main" val="2211073385"/>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Class Exercise 2</a:t>
            </a:r>
            <a:endParaRPr lang="en-US"/>
          </a:p>
        </p:txBody>
      </p:sp>
      <p:sp>
        <p:nvSpPr>
          <p:cNvPr id="3" name="Content Placeholder 2"/>
          <p:cNvSpPr>
            <a:spLocks noGrp="1"/>
          </p:cNvSpPr>
          <p:nvPr>
            <p:ph sz="quarter" idx="1"/>
          </p:nvPr>
        </p:nvSpPr>
        <p:spPr/>
        <p:txBody>
          <a:bodyPr/>
          <a:lstStyle>
            <a:defPPr/>
          </a:lstStyle>
          <a:p>
            <a:pPr marL="0" indent="0">
              <a:buNone/>
            </a:pPr>
            <a:r>
              <a:rPr lang="en-US"/>
              <a:t>Let  x vary from 0 to 1 with increment of 0.1</a:t>
            </a:r>
          </a:p>
          <a:p>
            <a:pPr marL="0" indent="0">
              <a:buNone/>
            </a:pPr>
            <a:r>
              <a:rPr lang="en-US"/>
              <a:t> Let </a:t>
            </a:r>
            <a:endParaRPr lang="en-US" smtClean="0"/>
          </a:p>
          <a:p>
            <a:pPr marL="0" indent="0">
              <a:buNone/>
            </a:pPr>
            <a:r>
              <a:rPr lang="en-US" smtClean="0"/>
              <a:t>In </a:t>
            </a:r>
            <a:r>
              <a:rPr lang="en-US"/>
              <a:t>Excel calculate y for each value of x and find</a:t>
            </a:r>
          </a:p>
          <a:p>
            <a:pPr marL="0" indent="0">
              <a:buNone/>
            </a:pPr>
            <a:r>
              <a:rPr lang="en-US"/>
              <a:t> the polynomial for y in terms of x. </a:t>
            </a:r>
            <a:r>
              <a:rPr lang="en-US" smtClean="0"/>
              <a:t>Calculate </a:t>
            </a:r>
            <a:r>
              <a:rPr lang="en-US"/>
              <a:t>y using the polynomial and compare with original </a:t>
            </a:r>
            <a:r>
              <a:rPr lang="en-US" smtClean="0"/>
              <a:t>values.</a:t>
            </a:r>
          </a:p>
          <a:p>
            <a:pPr marL="0" indent="0">
              <a:buNone/>
            </a:pPr>
            <a:r>
              <a:rPr lang="en-US" smtClean="0"/>
              <a:t>Experiment with two or more trend-lines for more accurate results</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727930790"/>
              </p:ext>
            </p:extLst>
          </p:nvPr>
        </p:nvGraphicFramePr>
        <p:xfrm>
          <a:off x="1676400" y="2146300"/>
          <a:ext cx="1066800" cy="533400"/>
        </p:xfrm>
        <a:graphic>
          <a:graphicData uri="http://schemas.openxmlformats.org/presentationml/2006/ole">
            <mc:AlternateContent>
              <mc:Choice xmlns:v="urn:schemas-microsoft-com:vml" Requires="v">
                <p:oleObj spid="_x0000_s1040" name="Equation" r:id="rId2" imgW="482400" imgH="241200" progId="Equation.3">
                  <p:embed/>
                </p:oleObj>
              </mc:Choice>
              <mc:Fallback>
                <p:oleObj name="Equation" r:id="rId2" imgW="482400" imgH="241200" progId="Equation.3">
                  <p:embed/>
                  <p:pic>
                    <p:nvPicPr>
                      <p:cNvPr id="0" name="OLE substitute image"/>
                      <p:cNvPicPr/>
                      <p:nvPr/>
                    </p:nvPicPr>
                    <p:blipFill>
                      <a:blip r:embed="rId3"/>
                      <a:stretch>
                        <a:fillRect/>
                      </a:stretch>
                    </p:blipFill>
                    <p:spPr>
                      <a:xfrm>
                        <a:off x="1676400" y="2146300"/>
                        <a:ext cx="1066800" cy="533400"/>
                      </a:xfrm>
                      <a:prstGeom prst="rect">
                        <a:avLst/>
                      </a:prstGeom>
                    </p:spPr>
                  </p:pic>
                </p:oleObj>
              </mc:Fallback>
            </mc:AlternateContent>
          </a:graphicData>
        </a:graphic>
      </p:graphicFrame>
    </p:spTree>
    <p:extLst>
      <p:ext uri="{BB962C8B-B14F-4D97-AF65-F5344CB8AC3E}">
        <p14:creationId xmlns:p14="http://schemas.microsoft.com/office/powerpoint/2010/main" val="1842202770"/>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Solution to Exercise 2</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5" y="1981200"/>
            <a:ext cx="9144000" cy="4006020"/>
          </a:xfrm>
          <a:prstGeom prst="rect">
            <a:avLst/>
          </a:prstGeom>
        </p:spPr>
      </p:pic>
    </p:spTree>
    <p:extLst>
      <p:ext uri="{BB962C8B-B14F-4D97-AF65-F5344CB8AC3E}">
        <p14:creationId xmlns:p14="http://schemas.microsoft.com/office/powerpoint/2010/main" val="2105836145"/>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More error with single trendline</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24" y="1752600"/>
            <a:ext cx="8230749" cy="4763165"/>
          </a:xfrm>
          <a:prstGeom prst="rect">
            <a:avLst/>
          </a:prstGeom>
        </p:spPr>
      </p:pic>
    </p:spTree>
    <p:extLst>
      <p:ext uri="{BB962C8B-B14F-4D97-AF65-F5344CB8AC3E}">
        <p14:creationId xmlns:p14="http://schemas.microsoft.com/office/powerpoint/2010/main" val="1721272670"/>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762000" y="1066800"/>
            <a:ext cx="6477000" cy="1828800"/>
          </a:xfrm>
        </p:spPr>
        <p:txBody>
          <a:bodyPr/>
          <a:lstStyle>
            <a:defPPr/>
          </a:lstStyle>
          <a:p>
            <a:pPr/>
            <a:r>
              <a:rPr lang="en-US" smtClean="0"/>
              <a:t>Sensors instruments and experimentation</a:t>
            </a:r>
            <a:endParaRPr lang="en-US"/>
          </a:p>
        </p:txBody>
      </p:sp>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4" name="TextBox 3"/>
          <p:cNvSpPr txBox="1"/>
          <p:nvPr/>
        </p:nvSpPr>
        <p:spPr>
          <a:xfrm>
            <a:off x="976746" y="3567546"/>
            <a:ext cx="49530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02 Some aspects of instrument design and errors in measurements</a:t>
            </a:r>
            <a:endParaRPr lang="en-US" sz="3200"/>
          </a:p>
        </p:txBody>
      </p:sp>
    </p:spTree>
    <p:extLst>
      <p:ext uri="{BB962C8B-B14F-4D97-AF65-F5344CB8AC3E}">
        <p14:creationId xmlns:p14="http://schemas.microsoft.com/office/powerpoint/2010/main" val="608072616"/>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Analog Instrument</a:t>
            </a:r>
            <a:endParaRPr lang="en-US"/>
          </a:p>
        </p:txBody>
      </p:sp>
      <p:sp>
        <p:nvSpPr>
          <p:cNvPr id="3" name="Content Placeholder 2"/>
          <p:cNvSpPr>
            <a:spLocks noGrp="1"/>
          </p:cNvSpPr>
          <p:nvPr>
            <p:ph sz="quarter" idx="1"/>
          </p:nvPr>
        </p:nvSpPr>
        <p:spPr>
          <a:xfrm>
            <a:off x="612648" y="1600200"/>
            <a:ext cx="8153400" cy="2667000"/>
          </a:xfrm>
        </p:spPr>
        <p:txBody>
          <a:bodyPr>
            <a:normAutofit/>
          </a:bodyPr>
          <a:lstStyle>
            <a:defPPr/>
          </a:lstStyle>
          <a:p>
            <a:r>
              <a:rPr lang="en-US" smtClean="0"/>
              <a:t>Suppose we want to build an analog  temperature measuring instrument with range of 0 to 100 degree C, using a given sensor and a voltmeter</a:t>
            </a:r>
          </a:p>
          <a:p>
            <a:r>
              <a:rPr lang="en-US" smtClean="0"/>
              <a:t>Sensor characteristics are 10mV/degree centigrade</a:t>
            </a:r>
          </a:p>
          <a:p>
            <a:r>
              <a:rPr lang="en-US" smtClean="0"/>
              <a:t>Voltmeter is 0 to 5 volts.</a:t>
            </a:r>
          </a:p>
        </p:txBody>
      </p:sp>
      <p:sp>
        <p:nvSpPr>
          <p:cNvPr id="12" name="TextBox 11"/>
          <p:cNvSpPr txBox="1"/>
          <p:nvPr/>
        </p:nvSpPr>
        <p:spPr>
          <a:xfrm>
            <a:off x="872836" y="4108148"/>
            <a:ext cx="7010400"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Output of sensor is 1 volt at 100 degrees so for full scale deflection the amplifier with gain 5 is required</a:t>
            </a:r>
            <a:endParaRPr lang="en-US" sz="2800"/>
          </a:p>
        </p:txBody>
      </p:sp>
      <p:grpSp>
        <p:nvGrpSpPr>
          <p:cNvPr id="8" name="Group 7"/>
          <p:cNvGrpSpPr/>
          <p:nvPr/>
        </p:nvGrpSpPr>
        <p:grpSpPr>
          <a:xfrm>
            <a:off x="228600" y="5609273"/>
            <a:ext cx="6934200" cy="1020127"/>
            <a:chOff x="228600" y="5344180"/>
            <a:chExt cx="6934200" cy="1020127"/>
          </a:xfrm>
        </p:grpSpPr>
        <p:sp>
          <p:nvSpPr>
            <p:cNvPr id="13" name="TextBox 12"/>
            <p:cNvSpPr txBox="1"/>
            <p:nvPr/>
          </p:nvSpPr>
          <p:spPr>
            <a:xfrm>
              <a:off x="228600" y="5635125"/>
              <a:ext cx="457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T</a:t>
              </a:r>
              <a:endParaRPr lang="en-US"/>
            </a:p>
          </p:txBody>
        </p:sp>
        <p:sp>
          <p:nvSpPr>
            <p:cNvPr id="5" name="TextBox 4"/>
            <p:cNvSpPr txBox="1"/>
            <p:nvPr/>
          </p:nvSpPr>
          <p:spPr>
            <a:xfrm>
              <a:off x="838200" y="5648980"/>
              <a:ext cx="11430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Sensor</a:t>
              </a:r>
              <a:endParaRPr lang="en-US" sz="2800"/>
            </a:p>
          </p:txBody>
        </p:sp>
        <p:sp>
          <p:nvSpPr>
            <p:cNvPr id="6" name="TextBox 5"/>
            <p:cNvSpPr txBox="1"/>
            <p:nvPr/>
          </p:nvSpPr>
          <p:spPr>
            <a:xfrm>
              <a:off x="2604655" y="5410200"/>
              <a:ext cx="1752600" cy="954107"/>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Amplifier</a:t>
              </a:r>
            </a:p>
            <a:p>
              <a:pPr/>
              <a:r>
                <a:rPr lang="en-US" sz="2800" smtClean="0"/>
                <a:t>Gain 5</a:t>
              </a:r>
              <a:endParaRPr lang="en-US" sz="2800"/>
            </a:p>
          </p:txBody>
        </p:sp>
        <p:sp>
          <p:nvSpPr>
            <p:cNvPr id="7" name="TextBox 6"/>
            <p:cNvSpPr txBox="1"/>
            <p:nvPr/>
          </p:nvSpPr>
          <p:spPr>
            <a:xfrm>
              <a:off x="5181600" y="5635125"/>
              <a:ext cx="19812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Voltmeter</a:t>
              </a:r>
              <a:endParaRPr lang="en-US" sz="2800"/>
            </a:p>
          </p:txBody>
        </p:sp>
        <p:cxnSp>
          <p:nvCxnSpPr>
            <p:cNvPr id="9" name="Straight Arrow Connector 8"/>
            <p:cNvCxnSpPr>
              <a:stCxn id="5" idx="3"/>
              <a:endCxn id="6" idx="1"/>
            </p:cNvCxnSpPr>
            <p:nvPr/>
          </p:nvCxnSpPr>
          <p:spPr>
            <a:xfrm flipV="1">
              <a:off x="1981200" y="5887254"/>
              <a:ext cx="623455" cy="233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7" idx="1"/>
            </p:cNvCxnSpPr>
            <p:nvPr/>
          </p:nvCxnSpPr>
          <p:spPr>
            <a:xfrm>
              <a:off x="4357255" y="5887254"/>
              <a:ext cx="824345" cy="94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33600" y="5420380"/>
              <a:ext cx="304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endParaRPr lang="en-US"/>
            </a:p>
          </p:txBody>
        </p:sp>
        <p:sp>
          <p:nvSpPr>
            <p:cNvPr id="15" name="TextBox 14"/>
            <p:cNvSpPr txBox="1"/>
            <p:nvPr/>
          </p:nvSpPr>
          <p:spPr>
            <a:xfrm>
              <a:off x="4357255" y="5344180"/>
              <a:ext cx="59574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Vo</a:t>
              </a:r>
              <a:endParaRPr lang="en-US"/>
            </a:p>
          </p:txBody>
        </p:sp>
      </p:grpSp>
      <p:sp>
        <p:nvSpPr>
          <p:cNvPr id="16" name="TextBox 15"/>
          <p:cNvSpPr txBox="1"/>
          <p:nvPr/>
        </p:nvSpPr>
        <p:spPr>
          <a:xfrm>
            <a:off x="7010400" y="3581400"/>
            <a:ext cx="1676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V= 0.01 T</a:t>
            </a:r>
            <a:endParaRPr lang="en-US" sz="2400"/>
          </a:p>
        </p:txBody>
      </p:sp>
      <p:sp>
        <p:nvSpPr>
          <p:cNvPr id="17" name="TextBox 16"/>
          <p:cNvSpPr txBox="1"/>
          <p:nvPr/>
        </p:nvSpPr>
        <p:spPr>
          <a:xfrm>
            <a:off x="7045036" y="4882515"/>
            <a:ext cx="1828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Vo = 0.05T</a:t>
            </a:r>
            <a:endParaRPr lang="en-US" sz="2400"/>
          </a:p>
        </p:txBody>
      </p:sp>
    </p:spTree>
    <p:extLst>
      <p:ext uri="{BB962C8B-B14F-4D97-AF65-F5344CB8AC3E}">
        <p14:creationId xmlns:p14="http://schemas.microsoft.com/office/powerpoint/2010/main" val="1592680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Calibrating the meter</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25600"/>
            <a:ext cx="5156200" cy="5156200"/>
          </a:xfrm>
          <a:prstGeom prst="rect">
            <a:avLst/>
          </a:prstGeom>
        </p:spPr>
      </p:pic>
      <p:sp>
        <p:nvSpPr>
          <p:cNvPr id="6" name="TextBox 5"/>
          <p:cNvSpPr txBox="1"/>
          <p:nvPr/>
        </p:nvSpPr>
        <p:spPr>
          <a:xfrm>
            <a:off x="5564908" y="2057400"/>
            <a:ext cx="205509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Vo = 0.05T</a:t>
            </a:r>
            <a:endParaRPr lang="en-US" sz="2400"/>
          </a:p>
        </p:txBody>
      </p:sp>
      <p:sp>
        <p:nvSpPr>
          <p:cNvPr id="7" name="TextBox 6"/>
          <p:cNvSpPr txBox="1"/>
          <p:nvPr/>
        </p:nvSpPr>
        <p:spPr>
          <a:xfrm>
            <a:off x="5537200" y="2667000"/>
            <a:ext cx="2387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 Vo/0.05</a:t>
            </a:r>
            <a:endParaRPr lang="en-US" sz="2400"/>
          </a:p>
        </p:txBody>
      </p:sp>
      <p:graphicFrame>
        <p:nvGraphicFramePr>
          <p:cNvPr id="9" name="Table 8"/>
          <p:cNvGraphicFramePr>
            <a:graphicFrameLocks noGrp="1"/>
          </p:cNvGraphicFramePr>
          <p:nvPr>
            <p:extLst>
              <p:ext uri="{D42A27DB-BD31-4B8C-83A1-F6EECF244321}">
                <p14:modId xmlns:p14="http://schemas.microsoft.com/office/powerpoint/2010/main" val="2016521348"/>
              </p:ext>
            </p:extLst>
          </p:nvPr>
        </p:nvGraphicFramePr>
        <p:xfrm>
          <a:off x="5791200" y="3657600"/>
          <a:ext cx="1219200" cy="2333625"/>
        </p:xfrm>
        <a:graphic>
          <a:graphicData uri="http://schemas.openxmlformats.org/drawingml/2006/table">
            <a:tbl>
              <a:tblPr>
                <a:tableStyleId>{5C22544A-7EE6-4342-B048-85BDC9FD1C3A}</a:tableStyleId>
              </a:tblPr>
              <a:tblGrid>
                <a:gridCol w="609600"/>
                <a:gridCol w="609600"/>
              </a:tblGrid>
              <a:tr h="333375">
                <a:tc>
                  <a:txBody>
                    <a:bodyPr vert="horz" wrap="square"/>
                    <a:lstStyle>
                      <a:defPPr/>
                    </a:lstStyle>
                    <a:p>
                      <a:pPr algn="ctr" fontAlgn="b"/>
                      <a:r>
                        <a:rPr lang="en-US" sz="2000" u="none" strike="noStrike">
                          <a:effectLst/>
                        </a:rPr>
                        <a:t>Vo</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T</a:t>
                      </a:r>
                      <a:endParaRPr lang="en-US" sz="2000" b="0" i="0" u="none" strike="noStrike">
                        <a:solidFill>
                          <a:srgbClr val="000000"/>
                        </a:solidFill>
                        <a:effectLst/>
                        <a:latin typeface="Calibri"/>
                      </a:endParaRPr>
                    </a:p>
                  </a:txBody>
                  <a:tcPr marL="9525" marR="9525" marT="9525" marB="0" anchor="b"/>
                </a:tc>
              </a:tr>
              <a:tr h="333375">
                <a:tc>
                  <a:txBody>
                    <a:bodyPr vert="horz" wrap="square"/>
                    <a:lstStyle>
                      <a:defPPr/>
                    </a:lstStyle>
                    <a:p>
                      <a:pPr algn="ctr" fontAlgn="b"/>
                      <a:r>
                        <a:rPr lang="en-US" sz="2000" u="none" strike="noStrike">
                          <a:effectLst/>
                        </a:rPr>
                        <a:t>0</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0</a:t>
                      </a:r>
                      <a:endParaRPr lang="en-US" sz="2000" b="0" i="0" u="none" strike="noStrike">
                        <a:solidFill>
                          <a:srgbClr val="000000"/>
                        </a:solidFill>
                        <a:effectLst/>
                        <a:latin typeface="Calibri"/>
                      </a:endParaRPr>
                    </a:p>
                  </a:txBody>
                  <a:tcPr marL="9525" marR="9525" marT="9525" marB="0" anchor="b"/>
                </a:tc>
              </a:tr>
              <a:tr h="333375">
                <a:tc>
                  <a:txBody>
                    <a:bodyPr vert="horz" wrap="square"/>
                    <a:lstStyle>
                      <a:defPPr/>
                    </a:lstStyle>
                    <a:p>
                      <a:pPr algn="ctr" fontAlgn="b"/>
                      <a:r>
                        <a:rPr lang="en-US" sz="2000" u="none" strike="noStrike">
                          <a:effectLst/>
                        </a:rPr>
                        <a:t>1</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20</a:t>
                      </a:r>
                      <a:endParaRPr lang="en-US" sz="2000" b="0" i="0" u="none" strike="noStrike">
                        <a:solidFill>
                          <a:srgbClr val="000000"/>
                        </a:solidFill>
                        <a:effectLst/>
                        <a:latin typeface="Calibri"/>
                      </a:endParaRPr>
                    </a:p>
                  </a:txBody>
                  <a:tcPr marL="9525" marR="9525" marT="9525" marB="0" anchor="b"/>
                </a:tc>
              </a:tr>
              <a:tr h="333375">
                <a:tc>
                  <a:txBody>
                    <a:bodyPr vert="horz" wrap="square"/>
                    <a:lstStyle>
                      <a:defPPr/>
                    </a:lstStyle>
                    <a:p>
                      <a:pPr algn="ctr" fontAlgn="b"/>
                      <a:r>
                        <a:rPr lang="en-US" sz="2000" u="none" strike="noStrike">
                          <a:effectLst/>
                        </a:rPr>
                        <a:t>2</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40</a:t>
                      </a:r>
                      <a:endParaRPr lang="en-US" sz="2000" b="0" i="0" u="none" strike="noStrike">
                        <a:solidFill>
                          <a:srgbClr val="000000"/>
                        </a:solidFill>
                        <a:effectLst/>
                        <a:latin typeface="Calibri"/>
                      </a:endParaRPr>
                    </a:p>
                  </a:txBody>
                  <a:tcPr marL="9525" marR="9525" marT="9525" marB="0" anchor="b"/>
                </a:tc>
              </a:tr>
              <a:tr h="333375">
                <a:tc>
                  <a:txBody>
                    <a:bodyPr vert="horz" wrap="square"/>
                    <a:lstStyle>
                      <a:defPPr/>
                    </a:lstStyle>
                    <a:p>
                      <a:pPr algn="ctr" fontAlgn="b"/>
                      <a:r>
                        <a:rPr lang="en-US" sz="2000" u="none" strike="noStrike">
                          <a:effectLst/>
                        </a:rPr>
                        <a:t>3</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60</a:t>
                      </a:r>
                      <a:endParaRPr lang="en-US" sz="2000" b="0" i="0" u="none" strike="noStrike">
                        <a:solidFill>
                          <a:srgbClr val="000000"/>
                        </a:solidFill>
                        <a:effectLst/>
                        <a:latin typeface="Calibri"/>
                      </a:endParaRPr>
                    </a:p>
                  </a:txBody>
                  <a:tcPr marL="9525" marR="9525" marT="9525" marB="0" anchor="b"/>
                </a:tc>
              </a:tr>
              <a:tr h="333375">
                <a:tc>
                  <a:txBody>
                    <a:bodyPr vert="horz" wrap="square"/>
                    <a:lstStyle>
                      <a:defPPr/>
                    </a:lstStyle>
                    <a:p>
                      <a:pPr algn="ctr" fontAlgn="b"/>
                      <a:r>
                        <a:rPr lang="en-US" sz="2000" u="none" strike="noStrike">
                          <a:effectLst/>
                        </a:rPr>
                        <a:t>4</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80</a:t>
                      </a:r>
                      <a:endParaRPr lang="en-US" sz="2000" b="0" i="0" u="none" strike="noStrike">
                        <a:solidFill>
                          <a:srgbClr val="000000"/>
                        </a:solidFill>
                        <a:effectLst/>
                        <a:latin typeface="Calibri"/>
                      </a:endParaRPr>
                    </a:p>
                  </a:txBody>
                  <a:tcPr marL="9525" marR="9525" marT="9525" marB="0" anchor="b"/>
                </a:tc>
              </a:tr>
              <a:tr h="333375">
                <a:tc>
                  <a:txBody>
                    <a:bodyPr vert="horz" wrap="square"/>
                    <a:lstStyle>
                      <a:defPPr/>
                    </a:lstStyle>
                    <a:p>
                      <a:pPr algn="ctr" fontAlgn="b"/>
                      <a:r>
                        <a:rPr lang="en-US" sz="2000" u="none" strike="noStrike">
                          <a:effectLst/>
                        </a:rPr>
                        <a:t>5</a:t>
                      </a:r>
                      <a:endParaRPr lang="en-US" sz="20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000" u="none" strike="noStrike">
                          <a:effectLst/>
                        </a:rPr>
                        <a:t>100</a:t>
                      </a:r>
                      <a:endParaRPr lang="en-US" sz="2000" b="0" i="0" u="none" strike="noStrike">
                        <a:solidFill>
                          <a:srgbClr val="000000"/>
                        </a:solidFill>
                        <a:effectLst/>
                        <a:latin typeface="Calibri"/>
                      </a:endParaRPr>
                    </a:p>
                  </a:txBody>
                  <a:tcPr marL="9525" marR="9525" marT="9525" marB="0" anchor="b"/>
                </a:tc>
              </a:tr>
            </a:tbl>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58819279"/>
              </p:ext>
            </p:extLst>
          </p:nvPr>
        </p:nvGraphicFramePr>
        <p:xfrm>
          <a:off x="4343400" y="3429000"/>
          <a:ext cx="304800" cy="203200"/>
        </p:xfrm>
        <a:graphic>
          <a:graphicData uri="http://schemas.openxmlformats.org/presentationml/2006/ole">
            <mc:AlternateContent>
              <mc:Choice xmlns:v="urn:schemas-microsoft-com:vml" Requires="v">
                <p:oleObj spid="_x0000_s1041" name="Equation" r:id="rId3" imgW="304560" imgH="203040" progId="Equation.3">
                  <p:embed/>
                </p:oleObj>
              </mc:Choice>
              <mc:Fallback>
                <p:oleObj name="Equation" r:id="rId3" imgW="304560" imgH="203040" progId="Equation.3">
                  <p:embed/>
                  <p:pic>
                    <p:nvPicPr>
                      <p:cNvPr id="0" name="OLE substitute image"/>
                      <p:cNvPicPr/>
                      <p:nvPr/>
                    </p:nvPicPr>
                    <p:blipFill>
                      <a:blip r:embed="rId4"/>
                      <a:stretch>
                        <a:fillRect/>
                      </a:stretch>
                    </p:blipFill>
                    <p:spPr>
                      <a:xfrm>
                        <a:off x="4343400" y="3429000"/>
                        <a:ext cx="304800" cy="2032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154331028"/>
              </p:ext>
            </p:extLst>
          </p:nvPr>
        </p:nvGraphicFramePr>
        <p:xfrm>
          <a:off x="3917950" y="3027363"/>
          <a:ext cx="241300" cy="203200"/>
        </p:xfrm>
        <a:graphic>
          <a:graphicData uri="http://schemas.openxmlformats.org/presentationml/2006/ole">
            <mc:AlternateContent>
              <mc:Choice xmlns:v="urn:schemas-microsoft-com:vml" Requires="v">
                <p:oleObj spid="_x0000_s1042" name="Equation" r:id="rId5" imgW="241200" imgH="203040" progId="Equation.3">
                  <p:embed/>
                </p:oleObj>
              </mc:Choice>
              <mc:Fallback>
                <p:oleObj name="Equation" r:id="rId5" imgW="241200" imgH="203040" progId="Equation.3">
                  <p:embed/>
                  <p:pic>
                    <p:nvPicPr>
                      <p:cNvPr id="0" name="OLE substitute image"/>
                      <p:cNvPicPr/>
                      <p:nvPr/>
                    </p:nvPicPr>
                    <p:blipFill>
                      <a:blip r:embed="rId6"/>
                      <a:stretch>
                        <a:fillRect/>
                      </a:stretch>
                    </p:blipFill>
                    <p:spPr>
                      <a:xfrm>
                        <a:off x="3917950" y="3027363"/>
                        <a:ext cx="241300" cy="203200"/>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208477211"/>
              </p:ext>
            </p:extLst>
          </p:nvPr>
        </p:nvGraphicFramePr>
        <p:xfrm>
          <a:off x="3263900" y="2895600"/>
          <a:ext cx="241300" cy="203200"/>
        </p:xfrm>
        <a:graphic>
          <a:graphicData uri="http://schemas.openxmlformats.org/presentationml/2006/ole">
            <mc:AlternateContent>
              <mc:Choice xmlns:v="urn:schemas-microsoft-com:vml" Requires="v">
                <p:oleObj spid="_x0000_s1043" name="Equation" r:id="rId7" imgW="241200" imgH="203040" progId="Equation.3">
                  <p:embed/>
                </p:oleObj>
              </mc:Choice>
              <mc:Fallback>
                <p:oleObj name="Equation" r:id="rId7" imgW="241200" imgH="203040" progId="Equation.3">
                  <p:embed/>
                  <p:pic>
                    <p:nvPicPr>
                      <p:cNvPr id="0" name="OLE substitute image"/>
                      <p:cNvPicPr/>
                      <p:nvPr/>
                    </p:nvPicPr>
                    <p:blipFill>
                      <a:blip r:embed="rId8"/>
                      <a:stretch>
                        <a:fillRect/>
                      </a:stretch>
                    </p:blipFill>
                    <p:spPr>
                      <a:xfrm>
                        <a:off x="3263900" y="2895600"/>
                        <a:ext cx="241300" cy="203200"/>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943918343"/>
              </p:ext>
            </p:extLst>
          </p:nvPr>
        </p:nvGraphicFramePr>
        <p:xfrm>
          <a:off x="2508250" y="2895600"/>
          <a:ext cx="254000" cy="203200"/>
        </p:xfrm>
        <a:graphic>
          <a:graphicData uri="http://schemas.openxmlformats.org/presentationml/2006/ole">
            <mc:AlternateContent>
              <mc:Choice xmlns:v="urn:schemas-microsoft-com:vml" Requires="v">
                <p:oleObj spid="_x0000_s1044" name="Equation" r:id="rId9" imgW="253800" imgH="203040" progId="Equation.3">
                  <p:embed/>
                </p:oleObj>
              </mc:Choice>
              <mc:Fallback>
                <p:oleObj name="Equation" r:id="rId9" imgW="253800" imgH="203040" progId="Equation.3">
                  <p:embed/>
                  <p:pic>
                    <p:nvPicPr>
                      <p:cNvPr id="0" name="OLE substitute image"/>
                      <p:cNvPicPr/>
                      <p:nvPr/>
                    </p:nvPicPr>
                    <p:blipFill>
                      <a:blip r:embed="rId10"/>
                      <a:stretch>
                        <a:fillRect/>
                      </a:stretch>
                    </p:blipFill>
                    <p:spPr>
                      <a:xfrm>
                        <a:off x="2508250" y="2895600"/>
                        <a:ext cx="254000" cy="203200"/>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62115995"/>
              </p:ext>
            </p:extLst>
          </p:nvPr>
        </p:nvGraphicFramePr>
        <p:xfrm>
          <a:off x="1828800" y="3048000"/>
          <a:ext cx="254000" cy="203200"/>
        </p:xfrm>
        <a:graphic>
          <a:graphicData uri="http://schemas.openxmlformats.org/presentationml/2006/ole">
            <mc:AlternateContent>
              <mc:Choice xmlns:v="urn:schemas-microsoft-com:vml" Requires="v">
                <p:oleObj spid="_x0000_s1045" name="Equation" r:id="rId11" imgW="253800" imgH="203040" progId="Equation.3">
                  <p:embed/>
                </p:oleObj>
              </mc:Choice>
              <mc:Fallback>
                <p:oleObj name="Equation" r:id="rId11" imgW="253800" imgH="203040" progId="Equation.3">
                  <p:embed/>
                  <p:pic>
                    <p:nvPicPr>
                      <p:cNvPr id="0" name="OLE substitute image"/>
                      <p:cNvPicPr/>
                      <p:nvPr/>
                    </p:nvPicPr>
                    <p:blipFill>
                      <a:blip r:embed="rId12"/>
                      <a:stretch>
                        <a:fillRect/>
                      </a:stretch>
                    </p:blipFill>
                    <p:spPr>
                      <a:xfrm>
                        <a:off x="1828800" y="3048000"/>
                        <a:ext cx="254000" cy="203200"/>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747780224"/>
              </p:ext>
            </p:extLst>
          </p:nvPr>
        </p:nvGraphicFramePr>
        <p:xfrm>
          <a:off x="1416050" y="3454400"/>
          <a:ext cx="165100" cy="203200"/>
        </p:xfrm>
        <a:graphic>
          <a:graphicData uri="http://schemas.openxmlformats.org/presentationml/2006/ole">
            <mc:AlternateContent>
              <mc:Choice xmlns:v="urn:schemas-microsoft-com:vml" Requires="v">
                <p:oleObj spid="_x0000_s1046" name="Equation" r:id="rId13" imgW="164880" imgH="203040" progId="Equation.3">
                  <p:embed/>
                </p:oleObj>
              </mc:Choice>
              <mc:Fallback>
                <p:oleObj name="Equation" r:id="rId13" imgW="164880" imgH="203040" progId="Equation.3">
                  <p:embed/>
                  <p:pic>
                    <p:nvPicPr>
                      <p:cNvPr id="0" name="OLE substitute image"/>
                      <p:cNvPicPr/>
                      <p:nvPr/>
                    </p:nvPicPr>
                    <p:blipFill>
                      <a:blip r:embed="rId14"/>
                      <a:stretch>
                        <a:fillRect/>
                      </a:stretch>
                    </p:blipFill>
                    <p:spPr>
                      <a:xfrm>
                        <a:off x="1416050" y="3454400"/>
                        <a:ext cx="165100" cy="203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55130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Linear and non linear</a:t>
            </a:r>
            <a:endParaRPr lang="en-US"/>
          </a:p>
        </p:txBody>
      </p:sp>
      <p:graphicFrame>
        <p:nvGraphicFramePr>
          <p:cNvPr id="15" name="Chart 14"/>
          <p:cNvGraphicFramePr/>
          <p:nvPr>
            <p:extLst>
              <p:ext uri="{D42A27DB-BD31-4B8C-83A1-F6EECF244321}">
                <p14:modId xmlns:p14="http://schemas.microsoft.com/office/powerpoint/2010/main" val="1004363211"/>
              </p:ext>
            </p:extLst>
          </p:nvPr>
        </p:nvGraphicFramePr>
        <p:xfrm>
          <a:off x="3810000" y="2209800"/>
          <a:ext cx="4572000" cy="2743200"/>
        </p:xfrm>
        <a:graphic>
          <a:graphicData uri="http://schemas.openxmlformats.org/drawingml/2006/chart">
            <c:chart xmlns:c="http://schemas.openxmlformats.org/drawingml/2006/chart"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48696186"/>
              </p:ext>
            </p:extLst>
          </p:nvPr>
        </p:nvGraphicFramePr>
        <p:xfrm>
          <a:off x="838200" y="1988820"/>
          <a:ext cx="1828800" cy="3040380"/>
        </p:xfrm>
        <a:graphic>
          <a:graphicData uri="http://schemas.openxmlformats.org/drawingml/2006/table">
            <a:tbl>
              <a:tblPr>
                <a:tableStyleId>{5C22544A-7EE6-4342-B048-85BDC9FD1C3A}</a:tableStyleId>
              </a:tblPr>
              <a:tblGrid>
                <a:gridCol w="609600"/>
                <a:gridCol w="609600"/>
                <a:gridCol w="609600"/>
              </a:tblGrid>
              <a:tr h="228600">
                <a:tc>
                  <a:txBody>
                    <a:bodyPr vert="horz" wrap="square"/>
                    <a:lstStyle>
                      <a:defPPr/>
                    </a:lstStyle>
                    <a:p>
                      <a:pPr algn="ctr" fontAlgn="b"/>
                      <a:r>
                        <a:rPr lang="en-US" sz="1600" u="none" strike="noStrike">
                          <a:effectLst/>
                        </a:rPr>
                        <a:t>x Temp </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y</a:t>
                      </a:r>
                      <a:r>
                        <a:rPr lang="en-US" sz="1600" u="none" strike="noStrike" baseline="-25000">
                          <a:effectLst/>
                        </a:rPr>
                        <a:t>1</a:t>
                      </a:r>
                      <a:r>
                        <a:rPr lang="en-US" sz="1600" u="none" strike="noStrike">
                          <a:effectLst/>
                        </a:rPr>
                        <a:t>(mV)</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y</a:t>
                      </a:r>
                      <a:r>
                        <a:rPr lang="en-US" sz="1600" u="none" strike="noStrike" baseline="-25000">
                          <a:effectLst/>
                        </a:rPr>
                        <a:t>2</a:t>
                      </a:r>
                      <a:r>
                        <a:rPr lang="en-US" sz="1600" u="none" strike="noStrike">
                          <a:effectLst/>
                        </a:rPr>
                        <a:t>(mV)</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20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30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90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40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160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50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500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250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60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600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360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70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700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490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80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800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640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90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900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810</a:t>
                      </a:r>
                      <a:endParaRPr lang="en-US" sz="1600" b="0" i="0" u="none" strike="noStrike">
                        <a:solidFill>
                          <a:srgbClr val="000000"/>
                        </a:solidFill>
                        <a:effectLst/>
                        <a:latin typeface="Calibri"/>
                      </a:endParaRPr>
                    </a:p>
                  </a:txBody>
                  <a:tcPr marL="9525" marR="9525" marT="9525" marB="0" anchor="b"/>
                </a:tc>
              </a:tr>
              <a:tr h="190500">
                <a:tc>
                  <a:txBody>
                    <a:bodyPr vert="horz" wrap="square"/>
                    <a:lstStyle>
                      <a:defPPr/>
                    </a:lstStyle>
                    <a:p>
                      <a:pPr algn="ctr" fontAlgn="b"/>
                      <a:r>
                        <a:rPr lang="en-US" sz="1600" u="none" strike="noStrike">
                          <a:effectLst/>
                        </a:rPr>
                        <a:t>100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1000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1000</a:t>
                      </a:r>
                      <a:endParaRPr lang="en-US" sz="1600" b="0" i="0" u="none" strike="noStrike">
                        <a:solidFill>
                          <a:srgbClr val="000000"/>
                        </a:solidFill>
                        <a:effectLst/>
                        <a:latin typeface="Calibri"/>
                      </a:endParaRPr>
                    </a:p>
                  </a:txBody>
                  <a:tcPr marL="9525" marR="9525" marT="9525" marB="0" anchor="b"/>
                </a:tc>
              </a:tr>
            </a:tbl>
          </a:graphicData>
        </a:graphic>
      </p:graphicFrame>
      <p:sp>
        <p:nvSpPr>
          <p:cNvPr id="9" name="TextBox 8"/>
          <p:cNvSpPr txBox="1"/>
          <p:nvPr/>
        </p:nvSpPr>
        <p:spPr>
          <a:xfrm>
            <a:off x="4876800" y="5029200"/>
            <a:ext cx="20574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Temperature in degrees Centigrade</a:t>
            </a:r>
            <a:endParaRPr lang="en-US"/>
          </a:p>
        </p:txBody>
      </p:sp>
      <p:sp>
        <p:nvSpPr>
          <p:cNvPr id="18" name="TextBox 17"/>
          <p:cNvSpPr txBox="1"/>
          <p:nvPr/>
        </p:nvSpPr>
        <p:spPr>
          <a:xfrm>
            <a:off x="3048000" y="3352800"/>
            <a:ext cx="9906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Output in mV</a:t>
            </a:r>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2143832843"/>
              </p:ext>
            </p:extLst>
          </p:nvPr>
        </p:nvGraphicFramePr>
        <p:xfrm>
          <a:off x="1143001" y="5172418"/>
          <a:ext cx="1295400" cy="512135"/>
        </p:xfrm>
        <a:graphic>
          <a:graphicData uri="http://schemas.openxmlformats.org/presentationml/2006/ole">
            <mc:AlternateContent>
              <mc:Choice xmlns:v="urn:schemas-microsoft-com:vml" Requires="v">
                <p:oleObj spid="_x0000_s1047" name="Equation" r:id="rId3" imgW="545760" imgH="215640" progId="Equation.3">
                  <p:embed/>
                </p:oleObj>
              </mc:Choice>
              <mc:Fallback>
                <p:oleObj name="Equation" r:id="rId3" imgW="545760" imgH="215640" progId="Equation.3">
                  <p:embed/>
                  <p:pic>
                    <p:nvPicPr>
                      <p:cNvPr id="0" name="OLE substitute image"/>
                      <p:cNvPicPr/>
                      <p:nvPr/>
                    </p:nvPicPr>
                    <p:blipFill>
                      <a:blip r:embed="rId4"/>
                      <a:stretch>
                        <a:fillRect/>
                      </a:stretch>
                    </p:blipFill>
                    <p:spPr>
                      <a:xfrm>
                        <a:off x="1143001" y="5172418"/>
                        <a:ext cx="1295400" cy="51213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076779425"/>
              </p:ext>
            </p:extLst>
          </p:nvPr>
        </p:nvGraphicFramePr>
        <p:xfrm>
          <a:off x="1143000" y="5675531"/>
          <a:ext cx="1511300" cy="533400"/>
        </p:xfrm>
        <a:graphic>
          <a:graphicData uri="http://schemas.openxmlformats.org/presentationml/2006/ole">
            <mc:AlternateContent>
              <mc:Choice xmlns:v="urn:schemas-microsoft-com:vml" Requires="v">
                <p:oleObj spid="_x0000_s1048" name="Equation" r:id="rId5" imgW="647640" imgH="228600" progId="Equation.3">
                  <p:embed/>
                </p:oleObj>
              </mc:Choice>
              <mc:Fallback>
                <p:oleObj name="Equation" r:id="rId5" imgW="647640" imgH="228600" progId="Equation.3">
                  <p:embed/>
                  <p:pic>
                    <p:nvPicPr>
                      <p:cNvPr id="0" name="OLE substitute image"/>
                      <p:cNvPicPr/>
                      <p:nvPr/>
                    </p:nvPicPr>
                    <p:blipFill>
                      <a:blip r:embed="rId6"/>
                      <a:stretch>
                        <a:fillRect/>
                      </a:stretch>
                    </p:blipFill>
                    <p:spPr>
                      <a:xfrm>
                        <a:off x="1143000" y="5675531"/>
                        <a:ext cx="1511300" cy="533400"/>
                      </a:xfrm>
                      <a:prstGeom prst="rect">
                        <a:avLst/>
                      </a:prstGeom>
                    </p:spPr>
                  </p:pic>
                </p:oleObj>
              </mc:Fallback>
            </mc:AlternateContent>
          </a:graphicData>
        </a:graphic>
      </p:graphicFrame>
      <p:sp>
        <p:nvSpPr>
          <p:cNvPr id="21" name="TextBox 20"/>
          <p:cNvSpPr txBox="1"/>
          <p:nvPr/>
        </p:nvSpPr>
        <p:spPr>
          <a:xfrm>
            <a:off x="3048000" y="5682458"/>
            <a:ext cx="6096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Scale is crowded at low temperatures for non linear sensor for analog display</a:t>
            </a:r>
            <a:endParaRPr lang="en-US" sz="2400"/>
          </a:p>
        </p:txBody>
      </p:sp>
      <p:graphicFrame>
        <p:nvGraphicFramePr>
          <p:cNvPr id="22" name="Object 21"/>
          <p:cNvGraphicFramePr>
            <a:graphicFrameLocks noChangeAspect="1"/>
          </p:cNvGraphicFramePr>
          <p:nvPr>
            <p:extLst>
              <p:ext uri="{D42A27DB-BD31-4B8C-83A1-F6EECF244321}">
                <p14:modId xmlns:p14="http://schemas.microsoft.com/office/powerpoint/2010/main" val="2576974191"/>
              </p:ext>
            </p:extLst>
          </p:nvPr>
        </p:nvGraphicFramePr>
        <p:xfrm>
          <a:off x="4514850" y="3321050"/>
          <a:ext cx="114300" cy="215900"/>
        </p:xfrm>
        <a:graphic>
          <a:graphicData uri="http://schemas.openxmlformats.org/presentationml/2006/ole">
            <mc:AlternateContent>
              <mc:Choice xmlns:v="urn:schemas-microsoft-com:vml" Requires="v">
                <p:oleObj spid="_x0000_s1049" name="Equation" r:id="rId7" imgW="114120" imgH="215640" progId="Equation.3">
                  <p:embed/>
                </p:oleObj>
              </mc:Choice>
              <mc:Fallback>
                <p:oleObj name="Equation" r:id="rId7" imgW="114120" imgH="215640" progId="Equation.3">
                  <p:embed/>
                  <p:pic>
                    <p:nvPicPr>
                      <p:cNvPr id="0" name="OLE substitute image"/>
                      <p:cNvPicPr/>
                      <p:nvPr/>
                    </p:nvPicPr>
                    <p:blipFill>
                      <a:blip r:embed="rId8"/>
                      <a:stretch>
                        <a:fillRect/>
                      </a:stretch>
                    </p:blipFill>
                    <p:spPr>
                      <a:xfrm>
                        <a:off x="4514850" y="3321050"/>
                        <a:ext cx="114300" cy="215900"/>
                      </a:xfrm>
                      <a:prstGeom prst="rect">
                        <a:avLst/>
                      </a:prstGeom>
                    </p:spPr>
                  </p:pic>
                </p:oleObj>
              </mc:Fallback>
            </mc:AlternateContent>
          </a:graphicData>
        </a:graphic>
      </p:graphicFrame>
    </p:spTree>
    <p:extLst>
      <p:ext uri="{BB962C8B-B14F-4D97-AF65-F5344CB8AC3E}">
        <p14:creationId xmlns:p14="http://schemas.microsoft.com/office/powerpoint/2010/main" val="838951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1" grpId="0"/>
      <p:bldGraphic spid="15" grpId="0">
        <p:bldAsOne/>
      </p:bldGraphic>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 Digital Instrument </a:t>
            </a:r>
            <a:endParaRPr lang="en-US"/>
          </a:p>
        </p:txBody>
      </p:sp>
      <p:sp>
        <p:nvSpPr>
          <p:cNvPr id="3" name="TextBox 2"/>
          <p:cNvSpPr txBox="1"/>
          <p:nvPr/>
        </p:nvSpPr>
        <p:spPr>
          <a:xfrm>
            <a:off x="381000" y="2590800"/>
            <a:ext cx="12954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Sensor</a:t>
            </a:r>
            <a:endParaRPr lang="en-US" sz="2800"/>
          </a:p>
        </p:txBody>
      </p:sp>
      <p:sp>
        <p:nvSpPr>
          <p:cNvPr id="4" name="TextBox 3"/>
          <p:cNvSpPr txBox="1"/>
          <p:nvPr/>
        </p:nvSpPr>
        <p:spPr>
          <a:xfrm>
            <a:off x="2743200" y="2362200"/>
            <a:ext cx="1600200" cy="954107"/>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 to D converter</a:t>
            </a:r>
            <a:endParaRPr lang="en-US" sz="2800"/>
          </a:p>
        </p:txBody>
      </p:sp>
      <p:cxnSp>
        <p:nvCxnSpPr>
          <p:cNvPr id="5" name="Straight Arrow Connector 4"/>
          <p:cNvCxnSpPr>
            <a:stCxn id="3" idx="3"/>
            <a:endCxn id="4" idx="1"/>
          </p:cNvCxnSpPr>
          <p:nvPr/>
        </p:nvCxnSpPr>
        <p:spPr>
          <a:xfrm flipV="1">
            <a:off x="1676400" y="2839254"/>
            <a:ext cx="1066800" cy="131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00600" y="2574576"/>
            <a:ext cx="19812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Processor</a:t>
            </a:r>
            <a:endParaRPr lang="en-US" sz="2800"/>
          </a:p>
        </p:txBody>
      </p:sp>
      <p:cxnSp>
        <p:nvCxnSpPr>
          <p:cNvPr id="9" name="Straight Arrow Connector 8"/>
          <p:cNvCxnSpPr>
            <a:stCxn id="4" idx="3"/>
            <a:endCxn id="7" idx="1"/>
          </p:cNvCxnSpPr>
          <p:nvPr/>
        </p:nvCxnSpPr>
        <p:spPr>
          <a:xfrm flipV="1">
            <a:off x="4343400" y="2836186"/>
            <a:ext cx="457200" cy="306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67600" y="2574576"/>
            <a:ext cx="13716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Display</a:t>
            </a:r>
            <a:endParaRPr lang="en-US" sz="2800"/>
          </a:p>
        </p:txBody>
      </p:sp>
      <p:cxnSp>
        <p:nvCxnSpPr>
          <p:cNvPr id="12" name="Straight Arrow Connector 11"/>
          <p:cNvCxnSpPr>
            <a:stCxn id="7" idx="3"/>
            <a:endCxn id="10" idx="1"/>
          </p:cNvCxnSpPr>
          <p:nvPr/>
        </p:nvCxnSpPr>
        <p:spPr>
          <a:xfrm>
            <a:off x="6781800" y="2836186"/>
            <a:ext cx="685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2007772913"/>
              </p:ext>
            </p:extLst>
          </p:nvPr>
        </p:nvGraphicFramePr>
        <p:xfrm>
          <a:off x="790575" y="3810000"/>
          <a:ext cx="1084263" cy="1508125"/>
        </p:xfrm>
        <a:graphic>
          <a:graphicData uri="http://schemas.openxmlformats.org/presentationml/2006/ole">
            <mc:AlternateContent>
              <mc:Choice xmlns:v="urn:schemas-microsoft-com:vml" Requires="v">
                <p:oleObj spid="_x0000_s1050" name="Equation" r:id="rId2" imgW="457200" imgH="634680" progId="Equation.3">
                  <p:embed/>
                </p:oleObj>
              </mc:Choice>
              <mc:Fallback>
                <p:oleObj name="Equation" r:id="rId2" imgW="457200" imgH="634680" progId="Equation.3">
                  <p:embed/>
                  <p:pic>
                    <p:nvPicPr>
                      <p:cNvPr id="0" name="OLE substitute image"/>
                      <p:cNvPicPr/>
                      <p:nvPr/>
                    </p:nvPicPr>
                    <p:blipFill>
                      <a:blip r:embed="rId3"/>
                      <a:stretch>
                        <a:fillRect/>
                      </a:stretch>
                    </p:blipFill>
                    <p:spPr>
                      <a:xfrm>
                        <a:off x="790575" y="3810000"/>
                        <a:ext cx="1084263" cy="1508125"/>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933116424"/>
              </p:ext>
            </p:extLst>
          </p:nvPr>
        </p:nvGraphicFramePr>
        <p:xfrm>
          <a:off x="2987675" y="3810000"/>
          <a:ext cx="1274763" cy="1600200"/>
        </p:xfrm>
        <a:graphic>
          <a:graphicData uri="http://schemas.openxmlformats.org/presentationml/2006/ole">
            <mc:AlternateContent>
              <mc:Choice xmlns:v="urn:schemas-microsoft-com:vml" Requires="v">
                <p:oleObj spid="_x0000_s1051" name="Equation" r:id="rId4" imgW="545760" imgH="685800" progId="Equation.3">
                  <p:embed/>
                </p:oleObj>
              </mc:Choice>
              <mc:Fallback>
                <p:oleObj name="Equation" r:id="rId4" imgW="545760" imgH="685800" progId="Equation.3">
                  <p:embed/>
                  <p:pic>
                    <p:nvPicPr>
                      <p:cNvPr id="0" name="OLE substitute image"/>
                      <p:cNvPicPr/>
                      <p:nvPr/>
                    </p:nvPicPr>
                    <p:blipFill>
                      <a:blip r:embed="rId5"/>
                      <a:stretch>
                        <a:fillRect/>
                      </a:stretch>
                    </p:blipFill>
                    <p:spPr>
                      <a:xfrm>
                        <a:off x="2987675" y="3810000"/>
                        <a:ext cx="1274763" cy="1600200"/>
                      </a:xfrm>
                      <a:prstGeom prst="rect">
                        <a:avLst/>
                      </a:prstGeom>
                      <a:noFill/>
                      <a:ln>
                        <a:noFill/>
                      </a:ln>
                    </p:spPr>
                  </p:pic>
                </p:oleObj>
              </mc:Fallback>
            </mc:AlternateContent>
          </a:graphicData>
        </a:graphic>
      </p:graphicFrame>
      <p:sp>
        <p:nvSpPr>
          <p:cNvPr id="16" name="TextBox 15"/>
          <p:cNvSpPr txBox="1"/>
          <p:nvPr/>
        </p:nvSpPr>
        <p:spPr>
          <a:xfrm>
            <a:off x="228600" y="5747264"/>
            <a:ext cx="2286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Easy calculation for linear sensor</a:t>
            </a:r>
            <a:endParaRPr lang="en-US" sz="2400"/>
          </a:p>
        </p:txBody>
      </p:sp>
      <p:sp>
        <p:nvSpPr>
          <p:cNvPr id="17" name="TextBox 16"/>
          <p:cNvSpPr txBox="1"/>
          <p:nvPr/>
        </p:nvSpPr>
        <p:spPr>
          <a:xfrm>
            <a:off x="3162300" y="5747265"/>
            <a:ext cx="2819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Difficult  calculation for non-linear sensor</a:t>
            </a:r>
            <a:endParaRPr lang="en-US" sz="2400"/>
          </a:p>
        </p:txBody>
      </p:sp>
      <p:graphicFrame>
        <p:nvGraphicFramePr>
          <p:cNvPr id="6" name="Object 5"/>
          <p:cNvGraphicFramePr>
            <a:graphicFrameLocks noChangeAspect="1"/>
          </p:cNvGraphicFramePr>
          <p:nvPr>
            <p:extLst>
              <p:ext uri="{D42A27DB-BD31-4B8C-83A1-F6EECF244321}">
                <p14:modId xmlns:p14="http://schemas.microsoft.com/office/powerpoint/2010/main" val="626506793"/>
              </p:ext>
            </p:extLst>
          </p:nvPr>
        </p:nvGraphicFramePr>
        <p:xfrm>
          <a:off x="-21936" y="2962439"/>
          <a:ext cx="340591" cy="374650"/>
        </p:xfrm>
        <a:graphic>
          <a:graphicData uri="http://schemas.openxmlformats.org/presentationml/2006/ole">
            <mc:AlternateContent>
              <mc:Choice xmlns:v="urn:schemas-microsoft-com:vml" Requires="v">
                <p:oleObj spid="_x0000_s1052" name="Equation" r:id="rId6" imgW="126720" imgH="139680" progId="Equation.3">
                  <p:embed/>
                </p:oleObj>
              </mc:Choice>
              <mc:Fallback>
                <p:oleObj name="Equation" r:id="rId6" imgW="126720" imgH="139680" progId="Equation.3">
                  <p:embed/>
                  <p:pic>
                    <p:nvPicPr>
                      <p:cNvPr id="0" name="OLE substitute image"/>
                      <p:cNvPicPr/>
                      <p:nvPr/>
                    </p:nvPicPr>
                    <p:blipFill>
                      <a:blip r:embed="rId7"/>
                      <a:stretch>
                        <a:fillRect/>
                      </a:stretch>
                    </p:blipFill>
                    <p:spPr>
                      <a:xfrm>
                        <a:off x="-21936" y="2962439"/>
                        <a:ext cx="340591" cy="3746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67642746"/>
              </p:ext>
            </p:extLst>
          </p:nvPr>
        </p:nvGraphicFramePr>
        <p:xfrm>
          <a:off x="1928813" y="2938463"/>
          <a:ext cx="374650" cy="442912"/>
        </p:xfrm>
        <a:graphic>
          <a:graphicData uri="http://schemas.openxmlformats.org/presentationml/2006/ole">
            <mc:AlternateContent>
              <mc:Choice xmlns:v="urn:schemas-microsoft-com:vml" Requires="v">
                <p:oleObj spid="_x0000_s1053" name="Equation" r:id="rId8" imgW="139680" imgH="164880" progId="Equation.3">
                  <p:embed/>
                </p:oleObj>
              </mc:Choice>
              <mc:Fallback>
                <p:oleObj name="Equation" r:id="rId8" imgW="139680" imgH="164880" progId="Equation.3">
                  <p:embed/>
                  <p:pic>
                    <p:nvPicPr>
                      <p:cNvPr id="0" name="OLE substitute image"/>
                      <p:cNvPicPr/>
                      <p:nvPr/>
                    </p:nvPicPr>
                    <p:blipFill>
                      <a:blip r:embed="rId9"/>
                      <a:stretch>
                        <a:fillRect/>
                      </a:stretch>
                    </p:blipFill>
                    <p:spPr>
                      <a:xfrm>
                        <a:off x="1928813" y="2938463"/>
                        <a:ext cx="374650" cy="442912"/>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708729626"/>
              </p:ext>
            </p:extLst>
          </p:nvPr>
        </p:nvGraphicFramePr>
        <p:xfrm>
          <a:off x="4392613" y="2903538"/>
          <a:ext cx="442912" cy="579437"/>
        </p:xfrm>
        <a:graphic>
          <a:graphicData uri="http://schemas.openxmlformats.org/presentationml/2006/ole">
            <mc:AlternateContent>
              <mc:Choice xmlns:v="urn:schemas-microsoft-com:vml" Requires="v">
                <p:oleObj spid="_x0000_s1054" name="Equation" r:id="rId10" imgW="164880" imgH="215640" progId="Equation.3">
                  <p:embed/>
                </p:oleObj>
              </mc:Choice>
              <mc:Fallback>
                <p:oleObj name="Equation" r:id="rId10" imgW="164880" imgH="215640" progId="Equation.3">
                  <p:embed/>
                  <p:pic>
                    <p:nvPicPr>
                      <p:cNvPr id="0" name="OLE substitute image"/>
                      <p:cNvPicPr/>
                      <p:nvPr/>
                    </p:nvPicPr>
                    <p:blipFill>
                      <a:blip r:embed="rId11"/>
                      <a:stretch>
                        <a:fillRect/>
                      </a:stretch>
                    </p:blipFill>
                    <p:spPr>
                      <a:xfrm>
                        <a:off x="4392613" y="2903538"/>
                        <a:ext cx="442912" cy="579437"/>
                      </a:xfrm>
                      <a:prstGeom prst="rect">
                        <a:avLst/>
                      </a:prstGeom>
                      <a:noFill/>
                      <a:ln>
                        <a:noFill/>
                      </a:ln>
                    </p:spPr>
                  </p:pic>
                </p:oleObj>
              </mc:Fallback>
            </mc:AlternateContent>
          </a:graphicData>
        </a:graphic>
      </p:graphicFrame>
      <p:sp>
        <p:nvSpPr>
          <p:cNvPr id="13" name="TextBox 12"/>
          <p:cNvSpPr txBox="1"/>
          <p:nvPr/>
        </p:nvSpPr>
        <p:spPr>
          <a:xfrm>
            <a:off x="6698673" y="4003964"/>
            <a:ext cx="2400300"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Table look up can be used instead of solving the equation. Will need memory.</a:t>
            </a:r>
            <a:endParaRPr lang="en-US" sz="2400"/>
          </a:p>
        </p:txBody>
      </p:sp>
      <p:sp>
        <p:nvSpPr>
          <p:cNvPr id="18" name="TextBox 17"/>
          <p:cNvSpPr txBox="1"/>
          <p:nvPr/>
        </p:nvSpPr>
        <p:spPr>
          <a:xfrm>
            <a:off x="4800600" y="3810000"/>
            <a:ext cx="15240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In general</a:t>
            </a:r>
            <a:endParaRPr lang="en-US" sz="2400"/>
          </a:p>
        </p:txBody>
      </p:sp>
      <p:graphicFrame>
        <p:nvGraphicFramePr>
          <p:cNvPr id="19" name="Object 18"/>
          <p:cNvGraphicFramePr>
            <a:graphicFrameLocks noChangeAspect="1"/>
          </p:cNvGraphicFramePr>
          <p:nvPr>
            <p:extLst>
              <p:ext uri="{D42A27DB-BD31-4B8C-83A1-F6EECF244321}">
                <p14:modId xmlns:p14="http://schemas.microsoft.com/office/powerpoint/2010/main" val="1870541167"/>
              </p:ext>
            </p:extLst>
          </p:nvPr>
        </p:nvGraphicFramePr>
        <p:xfrm>
          <a:off x="4818614" y="4299374"/>
          <a:ext cx="1487971" cy="516235"/>
        </p:xfrm>
        <a:graphic>
          <a:graphicData uri="http://schemas.openxmlformats.org/presentationml/2006/ole">
            <mc:AlternateContent>
              <mc:Choice xmlns:v="urn:schemas-microsoft-com:vml" Requires="v">
                <p:oleObj spid="_x0000_s1055" name="Equation" r:id="rId12" imgW="622080" imgH="215640" progId="Equation.3">
                  <p:embed/>
                </p:oleObj>
              </mc:Choice>
              <mc:Fallback>
                <p:oleObj name="Equation" r:id="rId12" imgW="622080" imgH="215640" progId="Equation.3">
                  <p:embed/>
                  <p:pic>
                    <p:nvPicPr>
                      <p:cNvPr id="0" name="OLE substitute image"/>
                      <p:cNvPicPr/>
                      <p:nvPr/>
                    </p:nvPicPr>
                    <p:blipFill>
                      <a:blip r:embed="rId13"/>
                      <a:stretch>
                        <a:fillRect/>
                      </a:stretch>
                    </p:blipFill>
                    <p:spPr>
                      <a:xfrm>
                        <a:off x="4818614" y="4299374"/>
                        <a:ext cx="1487971" cy="51623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525572195"/>
              </p:ext>
            </p:extLst>
          </p:nvPr>
        </p:nvGraphicFramePr>
        <p:xfrm>
          <a:off x="4791075" y="4973638"/>
          <a:ext cx="1625600" cy="512762"/>
        </p:xfrm>
        <a:graphic>
          <a:graphicData uri="http://schemas.openxmlformats.org/presentationml/2006/ole">
            <mc:AlternateContent>
              <mc:Choice xmlns:v="urn:schemas-microsoft-com:vml" Requires="v">
                <p:oleObj spid="_x0000_s1056" name="Equation" r:id="rId14" imgW="723600" imgH="228600" progId="Equation.3">
                  <p:embed/>
                </p:oleObj>
              </mc:Choice>
              <mc:Fallback>
                <p:oleObj name="Equation" r:id="rId14" imgW="723600" imgH="228600" progId="Equation.3">
                  <p:embed/>
                  <p:pic>
                    <p:nvPicPr>
                      <p:cNvPr id="0" name="OLE substitute image"/>
                      <p:cNvPicPr/>
                      <p:nvPr/>
                    </p:nvPicPr>
                    <p:blipFill>
                      <a:blip r:embed="rId15"/>
                      <a:stretch>
                        <a:fillRect/>
                      </a:stretch>
                    </p:blipFill>
                    <p:spPr>
                      <a:xfrm>
                        <a:off x="4791075" y="4973638"/>
                        <a:ext cx="1625600" cy="512762"/>
                      </a:xfrm>
                      <a:prstGeom prst="rect">
                        <a:avLst/>
                      </a:prstGeom>
                    </p:spPr>
                  </p:pic>
                </p:oleObj>
              </mc:Fallback>
            </mc:AlternateContent>
          </a:graphicData>
        </a:graphic>
      </p:graphicFrame>
    </p:spTree>
    <p:extLst>
      <p:ext uri="{BB962C8B-B14F-4D97-AF65-F5344CB8AC3E}">
        <p14:creationId xmlns:p14="http://schemas.microsoft.com/office/powerpoint/2010/main" val="41232521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ppt_x"/>
                                          </p:val>
                                        </p:tav>
                                        <p:tav tm="100000">
                                          <p:val>
                                            <p:strVal val="#ppt_x"/>
                                          </p:val>
                                        </p:tav>
                                      </p:tavLst>
                                    </p:anim>
                                    <p:anim calcmode="lin" valueType="num">
                                      <p:cBhvr additive="base">
                                        <p:cTn id="9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0" grpId="0"/>
      <p:bldP spid="16" grpId="0"/>
      <p:bldP spid="17" grpId="0"/>
      <p:bldP spid="13" grpId="0"/>
      <p:bldP spid="18"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Books</a:t>
            </a:r>
            <a:endParaRPr lang="en-US"/>
          </a:p>
        </p:txBody>
      </p:sp>
      <p:sp>
        <p:nvSpPr>
          <p:cNvPr id="3" name="Content Placeholder 2"/>
          <p:cNvSpPr>
            <a:spLocks noGrp="1"/>
          </p:cNvSpPr>
          <p:nvPr>
            <p:ph sz="quarter" idx="1"/>
          </p:nvPr>
        </p:nvSpPr>
        <p:spPr/>
        <p:txBody>
          <a:bodyPr/>
          <a:lstStyle>
            <a:defPPr/>
          </a:lstStyle>
          <a:p>
            <a:pPr/>
            <a:r>
              <a:rPr lang="en-US" smtClean="0"/>
              <a:t> Principles and applications of Electrical </a:t>
            </a:r>
          </a:p>
          <a:p>
            <a:pPr marL="0" indent="0">
              <a:buNone/>
            </a:pPr>
            <a:r>
              <a:rPr lang="en-US"/>
              <a:t> </a:t>
            </a:r>
            <a:r>
              <a:rPr lang="en-US" smtClean="0"/>
              <a:t>    Engineering</a:t>
            </a:r>
          </a:p>
          <a:p>
            <a:pPr marL="0" indent="0">
              <a:buNone/>
            </a:pPr>
            <a:r>
              <a:rPr lang="en-US"/>
              <a:t> </a:t>
            </a:r>
            <a:r>
              <a:rPr lang="en-US" smtClean="0"/>
              <a:t>    Fifth Edition</a:t>
            </a:r>
          </a:p>
          <a:p>
            <a:pPr marL="0" indent="0">
              <a:buNone/>
            </a:pPr>
            <a:r>
              <a:rPr lang="en-US"/>
              <a:t> </a:t>
            </a:r>
            <a:r>
              <a:rPr lang="en-US" smtClean="0"/>
              <a:t>    By  Giorgio Rizzoni</a:t>
            </a:r>
            <a:endParaRPr lang="en-US" smtClean="0"/>
          </a:p>
          <a:p>
            <a:pPr marL="0" indent="0">
              <a:buNone/>
            </a:pPr>
            <a:r>
              <a:rPr lang="en-US"/>
              <a:t> </a:t>
            </a:r>
            <a:r>
              <a:rPr lang="en-US" smtClean="0"/>
              <a:t>    McGraw-Hill (India)</a:t>
            </a:r>
          </a:p>
          <a:p>
            <a:pPr/>
            <a:r>
              <a:rPr lang="en-US" smtClean="0"/>
              <a:t>References on the net</a:t>
            </a:r>
          </a:p>
          <a:p>
            <a:pPr marL="0" indent="0">
              <a:buNone/>
            </a:pPr>
            <a:endParaRPr lang="en-US"/>
          </a:p>
        </p:txBody>
      </p:sp>
    </p:spTree>
    <p:extLst>
      <p:ext uri="{BB962C8B-B14F-4D97-AF65-F5344CB8AC3E}">
        <p14:creationId xmlns:p14="http://schemas.microsoft.com/office/powerpoint/2010/main" val="1344733205"/>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Algorithm for the</a:t>
            </a:r>
            <a:br>
              <a:rPr lang="en-US" smtClean="0"/>
            </a:br>
            <a:r>
              <a:rPr lang="en-US" smtClean="0"/>
              <a:t> Digital instrument</a:t>
            </a:r>
            <a:endParaRPr lang="en-US"/>
          </a:p>
        </p:txBody>
      </p:sp>
      <p:sp>
        <p:nvSpPr>
          <p:cNvPr id="3" name="Content Placeholder 2"/>
          <p:cNvSpPr>
            <a:spLocks noGrp="1"/>
          </p:cNvSpPr>
          <p:nvPr>
            <p:ph sz="quarter" idx="1"/>
          </p:nvPr>
        </p:nvSpPr>
        <p:spPr/>
        <p:txBody>
          <a:bodyPr/>
          <a:lstStyle>
            <a:defPPr/>
          </a:lstStyle>
          <a:p>
            <a:pPr marL="0" indent="0">
              <a:buNone/>
            </a:pPr>
            <a:r>
              <a:rPr lang="en-US" smtClean="0"/>
              <a:t> (1) Read y</a:t>
            </a:r>
            <a:r>
              <a:rPr lang="en-US" baseline="-25000" smtClean="0"/>
              <a:t>1</a:t>
            </a:r>
          </a:p>
          <a:p>
            <a:pPr marL="0" indent="0">
              <a:buNone/>
            </a:pPr>
            <a:r>
              <a:rPr lang="en-US"/>
              <a:t> </a:t>
            </a:r>
            <a:r>
              <a:rPr lang="en-US" smtClean="0"/>
              <a:t>(2) calculate x = f</a:t>
            </a:r>
            <a:r>
              <a:rPr lang="en-US" baseline="30000" smtClean="0"/>
              <a:t>-1</a:t>
            </a:r>
            <a:r>
              <a:rPr lang="en-US" smtClean="0"/>
              <a:t>(y</a:t>
            </a:r>
            <a:r>
              <a:rPr lang="en-US" baseline="-25000" smtClean="0"/>
              <a:t>1</a:t>
            </a:r>
            <a:r>
              <a:rPr lang="en-US" smtClean="0"/>
              <a:t>) or get x from look up table</a:t>
            </a:r>
          </a:p>
          <a:p>
            <a:pPr marL="0" indent="0">
              <a:buNone/>
            </a:pPr>
            <a:r>
              <a:rPr lang="en-US"/>
              <a:t> </a:t>
            </a:r>
            <a:r>
              <a:rPr lang="en-US" smtClean="0"/>
              <a:t>(3) Send to display</a:t>
            </a:r>
          </a:p>
          <a:p>
            <a:pPr marL="0" indent="0">
              <a:buNone/>
            </a:pPr>
            <a:r>
              <a:rPr lang="en-US"/>
              <a:t> </a:t>
            </a:r>
            <a:r>
              <a:rPr lang="en-US" smtClean="0"/>
              <a:t>(4) Delay</a:t>
            </a:r>
          </a:p>
          <a:p>
            <a:pPr marL="0" indent="0">
              <a:buNone/>
            </a:pPr>
            <a:r>
              <a:rPr lang="en-US"/>
              <a:t> </a:t>
            </a:r>
            <a:r>
              <a:rPr lang="en-US" smtClean="0"/>
              <a:t>(5) Go to (1)</a:t>
            </a:r>
            <a:endParaRPr lang="en-US"/>
          </a:p>
        </p:txBody>
      </p:sp>
    </p:spTree>
    <p:extLst>
      <p:ext uri="{BB962C8B-B14F-4D97-AF65-F5344CB8AC3E}">
        <p14:creationId xmlns:p14="http://schemas.microsoft.com/office/powerpoint/2010/main" val="1071333090"/>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Class Exercise 2.1</a:t>
            </a:r>
            <a:endParaRPr lang="en-US"/>
          </a:p>
        </p:txBody>
      </p:sp>
      <p:sp>
        <p:nvSpPr>
          <p:cNvPr id="3" name="Content Placeholder 2"/>
          <p:cNvSpPr>
            <a:spLocks noGrp="1"/>
          </p:cNvSpPr>
          <p:nvPr>
            <p:ph sz="quarter" idx="1"/>
          </p:nvPr>
        </p:nvSpPr>
        <p:spPr/>
        <p:txBody>
          <a:bodyPr>
            <a:normAutofit fontScale="92500" lnSpcReduction="20000"/>
          </a:bodyPr>
          <a:lstStyle>
            <a:defPPr/>
          </a:lstStyle>
          <a:p>
            <a:pPr marL="0" indent="0">
              <a:buNone/>
            </a:pPr>
            <a:r>
              <a:rPr lang="en-US" smtClean="0"/>
              <a:t> A force sensor has input output characteristics given </a:t>
            </a:r>
          </a:p>
          <a:p>
            <a:pPr marL="0" indent="0">
              <a:buNone/>
            </a:pPr>
            <a:r>
              <a:rPr lang="en-US"/>
              <a:t> </a:t>
            </a:r>
            <a:r>
              <a:rPr lang="en-US" smtClean="0"/>
              <a:t>by </a:t>
            </a:r>
          </a:p>
          <a:p>
            <a:pPr marL="0" indent="0">
              <a:buNone/>
            </a:pPr>
            <a:r>
              <a:rPr lang="en-US"/>
              <a:t> </a:t>
            </a:r>
            <a:r>
              <a:rPr lang="en-US" smtClean="0"/>
              <a:t>Where V is the output voltage and F is the force in  </a:t>
            </a:r>
          </a:p>
          <a:p>
            <a:pPr marL="0" indent="0">
              <a:buNone/>
            </a:pPr>
            <a:r>
              <a:rPr lang="en-US"/>
              <a:t> </a:t>
            </a:r>
            <a:r>
              <a:rPr lang="en-US" smtClean="0"/>
              <a:t> Newtons</a:t>
            </a:r>
            <a:endParaRPr lang="en-US" smtClean="0"/>
          </a:p>
          <a:p>
            <a:pPr marL="0" indent="0">
              <a:buNone/>
            </a:pPr>
            <a:r>
              <a:rPr lang="en-US" smtClean="0"/>
              <a:t>We wish to build an analog Force meter which uses a voltmeter of the range 0-10 volts. The calibration should be valid for the force range from 0 to 10 Newtons. (Full scale). So in your block diagram you have Force sensor and 0 – 10 dc voltmeter. What else you need? Think and design the complete block diagram for the  meter . Show the calibration so that you get one decimal digit accuracy.</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640362015"/>
              </p:ext>
            </p:extLst>
          </p:nvPr>
        </p:nvGraphicFramePr>
        <p:xfrm>
          <a:off x="1447800" y="1981200"/>
          <a:ext cx="1165412" cy="412750"/>
        </p:xfrm>
        <a:graphic>
          <a:graphicData uri="http://schemas.openxmlformats.org/presentationml/2006/ole">
            <mc:AlternateContent>
              <mc:Choice xmlns:v="urn:schemas-microsoft-com:vml" Requires="v">
                <p:oleObj spid="_x0000_s1057" name="Equation" r:id="rId2" imgW="609480" imgH="215640" progId="Equation.3">
                  <p:embed/>
                </p:oleObj>
              </mc:Choice>
              <mc:Fallback>
                <p:oleObj name="Equation" r:id="rId2" imgW="609480" imgH="215640" progId="Equation.3">
                  <p:embed/>
                  <p:pic>
                    <p:nvPicPr>
                      <p:cNvPr id="0" name="OLE substitute image"/>
                      <p:cNvPicPr/>
                      <p:nvPr/>
                    </p:nvPicPr>
                    <p:blipFill>
                      <a:blip r:embed="rId3"/>
                      <a:stretch>
                        <a:fillRect/>
                      </a:stretch>
                    </p:blipFill>
                    <p:spPr>
                      <a:xfrm>
                        <a:off x="1447800" y="1981200"/>
                        <a:ext cx="1165412" cy="412750"/>
                      </a:xfrm>
                      <a:prstGeom prst="rect">
                        <a:avLst/>
                      </a:prstGeom>
                    </p:spPr>
                  </p:pic>
                </p:oleObj>
              </mc:Fallback>
            </mc:AlternateContent>
          </a:graphicData>
        </a:graphic>
      </p:graphicFrame>
    </p:spTree>
    <p:extLst>
      <p:ext uri="{BB962C8B-B14F-4D97-AF65-F5344CB8AC3E}">
        <p14:creationId xmlns:p14="http://schemas.microsoft.com/office/powerpoint/2010/main" val="4156715289"/>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to Exercise 2.1</a:t>
            </a:r>
            <a:endParaRPr lang="en-US"/>
          </a:p>
        </p:txBody>
      </p:sp>
      <p:sp>
        <p:nvSpPr>
          <p:cNvPr id="3" name="Content Placeholder 2"/>
          <p:cNvSpPr>
            <a:spLocks noGrp="1"/>
          </p:cNvSpPr>
          <p:nvPr>
            <p:ph sz="quarter" idx="1"/>
          </p:nvPr>
        </p:nvSpPr>
        <p:spPr/>
        <p:txBody>
          <a:bodyPr/>
          <a:lstStyle>
            <a:defPPr/>
          </a:lstStyle>
          <a:p>
            <a:pPr marL="0" indent="0">
              <a:buNone/>
            </a:pPr>
            <a:r>
              <a:rPr lang="en-US" smtClean="0"/>
              <a:t>We have</a:t>
            </a:r>
          </a:p>
          <a:p>
            <a:pPr marL="0" indent="0">
              <a:buNone/>
            </a:pPr>
            <a:r>
              <a:rPr lang="en-US" smtClean="0"/>
              <a:t>So when F = 10 Newtons</a:t>
            </a:r>
            <a:endParaRPr lang="en-US" smtClean="0"/>
          </a:p>
          <a:p>
            <a:pPr marL="0" indent="0">
              <a:buNone/>
            </a:pPr>
            <a:r>
              <a:rPr lang="en-US"/>
              <a:t> </a:t>
            </a:r>
            <a:r>
              <a:rPr lang="en-US" smtClean="0"/>
              <a:t>            V = 6.324555  volts</a:t>
            </a:r>
          </a:p>
          <a:p>
            <a:pPr marL="0" indent="0">
              <a:buNone/>
            </a:pPr>
            <a:r>
              <a:rPr lang="en-US" smtClean="0"/>
              <a:t>Clearly we can not get full scale deflection if we connect the output of sensor to the voltmeter. So we need an amplifier with gain = 10/6.324555</a:t>
            </a:r>
          </a:p>
          <a:p>
            <a:pPr marL="0" indent="0">
              <a:buNone/>
            </a:pPr>
            <a:r>
              <a:rPr lang="en-US" smtClean="0"/>
              <a:t>= 1.581139</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228367139"/>
              </p:ext>
            </p:extLst>
          </p:nvPr>
        </p:nvGraphicFramePr>
        <p:xfrm>
          <a:off x="2286000" y="1676400"/>
          <a:ext cx="1380565" cy="488950"/>
        </p:xfrm>
        <a:graphic>
          <a:graphicData uri="http://schemas.openxmlformats.org/presentationml/2006/ole">
            <mc:AlternateContent>
              <mc:Choice xmlns:v="urn:schemas-microsoft-com:vml" Requires="v">
                <p:oleObj spid="_x0000_s1058" name="Equation" r:id="rId2" imgW="609480" imgH="215640" progId="Equation.3">
                  <p:embed/>
                </p:oleObj>
              </mc:Choice>
              <mc:Fallback>
                <p:oleObj name="Equation" r:id="rId2" imgW="609480" imgH="215640" progId="Equation.3">
                  <p:embed/>
                  <p:pic>
                    <p:nvPicPr>
                      <p:cNvPr id="0" name="OLE substitute image"/>
                      <p:cNvPicPr/>
                      <p:nvPr/>
                    </p:nvPicPr>
                    <p:blipFill>
                      <a:blip r:embed="rId3"/>
                      <a:stretch>
                        <a:fillRect/>
                      </a:stretch>
                    </p:blipFill>
                    <p:spPr>
                      <a:xfrm>
                        <a:off x="2286000" y="1676400"/>
                        <a:ext cx="1380565" cy="488950"/>
                      </a:xfrm>
                      <a:prstGeom prst="rect">
                        <a:avLst/>
                      </a:prstGeom>
                    </p:spPr>
                  </p:pic>
                </p:oleObj>
              </mc:Fallback>
            </mc:AlternateContent>
          </a:graphicData>
        </a:graphic>
      </p:graphicFrame>
    </p:spTree>
    <p:extLst>
      <p:ext uri="{BB962C8B-B14F-4D97-AF65-F5344CB8AC3E}">
        <p14:creationId xmlns:p14="http://schemas.microsoft.com/office/powerpoint/2010/main" val="3530765066"/>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Block diagram</a:t>
            </a:r>
            <a:endParaRPr lang="en-US"/>
          </a:p>
        </p:txBody>
      </p:sp>
      <p:sp>
        <p:nvSpPr>
          <p:cNvPr id="4" name="TextBox 3"/>
          <p:cNvSpPr txBox="1"/>
          <p:nvPr/>
        </p:nvSpPr>
        <p:spPr>
          <a:xfrm>
            <a:off x="838200" y="3048000"/>
            <a:ext cx="1828800" cy="954107"/>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  Force  </a:t>
            </a:r>
          </a:p>
          <a:p>
            <a:pPr/>
            <a:r>
              <a:rPr lang="en-US" sz="2800" smtClean="0"/>
              <a:t>  sensor</a:t>
            </a:r>
            <a:endParaRPr lang="en-US" sz="2800"/>
          </a:p>
        </p:txBody>
      </p:sp>
      <p:sp>
        <p:nvSpPr>
          <p:cNvPr id="5" name="TextBox 4"/>
          <p:cNvSpPr txBox="1"/>
          <p:nvPr/>
        </p:nvSpPr>
        <p:spPr>
          <a:xfrm>
            <a:off x="3276600" y="3259070"/>
            <a:ext cx="16002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Amplifier</a:t>
            </a:r>
            <a:endParaRPr lang="en-US" sz="28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910" y="2228681"/>
            <a:ext cx="2934110" cy="2400635"/>
          </a:xfrm>
          <a:prstGeom prst="rect">
            <a:avLst/>
          </a:prstGeom>
        </p:spPr>
      </p:pic>
      <p:cxnSp>
        <p:nvCxnSpPr>
          <p:cNvPr id="8" name="Straight Arrow Connector 7"/>
          <p:cNvCxnSpPr>
            <a:stCxn id="4" idx="3"/>
            <a:endCxn id="5" idx="1"/>
          </p:cNvCxnSpPr>
          <p:nvPr/>
        </p:nvCxnSpPr>
        <p:spPr>
          <a:xfrm flipV="1">
            <a:off x="2667000" y="3520680"/>
            <a:ext cx="609600" cy="43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a:off x="4876800" y="3520680"/>
            <a:ext cx="1176110" cy="43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 y="3304310"/>
            <a:ext cx="533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F</a:t>
            </a:r>
            <a:endParaRPr lang="en-US" sz="2800"/>
          </a:p>
        </p:txBody>
      </p:sp>
      <p:cxnSp>
        <p:nvCxnSpPr>
          <p:cNvPr id="13" name="Straight Arrow Connector 12"/>
          <p:cNvCxnSpPr>
            <a:endCxn id="4" idx="1"/>
          </p:cNvCxnSpPr>
          <p:nvPr/>
        </p:nvCxnSpPr>
        <p:spPr>
          <a:xfrm>
            <a:off x="533400" y="3520680"/>
            <a:ext cx="304800" cy="437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1520205080"/>
              </p:ext>
            </p:extLst>
          </p:nvPr>
        </p:nvGraphicFramePr>
        <p:xfrm>
          <a:off x="2667000" y="2691110"/>
          <a:ext cx="1066800" cy="377672"/>
        </p:xfrm>
        <a:graphic>
          <a:graphicData uri="http://schemas.openxmlformats.org/presentationml/2006/ole">
            <mc:AlternateContent>
              <mc:Choice xmlns:v="urn:schemas-microsoft-com:vml" Requires="v">
                <p:oleObj spid="_x0000_s1059" name="Equation" r:id="rId3" imgW="609480" imgH="215640" progId="Equation.3">
                  <p:embed/>
                </p:oleObj>
              </mc:Choice>
              <mc:Fallback>
                <p:oleObj name="Equation" r:id="rId3" imgW="609480" imgH="21564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2667000" y="2691110"/>
                        <a:ext cx="1066800" cy="377672"/>
                      </a:xfrm>
                      <a:prstGeom prst="rect">
                        <a:avLst/>
                      </a:prstGeom>
                      <a:noFill/>
                      <a:ln>
                        <a:noFill/>
                      </a:ln>
                    </p:spPr>
                  </p:pic>
                </p:oleObj>
              </mc:Fallback>
            </mc:AlternateContent>
          </a:graphicData>
        </a:graphic>
      </p:graphicFrame>
      <p:sp>
        <p:nvSpPr>
          <p:cNvPr id="16" name="TextBox 15"/>
          <p:cNvSpPr txBox="1"/>
          <p:nvPr/>
        </p:nvSpPr>
        <p:spPr>
          <a:xfrm>
            <a:off x="5181600" y="2819400"/>
            <a:ext cx="6858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Vo</a:t>
            </a:r>
            <a:endParaRPr lang="en-US" sz="2800"/>
          </a:p>
        </p:txBody>
      </p:sp>
    </p:spTree>
    <p:extLst>
      <p:ext uri="{BB962C8B-B14F-4D97-AF65-F5344CB8AC3E}">
        <p14:creationId xmlns:p14="http://schemas.microsoft.com/office/powerpoint/2010/main" val="1998051650"/>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Calibration</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209532009"/>
              </p:ext>
            </p:extLst>
          </p:nvPr>
        </p:nvGraphicFramePr>
        <p:xfrm>
          <a:off x="304800" y="1604010"/>
          <a:ext cx="3200400" cy="5253990"/>
        </p:xfrm>
        <a:graphic>
          <a:graphicData uri="http://schemas.openxmlformats.org/drawingml/2006/table">
            <a:tbl>
              <a:tblPr firstRow="1" bandRow="1">
                <a:tableStyleId>{5C22544A-7EE6-4342-B048-85BDC9FD1C3A}</a:tableStyleId>
              </a:tblPr>
              <a:tblGrid>
                <a:gridCol w="720090"/>
                <a:gridCol w="720090"/>
                <a:gridCol w="1760220"/>
              </a:tblGrid>
              <a:tr h="370840">
                <a:tc>
                  <a:txBody>
                    <a:bodyPr vert="horz" wrap="square"/>
                    <a:lstStyle>
                      <a:defPPr/>
                    </a:lstStyle>
                    <a:p>
                      <a:pPr algn="ctr" fontAlgn="b"/>
                      <a:r>
                        <a:rPr lang="en-US" sz="2400" b="0" i="0" u="none" strike="noStrike">
                          <a:solidFill>
                            <a:srgbClr val="000000"/>
                          </a:solidFill>
                          <a:effectLst/>
                          <a:latin typeface="Calibri"/>
                        </a:rPr>
                        <a:t>F</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V</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Vo</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0</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0.1</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0.632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1</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0.5</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1.414</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2.2</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3.2</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2.828</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4.5</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3</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3.464</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5.5</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4</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4</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6.3</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5</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4.472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7.1</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6</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4.899</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7.7</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7</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5.292</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8.4</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8</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5.657</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8.9</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6</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9.5</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6.325</a:t>
                      </a:r>
                    </a:p>
                  </a:txBody>
                  <a:tcPr marL="9525" marR="9525" marT="9525" marB="0" anchor="b"/>
                </a:tc>
                <a:tc>
                  <a:txBody>
                    <a:bodyPr vert="horz" wrap="square"/>
                    <a:lstStyle>
                      <a:defPPr/>
                    </a:lstStyle>
                    <a:p>
                      <a:pPr algn="ctr" fontAlgn="b"/>
                      <a:r>
                        <a:rPr lang="en-US" sz="2400" b="0" i="0" u="none" strike="noStrike">
                          <a:solidFill>
                            <a:srgbClr val="000000"/>
                          </a:solidFill>
                          <a:effectLst/>
                          <a:latin typeface="Calibri"/>
                        </a:rPr>
                        <a:t>10</a:t>
                      </a:r>
                    </a:p>
                  </a:txBody>
                  <a:tcPr marL="9525" marR="9525" marT="9525" marB="0" anchor="b"/>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854608"/>
            <a:ext cx="4948420" cy="4048707"/>
          </a:xfrm>
          <a:prstGeom prst="rect">
            <a:avLst/>
          </a:prstGeom>
        </p:spPr>
      </p:pic>
      <p:sp>
        <p:nvSpPr>
          <p:cNvPr id="5" name="TextBox 4"/>
          <p:cNvSpPr txBox="1"/>
          <p:nvPr/>
        </p:nvSpPr>
        <p:spPr>
          <a:xfrm>
            <a:off x="4191000" y="2590800"/>
            <a:ext cx="304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0</a:t>
            </a:r>
            <a:endParaRPr lang="en-US" sz="2400">
              <a:solidFill>
                <a:srgbClr val="FF0000"/>
              </a:solidFill>
            </a:endParaRPr>
          </a:p>
        </p:txBody>
      </p:sp>
      <p:sp>
        <p:nvSpPr>
          <p:cNvPr id="6" name="TextBox 5"/>
          <p:cNvSpPr txBox="1"/>
          <p:nvPr/>
        </p:nvSpPr>
        <p:spPr>
          <a:xfrm>
            <a:off x="4495800" y="22860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.1</a:t>
            </a:r>
            <a:endParaRPr lang="en-US" sz="2400">
              <a:solidFill>
                <a:srgbClr val="FF0000"/>
              </a:solidFill>
            </a:endParaRPr>
          </a:p>
        </p:txBody>
      </p:sp>
      <p:sp>
        <p:nvSpPr>
          <p:cNvPr id="7" name="TextBox 6"/>
          <p:cNvSpPr txBox="1"/>
          <p:nvPr/>
        </p:nvSpPr>
        <p:spPr>
          <a:xfrm>
            <a:off x="5105400" y="20574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.5</a:t>
            </a:r>
            <a:endParaRPr lang="en-US" sz="2400">
              <a:solidFill>
                <a:srgbClr val="FF0000"/>
              </a:solidFill>
            </a:endParaRPr>
          </a:p>
        </p:txBody>
      </p:sp>
      <p:sp>
        <p:nvSpPr>
          <p:cNvPr id="8" name="TextBox 7"/>
          <p:cNvSpPr txBox="1"/>
          <p:nvPr/>
        </p:nvSpPr>
        <p:spPr>
          <a:xfrm>
            <a:off x="5486400" y="20574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1</a:t>
            </a:r>
            <a:endParaRPr lang="en-US" sz="2400">
              <a:solidFill>
                <a:srgbClr val="FF0000"/>
              </a:solidFill>
            </a:endParaRPr>
          </a:p>
        </p:txBody>
      </p:sp>
      <p:sp>
        <p:nvSpPr>
          <p:cNvPr id="9" name="TextBox 8"/>
          <p:cNvSpPr txBox="1"/>
          <p:nvPr/>
        </p:nvSpPr>
        <p:spPr>
          <a:xfrm>
            <a:off x="6172200" y="19812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a:solidFill>
                  <a:srgbClr val="FF0000"/>
                </a:solidFill>
              </a:rPr>
              <a:t>2</a:t>
            </a:r>
          </a:p>
        </p:txBody>
      </p:sp>
      <p:sp>
        <p:nvSpPr>
          <p:cNvPr id="10" name="TextBox 9"/>
          <p:cNvSpPr txBox="1"/>
          <p:nvPr/>
        </p:nvSpPr>
        <p:spPr>
          <a:xfrm>
            <a:off x="6553200" y="19812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3</a:t>
            </a:r>
            <a:endParaRPr lang="en-US" sz="2400">
              <a:solidFill>
                <a:srgbClr val="FF0000"/>
              </a:solidFill>
            </a:endParaRPr>
          </a:p>
        </p:txBody>
      </p:sp>
      <p:sp>
        <p:nvSpPr>
          <p:cNvPr id="11" name="TextBox 10"/>
          <p:cNvSpPr txBox="1"/>
          <p:nvPr/>
        </p:nvSpPr>
        <p:spPr>
          <a:xfrm>
            <a:off x="6858000" y="2052935"/>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4</a:t>
            </a:r>
            <a:endParaRPr lang="en-US" sz="2400">
              <a:solidFill>
                <a:srgbClr val="FF0000"/>
              </a:solidFill>
            </a:endParaRPr>
          </a:p>
        </p:txBody>
      </p:sp>
      <p:sp>
        <p:nvSpPr>
          <p:cNvPr id="12" name="TextBox 11"/>
          <p:cNvSpPr txBox="1"/>
          <p:nvPr/>
        </p:nvSpPr>
        <p:spPr>
          <a:xfrm>
            <a:off x="7239000" y="21336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5</a:t>
            </a:r>
            <a:endParaRPr lang="en-US" sz="2400">
              <a:solidFill>
                <a:srgbClr val="FF0000"/>
              </a:solidFill>
            </a:endParaRPr>
          </a:p>
        </p:txBody>
      </p:sp>
      <p:sp>
        <p:nvSpPr>
          <p:cNvPr id="13" name="TextBox 12"/>
          <p:cNvSpPr txBox="1"/>
          <p:nvPr/>
        </p:nvSpPr>
        <p:spPr>
          <a:xfrm>
            <a:off x="7391400" y="2205335"/>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6</a:t>
            </a:r>
            <a:endParaRPr lang="en-US" sz="2400">
              <a:solidFill>
                <a:srgbClr val="FF0000"/>
              </a:solidFill>
            </a:endParaRPr>
          </a:p>
        </p:txBody>
      </p:sp>
      <p:sp>
        <p:nvSpPr>
          <p:cNvPr id="14" name="TextBox 13"/>
          <p:cNvSpPr txBox="1"/>
          <p:nvPr/>
        </p:nvSpPr>
        <p:spPr>
          <a:xfrm>
            <a:off x="7696200" y="2362200"/>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7</a:t>
            </a:r>
            <a:endParaRPr lang="en-US" sz="2400">
              <a:solidFill>
                <a:srgbClr val="FF0000"/>
              </a:solidFill>
            </a:endParaRPr>
          </a:p>
        </p:txBody>
      </p:sp>
      <p:sp>
        <p:nvSpPr>
          <p:cNvPr id="15" name="TextBox 14"/>
          <p:cNvSpPr txBox="1"/>
          <p:nvPr/>
        </p:nvSpPr>
        <p:spPr>
          <a:xfrm>
            <a:off x="7848600" y="2510135"/>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8</a:t>
            </a:r>
            <a:endParaRPr lang="en-US" sz="2400">
              <a:solidFill>
                <a:srgbClr val="FF0000"/>
              </a:solidFill>
            </a:endParaRPr>
          </a:p>
        </p:txBody>
      </p:sp>
      <p:sp>
        <p:nvSpPr>
          <p:cNvPr id="16" name="TextBox 15"/>
          <p:cNvSpPr txBox="1"/>
          <p:nvPr/>
        </p:nvSpPr>
        <p:spPr>
          <a:xfrm>
            <a:off x="8001000" y="2662535"/>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9</a:t>
            </a:r>
            <a:endParaRPr lang="en-US" sz="2400">
              <a:solidFill>
                <a:srgbClr val="FF0000"/>
              </a:solidFill>
            </a:endParaRPr>
          </a:p>
        </p:txBody>
      </p:sp>
      <p:sp>
        <p:nvSpPr>
          <p:cNvPr id="17" name="TextBox 16"/>
          <p:cNvSpPr txBox="1"/>
          <p:nvPr/>
        </p:nvSpPr>
        <p:spPr>
          <a:xfrm>
            <a:off x="8229600" y="2662535"/>
            <a:ext cx="5334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solidFill>
                  <a:srgbClr val="FF0000"/>
                </a:solidFill>
              </a:rPr>
              <a:t>10</a:t>
            </a:r>
            <a:endParaRPr lang="en-US" sz="2400">
              <a:solidFill>
                <a:srgbClr val="FF0000"/>
              </a:solidFill>
            </a:endParaRPr>
          </a:p>
        </p:txBody>
      </p:sp>
    </p:spTree>
    <p:extLst>
      <p:ext uri="{BB962C8B-B14F-4D97-AF65-F5344CB8AC3E}">
        <p14:creationId xmlns:p14="http://schemas.microsoft.com/office/powerpoint/2010/main" val="3038942237"/>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Exercise 2.2</a:t>
            </a:r>
            <a:endParaRPr lang="en-US"/>
          </a:p>
        </p:txBody>
      </p:sp>
      <p:sp>
        <p:nvSpPr>
          <p:cNvPr id="3" name="Content Placeholder 2"/>
          <p:cNvSpPr>
            <a:spLocks noGrp="1"/>
          </p:cNvSpPr>
          <p:nvPr>
            <p:ph sz="quarter" idx="4294967295"/>
          </p:nvPr>
        </p:nvSpPr>
        <p:spPr>
          <a:xfrm>
            <a:off x="990600" y="1600200"/>
            <a:ext cx="8153400" cy="609600"/>
          </a:xfrm>
        </p:spPr>
        <p:txBody>
          <a:bodyPr/>
          <a:lstStyle>
            <a:defPPr/>
          </a:lstStyle>
          <a:p>
            <a:pPr marL="0" indent="0">
              <a:buNone/>
            </a:pPr>
            <a:r>
              <a:rPr lang="en-US" smtClean="0"/>
              <a:t>Consider the block diagram below</a:t>
            </a:r>
          </a:p>
          <a:p>
            <a:pPr marL="0" indent="0">
              <a:buNone/>
            </a:pPr>
            <a:endParaRPr lang="en-US"/>
          </a:p>
        </p:txBody>
      </p:sp>
      <p:sp>
        <p:nvSpPr>
          <p:cNvPr id="5" name="TextBox 4"/>
          <p:cNvSpPr txBox="1"/>
          <p:nvPr/>
        </p:nvSpPr>
        <p:spPr>
          <a:xfrm>
            <a:off x="914400" y="2971800"/>
            <a:ext cx="13716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Sensor</a:t>
            </a:r>
            <a:endParaRPr lang="en-US" sz="2800"/>
          </a:p>
        </p:txBody>
      </p:sp>
      <p:cxnSp>
        <p:nvCxnSpPr>
          <p:cNvPr id="7" name="Straight Arrow Connector 6"/>
          <p:cNvCxnSpPr>
            <a:endCxn id="5" idx="1"/>
          </p:cNvCxnSpPr>
          <p:nvPr/>
        </p:nvCxnSpPr>
        <p:spPr>
          <a:xfrm>
            <a:off x="381000" y="323341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 y="3124200"/>
            <a:ext cx="5334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x</a:t>
            </a:r>
            <a:endParaRPr lang="en-US" sz="3200"/>
          </a:p>
        </p:txBody>
      </p:sp>
      <p:sp>
        <p:nvSpPr>
          <p:cNvPr id="9" name="TextBox 8"/>
          <p:cNvSpPr txBox="1"/>
          <p:nvPr/>
        </p:nvSpPr>
        <p:spPr>
          <a:xfrm>
            <a:off x="2743200" y="2971800"/>
            <a:ext cx="16764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Attenuator</a:t>
            </a:r>
            <a:endParaRPr lang="en-US" sz="2800"/>
          </a:p>
        </p:txBody>
      </p:sp>
      <p:cxnSp>
        <p:nvCxnSpPr>
          <p:cNvPr id="11" name="Straight Arrow Connector 10"/>
          <p:cNvCxnSpPr>
            <a:stCxn id="5" idx="3"/>
            <a:endCxn id="9" idx="1"/>
          </p:cNvCxnSpPr>
          <p:nvPr/>
        </p:nvCxnSpPr>
        <p:spPr>
          <a:xfrm>
            <a:off x="2286000" y="3233410"/>
            <a:ext cx="457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53000" y="2768723"/>
            <a:ext cx="1676400" cy="954107"/>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 to D</a:t>
            </a:r>
          </a:p>
          <a:p>
            <a:pPr/>
            <a:r>
              <a:rPr lang="en-US" sz="2800" smtClean="0"/>
              <a:t>Converter</a:t>
            </a:r>
            <a:endParaRPr lang="en-US" sz="2800"/>
          </a:p>
        </p:txBody>
      </p:sp>
      <p:cxnSp>
        <p:nvCxnSpPr>
          <p:cNvPr id="14" name="Straight Arrow Connector 13"/>
          <p:cNvCxnSpPr>
            <a:stCxn id="9" idx="3"/>
            <a:endCxn id="12" idx="1"/>
          </p:cNvCxnSpPr>
          <p:nvPr/>
        </p:nvCxnSpPr>
        <p:spPr>
          <a:xfrm>
            <a:off x="4419600" y="3233410"/>
            <a:ext cx="533400" cy="123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45037" y="2995466"/>
            <a:ext cx="16002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Processor</a:t>
            </a:r>
            <a:endParaRPr lang="en-US" sz="2800"/>
          </a:p>
        </p:txBody>
      </p:sp>
      <p:cxnSp>
        <p:nvCxnSpPr>
          <p:cNvPr id="17" name="Straight Arrow Connector 16"/>
          <p:cNvCxnSpPr>
            <a:stCxn id="12" idx="3"/>
            <a:endCxn id="15" idx="1"/>
          </p:cNvCxnSpPr>
          <p:nvPr/>
        </p:nvCxnSpPr>
        <p:spPr>
          <a:xfrm>
            <a:off x="6629400" y="3245777"/>
            <a:ext cx="415637" cy="112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400800" y="4267200"/>
            <a:ext cx="1600200" cy="52322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Display x</a:t>
            </a:r>
            <a:endParaRPr lang="en-US" sz="2800"/>
          </a:p>
        </p:txBody>
      </p:sp>
      <p:cxnSp>
        <p:nvCxnSpPr>
          <p:cNvPr id="22" name="Straight Connector 21"/>
          <p:cNvCxnSpPr>
            <a:stCxn id="15" idx="3"/>
          </p:cNvCxnSpPr>
          <p:nvPr/>
        </p:nvCxnSpPr>
        <p:spPr>
          <a:xfrm>
            <a:off x="8645237" y="3257076"/>
            <a:ext cx="346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991600" y="3257076"/>
            <a:ext cx="0" cy="1271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3"/>
          </p:cNvCxnSpPr>
          <p:nvPr/>
        </p:nvCxnSpPr>
        <p:spPr>
          <a:xfrm flipH="1">
            <a:off x="8001000" y="4528810"/>
            <a:ext cx="990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362200" y="3124200"/>
            <a:ext cx="5334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a:t>y</a:t>
            </a:r>
          </a:p>
        </p:txBody>
      </p:sp>
      <p:sp>
        <p:nvSpPr>
          <p:cNvPr id="28" name="TextBox 27"/>
          <p:cNvSpPr txBox="1"/>
          <p:nvPr/>
        </p:nvSpPr>
        <p:spPr>
          <a:xfrm>
            <a:off x="4419600" y="3124200"/>
            <a:ext cx="6096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y</a:t>
            </a:r>
            <a:r>
              <a:rPr lang="en-US" sz="3200" baseline="-25000" smtClean="0"/>
              <a:t>1</a:t>
            </a:r>
            <a:endParaRPr lang="en-US" sz="3200" baseline="-25000"/>
          </a:p>
        </p:txBody>
      </p:sp>
      <p:sp>
        <p:nvSpPr>
          <p:cNvPr id="29" name="TextBox 28"/>
          <p:cNvSpPr txBox="1"/>
          <p:nvPr/>
        </p:nvSpPr>
        <p:spPr>
          <a:xfrm>
            <a:off x="6629400" y="3124200"/>
            <a:ext cx="6096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y</a:t>
            </a:r>
            <a:r>
              <a:rPr lang="en-US" sz="3200" baseline="-25000"/>
              <a:t>2</a:t>
            </a:r>
          </a:p>
        </p:txBody>
      </p:sp>
      <p:graphicFrame>
        <p:nvGraphicFramePr>
          <p:cNvPr id="30" name="Table 29"/>
          <p:cNvGraphicFramePr>
            <a:graphicFrameLocks noGrp="1"/>
          </p:cNvGraphicFramePr>
          <p:nvPr>
            <p:extLst>
              <p:ext uri="{D42A27DB-BD31-4B8C-83A1-F6EECF244321}">
                <p14:modId xmlns:p14="http://schemas.microsoft.com/office/powerpoint/2010/main" val="1276790810"/>
              </p:ext>
            </p:extLst>
          </p:nvPr>
        </p:nvGraphicFramePr>
        <p:xfrm>
          <a:off x="228600" y="4114800"/>
          <a:ext cx="2133600" cy="1371600"/>
        </p:xfrm>
        <a:graphic>
          <a:graphicData uri="http://schemas.openxmlformats.org/drawingml/2006/table">
            <a:tbl>
              <a:tblPr firstRow="1" bandRow="1">
                <a:tableStyleId>{5C22544A-7EE6-4342-B048-85BDC9FD1C3A}</a:tableStyleId>
              </a:tblPr>
              <a:tblGrid>
                <a:gridCol w="872836"/>
                <a:gridCol w="1260764"/>
              </a:tblGrid>
              <a:tr h="370840">
                <a:tc>
                  <a:txBody>
                    <a:bodyPr vert="horz" wrap="square"/>
                    <a:lstStyle>
                      <a:defPPr/>
                    </a:lstStyle>
                    <a:p>
                      <a:pPr/>
                      <a:r>
                        <a:rPr lang="en-US" sz="2400" smtClean="0"/>
                        <a:t>x</a:t>
                      </a:r>
                      <a:endParaRPr lang="en-US" sz="2400"/>
                    </a:p>
                  </a:txBody>
                  <a:tcPr/>
                </a:tc>
                <a:tc>
                  <a:txBody>
                    <a:bodyPr vert="horz" wrap="square"/>
                    <a:lstStyle>
                      <a:defPPr/>
                    </a:lstStyle>
                    <a:p>
                      <a:pPr/>
                      <a:r>
                        <a:rPr lang="en-US" sz="2400" smtClean="0"/>
                        <a:t>Y(Volts)</a:t>
                      </a:r>
                      <a:endParaRPr lang="en-US" sz="2400"/>
                    </a:p>
                  </a:txBody>
                  <a:tcPr/>
                </a:tc>
              </a:tr>
              <a:tr h="370840">
                <a:tc>
                  <a:txBody>
                    <a:bodyPr vert="horz" wrap="square"/>
                    <a:lstStyle>
                      <a:defPPr/>
                    </a:lstStyle>
                    <a:p>
                      <a:pPr/>
                      <a:r>
                        <a:rPr lang="en-US" sz="2400" smtClean="0"/>
                        <a:t>0</a:t>
                      </a:r>
                      <a:endParaRPr lang="en-US" sz="2400"/>
                    </a:p>
                  </a:txBody>
                  <a:tcPr/>
                </a:tc>
                <a:tc>
                  <a:txBody>
                    <a:bodyPr vert="horz" wrap="square"/>
                    <a:lstStyle>
                      <a:defPPr/>
                    </a:lstStyle>
                    <a:p>
                      <a:pPr/>
                      <a:r>
                        <a:rPr lang="en-US" sz="2400" smtClean="0"/>
                        <a:t>15</a:t>
                      </a:r>
                      <a:endParaRPr lang="en-US" sz="2400"/>
                    </a:p>
                  </a:txBody>
                  <a:tcPr/>
                </a:tc>
              </a:tr>
              <a:tr h="370840">
                <a:tc>
                  <a:txBody>
                    <a:bodyPr vert="horz" wrap="square"/>
                    <a:lstStyle>
                      <a:defPPr/>
                    </a:lstStyle>
                    <a:p>
                      <a:pPr/>
                      <a:r>
                        <a:rPr lang="en-US" sz="2400" smtClean="0"/>
                        <a:t>3</a:t>
                      </a:r>
                      <a:endParaRPr lang="en-US" sz="2400"/>
                    </a:p>
                  </a:txBody>
                  <a:tcPr/>
                </a:tc>
                <a:tc>
                  <a:txBody>
                    <a:bodyPr vert="horz" wrap="square"/>
                    <a:lstStyle>
                      <a:defPPr/>
                    </a:lstStyle>
                    <a:p>
                      <a:pPr/>
                      <a:r>
                        <a:rPr lang="en-US" sz="2400" smtClean="0"/>
                        <a:t>2</a:t>
                      </a:r>
                      <a:endParaRPr lang="en-US" sz="2400"/>
                    </a:p>
                  </a:txBody>
                  <a:tcPr/>
                </a:tc>
              </a:tr>
            </a:tbl>
          </a:graphicData>
        </a:graphic>
      </p:graphicFrame>
      <p:sp>
        <p:nvSpPr>
          <p:cNvPr id="31" name="TextBox 30"/>
          <p:cNvSpPr txBox="1"/>
          <p:nvPr/>
        </p:nvSpPr>
        <p:spPr>
          <a:xfrm>
            <a:off x="2362200" y="4191000"/>
            <a:ext cx="3886200" cy="1938992"/>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8 bit A to D converter is used and range of input voltage to ADC is 0 to 5 volts. Obtain the expression for x in terms of y</a:t>
            </a:r>
            <a:r>
              <a:rPr lang="en-US" sz="2400" baseline="-25000" smtClean="0"/>
              <a:t>2</a:t>
            </a:r>
            <a:r>
              <a:rPr lang="en-US" sz="2400" smtClean="0"/>
              <a:t> that processor will use</a:t>
            </a:r>
            <a:endParaRPr lang="en-US" sz="2400"/>
          </a:p>
        </p:txBody>
      </p:sp>
    </p:spTree>
    <p:extLst>
      <p:ext uri="{BB962C8B-B14F-4D97-AF65-F5344CB8AC3E}">
        <p14:creationId xmlns:p14="http://schemas.microsoft.com/office/powerpoint/2010/main" val="4095070493"/>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to Exercise 2.2</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513313612"/>
              </p:ext>
            </p:extLst>
          </p:nvPr>
        </p:nvGraphicFramePr>
        <p:xfrm>
          <a:off x="609600" y="1752600"/>
          <a:ext cx="1955800" cy="558800"/>
        </p:xfrm>
        <a:graphic>
          <a:graphicData uri="http://schemas.openxmlformats.org/presentationml/2006/ole">
            <mc:AlternateContent>
              <mc:Choice xmlns:v="urn:schemas-microsoft-com:vml" Requires="v">
                <p:oleObj spid="_x0000_s1060" name="Equation" r:id="rId2" imgW="711000" imgH="203040" progId="Equation.3">
                  <p:embed/>
                </p:oleObj>
              </mc:Choice>
              <mc:Fallback>
                <p:oleObj name="Equation" r:id="rId2" imgW="711000" imgH="203040" progId="Equation.3">
                  <p:embed/>
                  <p:pic>
                    <p:nvPicPr>
                      <p:cNvPr id="0" name="OLE substitute image"/>
                      <p:cNvPicPr/>
                      <p:nvPr/>
                    </p:nvPicPr>
                    <p:blipFill>
                      <a:blip r:embed="rId3"/>
                      <a:stretch>
                        <a:fillRect/>
                      </a:stretch>
                    </p:blipFill>
                    <p:spPr>
                      <a:xfrm>
                        <a:off x="609600" y="1752600"/>
                        <a:ext cx="1955800" cy="558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607014392"/>
              </p:ext>
            </p:extLst>
          </p:nvPr>
        </p:nvGraphicFramePr>
        <p:xfrm>
          <a:off x="695325" y="2590800"/>
          <a:ext cx="2173288" cy="654050"/>
        </p:xfrm>
        <a:graphic>
          <a:graphicData uri="http://schemas.openxmlformats.org/presentationml/2006/ole">
            <mc:AlternateContent>
              <mc:Choice xmlns:v="urn:schemas-microsoft-com:vml" Requires="v">
                <p:oleObj spid="_x0000_s1061" name="Equation" r:id="rId4" imgW="1307880" imgH="393480" progId="Equation.3">
                  <p:embed/>
                </p:oleObj>
              </mc:Choice>
              <mc:Fallback>
                <p:oleObj name="Equation" r:id="rId4" imgW="1307880" imgH="393480" progId="Equation.3">
                  <p:embed/>
                  <p:pic>
                    <p:nvPicPr>
                      <p:cNvPr id="0" name="OLE substitute image"/>
                      <p:cNvPicPr/>
                      <p:nvPr/>
                    </p:nvPicPr>
                    <p:blipFill>
                      <a:blip r:embed="rId5"/>
                      <a:stretch>
                        <a:fillRect/>
                      </a:stretch>
                    </p:blipFill>
                    <p:spPr>
                      <a:xfrm>
                        <a:off x="695325" y="2590800"/>
                        <a:ext cx="2173288" cy="6540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46888341"/>
              </p:ext>
            </p:extLst>
          </p:nvPr>
        </p:nvGraphicFramePr>
        <p:xfrm>
          <a:off x="838200" y="3597275"/>
          <a:ext cx="2133600" cy="1036638"/>
        </p:xfrm>
        <a:graphic>
          <a:graphicData uri="http://schemas.openxmlformats.org/presentationml/2006/ole">
            <mc:AlternateContent>
              <mc:Choice xmlns:v="urn:schemas-microsoft-com:vml" Requires="v">
                <p:oleObj spid="_x0000_s1062" name="Equation" r:id="rId6" imgW="888840" imgH="431640" progId="Equation.3">
                  <p:embed/>
                </p:oleObj>
              </mc:Choice>
              <mc:Fallback>
                <p:oleObj name="Equation" r:id="rId6" imgW="888840" imgH="431640" progId="Equation.3">
                  <p:embed/>
                  <p:pic>
                    <p:nvPicPr>
                      <p:cNvPr id="0" name="OLE substitute image"/>
                      <p:cNvPicPr/>
                      <p:nvPr/>
                    </p:nvPicPr>
                    <p:blipFill>
                      <a:blip r:embed="rId7"/>
                      <a:stretch>
                        <a:fillRect/>
                      </a:stretch>
                    </p:blipFill>
                    <p:spPr>
                      <a:xfrm>
                        <a:off x="838200" y="3597275"/>
                        <a:ext cx="2133600" cy="1036638"/>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77406763"/>
              </p:ext>
            </p:extLst>
          </p:nvPr>
        </p:nvGraphicFramePr>
        <p:xfrm>
          <a:off x="838200" y="4724400"/>
          <a:ext cx="1752600" cy="784058"/>
        </p:xfrm>
        <a:graphic>
          <a:graphicData uri="http://schemas.openxmlformats.org/presentationml/2006/ole">
            <mc:AlternateContent>
              <mc:Choice xmlns:v="urn:schemas-microsoft-com:vml" Requires="v">
                <p:oleObj spid="_x0000_s1063" name="Equation" r:id="rId8" imgW="965160" imgH="431640" progId="Equation.3">
                  <p:embed/>
                </p:oleObj>
              </mc:Choice>
              <mc:Fallback>
                <p:oleObj name="Equation" r:id="rId8" imgW="965160" imgH="431640" progId="Equation.3">
                  <p:embed/>
                  <p:pic>
                    <p:nvPicPr>
                      <p:cNvPr id="0" name="OLE substitute image"/>
                      <p:cNvPicPr/>
                      <p:nvPr/>
                    </p:nvPicPr>
                    <p:blipFill>
                      <a:blip r:embed="rId9"/>
                      <a:stretch>
                        <a:fillRect/>
                      </a:stretch>
                    </p:blipFill>
                    <p:spPr>
                      <a:xfrm>
                        <a:off x="838200" y="4724400"/>
                        <a:ext cx="1752600" cy="78405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96473908"/>
              </p:ext>
            </p:extLst>
          </p:nvPr>
        </p:nvGraphicFramePr>
        <p:xfrm>
          <a:off x="731838" y="5640388"/>
          <a:ext cx="2193925" cy="1035050"/>
        </p:xfrm>
        <a:graphic>
          <a:graphicData uri="http://schemas.openxmlformats.org/presentationml/2006/ole">
            <mc:AlternateContent>
              <mc:Choice xmlns:v="urn:schemas-microsoft-com:vml" Requires="v">
                <p:oleObj spid="_x0000_s1064" name="Equation" r:id="rId10" imgW="914400" imgH="431640" progId="Equation.3">
                  <p:embed/>
                </p:oleObj>
              </mc:Choice>
              <mc:Fallback>
                <p:oleObj name="Equation" r:id="rId10" imgW="914400" imgH="431640" progId="Equation.3">
                  <p:embed/>
                  <p:pic>
                    <p:nvPicPr>
                      <p:cNvPr id="0" name="OLE substitute image"/>
                      <p:cNvPicPr/>
                      <p:nvPr/>
                    </p:nvPicPr>
                    <p:blipFill>
                      <a:blip r:embed="rId11"/>
                      <a:stretch>
                        <a:fillRect/>
                      </a:stretch>
                    </p:blipFill>
                    <p:spPr>
                      <a:xfrm>
                        <a:off x="731838" y="5640388"/>
                        <a:ext cx="2193925" cy="1035050"/>
                      </a:xfrm>
                      <a:prstGeom prst="rect">
                        <a:avLst/>
                      </a:prstGeom>
                      <a:noFill/>
                      <a:ln>
                        <a:noFill/>
                      </a:ln>
                    </p:spPr>
                  </p:pic>
                </p:oleObj>
              </mc:Fallback>
            </mc:AlternateContent>
          </a:graphicData>
        </a:graphic>
      </p:graphicFrame>
      <p:sp>
        <p:nvSpPr>
          <p:cNvPr id="8" name="TextBox 7"/>
          <p:cNvSpPr txBox="1"/>
          <p:nvPr/>
        </p:nvSpPr>
        <p:spPr>
          <a:xfrm>
            <a:off x="3962400" y="1600200"/>
            <a:ext cx="42672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Since ADC accepts the maximum input of 5 volts  y</a:t>
            </a:r>
            <a:r>
              <a:rPr lang="en-US" sz="2400" baseline="-25000" smtClean="0"/>
              <a:t>1</a:t>
            </a:r>
            <a:r>
              <a:rPr lang="en-US" sz="2400" smtClean="0"/>
              <a:t> = y/3</a:t>
            </a:r>
            <a:endParaRPr lang="en-US" sz="2400"/>
          </a:p>
        </p:txBody>
      </p:sp>
      <p:graphicFrame>
        <p:nvGraphicFramePr>
          <p:cNvPr id="9" name="Object 8"/>
          <p:cNvGraphicFramePr>
            <a:graphicFrameLocks noChangeAspect="1"/>
          </p:cNvGraphicFramePr>
          <p:nvPr>
            <p:extLst>
              <p:ext uri="{D42A27DB-BD31-4B8C-83A1-F6EECF244321}">
                <p14:modId xmlns:p14="http://schemas.microsoft.com/office/powerpoint/2010/main" val="2218851880"/>
              </p:ext>
            </p:extLst>
          </p:nvPr>
        </p:nvGraphicFramePr>
        <p:xfrm>
          <a:off x="4419600" y="2431197"/>
          <a:ext cx="2133600" cy="1035050"/>
        </p:xfrm>
        <a:graphic>
          <a:graphicData uri="http://schemas.openxmlformats.org/presentationml/2006/ole">
            <mc:AlternateContent>
              <mc:Choice xmlns:v="urn:schemas-microsoft-com:vml" Requires="v">
                <p:oleObj spid="_x0000_s1065" name="Equation" r:id="rId12" imgW="888840" imgH="431640" progId="Equation.3">
                  <p:embed/>
                </p:oleObj>
              </mc:Choice>
              <mc:Fallback>
                <p:oleObj name="Equation" r:id="rId12" imgW="888840" imgH="431640" progId="Equation.3">
                  <p:embed/>
                  <p:pic>
                    <p:nvPicPr>
                      <p:cNvPr id="0" name="OLE substitute image"/>
                      <p:cNvPicPr/>
                      <p:nvPr/>
                    </p:nvPicPr>
                    <p:blipFill>
                      <a:blip r:embed="rId13"/>
                      <a:stretch>
                        <a:fillRect/>
                      </a:stretch>
                    </p:blipFill>
                    <p:spPr>
                      <a:xfrm>
                        <a:off x="4419600" y="2431197"/>
                        <a:ext cx="2133600" cy="1035050"/>
                      </a:xfrm>
                      <a:prstGeom prst="rect">
                        <a:avLst/>
                      </a:prstGeom>
                      <a:noFill/>
                      <a:ln>
                        <a:noFill/>
                      </a:ln>
                    </p:spPr>
                  </p:pic>
                </p:oleObj>
              </mc:Fallback>
            </mc:AlternateContent>
          </a:graphicData>
        </a:graphic>
      </p:graphicFrame>
      <p:sp>
        <p:nvSpPr>
          <p:cNvPr id="10" name="TextBox 9"/>
          <p:cNvSpPr txBox="1"/>
          <p:nvPr/>
        </p:nvSpPr>
        <p:spPr>
          <a:xfrm>
            <a:off x="4114800" y="3276600"/>
            <a:ext cx="43434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Since ADC is 8 bit its output ranges from 0 to 255.  And 255 corresponds to y</a:t>
            </a:r>
            <a:r>
              <a:rPr lang="en-US" sz="2400" baseline="-25000" smtClean="0"/>
              <a:t>1</a:t>
            </a:r>
            <a:r>
              <a:rPr lang="en-US" sz="2400" smtClean="0"/>
              <a:t>  = 5. Also ADC is linear so</a:t>
            </a:r>
            <a:endParaRPr lang="en-US" sz="2400"/>
          </a:p>
        </p:txBody>
      </p:sp>
      <p:graphicFrame>
        <p:nvGraphicFramePr>
          <p:cNvPr id="11" name="Object 10"/>
          <p:cNvGraphicFramePr>
            <a:graphicFrameLocks noChangeAspect="1"/>
          </p:cNvGraphicFramePr>
          <p:nvPr>
            <p:extLst>
              <p:ext uri="{D42A27DB-BD31-4B8C-83A1-F6EECF244321}">
                <p14:modId xmlns:p14="http://schemas.microsoft.com/office/powerpoint/2010/main" val="1887835033"/>
              </p:ext>
            </p:extLst>
          </p:nvPr>
        </p:nvGraphicFramePr>
        <p:xfrm>
          <a:off x="4343400" y="4880896"/>
          <a:ext cx="1403174" cy="763129"/>
        </p:xfrm>
        <a:graphic>
          <a:graphicData uri="http://schemas.openxmlformats.org/presentationml/2006/ole">
            <mc:AlternateContent>
              <mc:Choice xmlns:v="urn:schemas-microsoft-com:vml" Requires="v">
                <p:oleObj spid="_x0000_s1066" name="Equation" r:id="rId14" imgW="723600" imgH="393480" progId="Equation.3">
                  <p:embed/>
                </p:oleObj>
              </mc:Choice>
              <mc:Fallback>
                <p:oleObj name="Equation" r:id="rId14" imgW="723600" imgH="393480" progId="Equation.3">
                  <p:embed/>
                  <p:pic>
                    <p:nvPicPr>
                      <p:cNvPr id="0" name="OLE substitute image"/>
                      <p:cNvPicPr/>
                      <p:nvPr/>
                    </p:nvPicPr>
                    <p:blipFill>
                      <a:blip r:embed="rId15"/>
                      <a:stretch>
                        <a:fillRect/>
                      </a:stretch>
                    </p:blipFill>
                    <p:spPr>
                      <a:xfrm>
                        <a:off x="4343400" y="4880896"/>
                        <a:ext cx="1403174" cy="763129"/>
                      </a:xfrm>
                      <a:prstGeom prst="rect">
                        <a:avLst/>
                      </a:prstGeom>
                    </p:spPr>
                  </p:pic>
                </p:oleObj>
              </mc:Fallback>
            </mc:AlternateContent>
          </a:graphicData>
        </a:graphic>
      </p:graphicFrame>
      <p:sp>
        <p:nvSpPr>
          <p:cNvPr id="12" name="TextBox 11"/>
          <p:cNvSpPr txBox="1"/>
          <p:nvPr/>
        </p:nvSpPr>
        <p:spPr>
          <a:xfrm>
            <a:off x="5943600" y="4648200"/>
            <a:ext cx="30480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Substituting for y</a:t>
            </a:r>
            <a:r>
              <a:rPr lang="en-US" sz="2400" baseline="-25000" smtClean="0"/>
              <a:t>1</a:t>
            </a:r>
            <a:r>
              <a:rPr lang="en-US" sz="2400" smtClean="0"/>
              <a:t> and rearranging we get the final answer</a:t>
            </a:r>
            <a:endParaRPr lang="en-US" sz="2400"/>
          </a:p>
        </p:txBody>
      </p:sp>
      <p:graphicFrame>
        <p:nvGraphicFramePr>
          <p:cNvPr id="13" name="Object 12"/>
          <p:cNvGraphicFramePr>
            <a:graphicFrameLocks noChangeAspect="1"/>
          </p:cNvGraphicFramePr>
          <p:nvPr>
            <p:extLst>
              <p:ext uri="{D42A27DB-BD31-4B8C-83A1-F6EECF244321}">
                <p14:modId xmlns:p14="http://schemas.microsoft.com/office/powerpoint/2010/main" val="4040232274"/>
              </p:ext>
            </p:extLst>
          </p:nvPr>
        </p:nvGraphicFramePr>
        <p:xfrm>
          <a:off x="4419600" y="5848350"/>
          <a:ext cx="2355850" cy="793750"/>
        </p:xfrm>
        <a:graphic>
          <a:graphicData uri="http://schemas.openxmlformats.org/presentationml/2006/ole">
            <mc:AlternateContent>
              <mc:Choice xmlns:v="urn:schemas-microsoft-com:vml" Requires="v">
                <p:oleObj spid="_x0000_s1067" name="Equation" r:id="rId16" imgW="1168200" imgH="393480" progId="Equation.DSMT4">
                  <p:embed/>
                </p:oleObj>
              </mc:Choice>
              <mc:Fallback>
                <p:oleObj name="Equation" r:id="rId16" imgW="1168200" imgH="393480" progId="Equation.DSMT4">
                  <p:embed/>
                  <p:pic>
                    <p:nvPicPr>
                      <p:cNvPr id="0" name="OLE substitute image"/>
                      <p:cNvPicPr/>
                      <p:nvPr/>
                    </p:nvPicPr>
                    <p:blipFill>
                      <a:blip r:embed="rId17"/>
                      <a:stretch>
                        <a:fillRect/>
                      </a:stretch>
                    </p:blipFill>
                    <p:spPr>
                      <a:xfrm>
                        <a:off x="4419600" y="5848350"/>
                        <a:ext cx="2355850" cy="793750"/>
                      </a:xfrm>
                      <a:prstGeom prst="rect">
                        <a:avLst/>
                      </a:prstGeom>
                    </p:spPr>
                  </p:pic>
                </p:oleObj>
              </mc:Fallback>
            </mc:AlternateContent>
          </a:graphicData>
        </a:graphic>
      </p:graphicFrame>
    </p:spTree>
    <p:extLst>
      <p:ext uri="{BB962C8B-B14F-4D97-AF65-F5344CB8AC3E}">
        <p14:creationId xmlns:p14="http://schemas.microsoft.com/office/powerpoint/2010/main" val="8240388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Error in measurements </a:t>
            </a:r>
            <a:endParaRPr lang="en-US"/>
          </a:p>
        </p:txBody>
      </p:sp>
      <p:sp>
        <p:nvSpPr>
          <p:cNvPr id="3" name="Content Placeholder 2"/>
          <p:cNvSpPr>
            <a:spLocks noGrp="1"/>
          </p:cNvSpPr>
          <p:nvPr>
            <p:ph sz="quarter" idx="1"/>
          </p:nvPr>
        </p:nvSpPr>
        <p:spPr>
          <a:xfrm>
            <a:off x="685800" y="1676400"/>
            <a:ext cx="8153400" cy="4495800"/>
          </a:xfrm>
        </p:spPr>
        <p:txBody>
          <a:bodyPr/>
          <a:lstStyle>
            <a:defPPr/>
          </a:lstStyle>
          <a:p>
            <a:pPr/>
            <a:r>
              <a:rPr lang="en-US" smtClean="0"/>
              <a:t>What is Error ?</a:t>
            </a:r>
          </a:p>
          <a:p>
            <a:pPr marL="0" indent="0">
              <a:buNone/>
            </a:pPr>
            <a:r>
              <a:rPr lang="en-US"/>
              <a:t> </a:t>
            </a:r>
            <a:r>
              <a:rPr lang="en-US" smtClean="0"/>
              <a:t>  Difference between measured and true value </a:t>
            </a:r>
          </a:p>
          <a:p>
            <a:pPr marL="0" indent="0">
              <a:buNone/>
            </a:pPr>
            <a:r>
              <a:rPr lang="en-US"/>
              <a:t> </a:t>
            </a:r>
            <a:r>
              <a:rPr lang="en-US" smtClean="0"/>
              <a:t>  usually in % of full scale reading</a:t>
            </a:r>
          </a:p>
          <a:p>
            <a:pPr marL="0" indent="0">
              <a:buNone/>
            </a:pPr>
            <a:endParaRPr lang="en-US"/>
          </a:p>
          <a:p>
            <a:pPr marL="0" indent="0">
              <a:buNone/>
            </a:pPr>
            <a:endParaRPr lang="en-US" smtClean="0"/>
          </a:p>
          <a:p>
            <a:pPr marL="0" indent="0">
              <a:buNone/>
            </a:pPr>
            <a:endParaRPr lang="en-US"/>
          </a:p>
          <a:p>
            <a:pPr/>
            <a:r>
              <a:rPr lang="en-US"/>
              <a:t>Accuracy</a:t>
            </a:r>
          </a:p>
          <a:p>
            <a:pPr marL="0" indent="0">
              <a:buNone/>
            </a:pPr>
            <a:r>
              <a:rPr lang="en-US"/>
              <a:t>   Conformity of the measurement to the true value</a:t>
            </a:r>
          </a:p>
          <a:p>
            <a:pPr marL="0" indent="0">
              <a:buNone/>
            </a:pP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321471704"/>
              </p:ext>
            </p:extLst>
          </p:nvPr>
        </p:nvGraphicFramePr>
        <p:xfrm>
          <a:off x="1143000" y="3505200"/>
          <a:ext cx="4614582" cy="736600"/>
        </p:xfrm>
        <a:graphic>
          <a:graphicData uri="http://schemas.openxmlformats.org/presentationml/2006/ole">
            <mc:AlternateContent>
              <mc:Choice xmlns:v="urn:schemas-microsoft-com:vml" Requires="v">
                <p:oleObj spid="_x0000_s1068" name="Equation" r:id="rId2" imgW="2705040" imgH="431640" progId="Equation.3">
                  <p:embed/>
                </p:oleObj>
              </mc:Choice>
              <mc:Fallback>
                <p:oleObj name="Equation" r:id="rId2" imgW="2705040" imgH="431640" progId="Equation.3">
                  <p:embed/>
                  <p:pic>
                    <p:nvPicPr>
                      <p:cNvPr id="0" name="OLE substitute image"/>
                      <p:cNvPicPr/>
                      <p:nvPr/>
                    </p:nvPicPr>
                    <p:blipFill>
                      <a:blip r:embed="rId3"/>
                      <a:stretch>
                        <a:fillRect/>
                      </a:stretch>
                    </p:blipFill>
                    <p:spPr>
                      <a:xfrm>
                        <a:off x="1143000" y="3505200"/>
                        <a:ext cx="4614582" cy="736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77933673"/>
              </p:ext>
            </p:extLst>
          </p:nvPr>
        </p:nvGraphicFramePr>
        <p:xfrm>
          <a:off x="1295400" y="4419600"/>
          <a:ext cx="3154516" cy="698500"/>
        </p:xfrm>
        <a:graphic>
          <a:graphicData uri="http://schemas.openxmlformats.org/presentationml/2006/ole">
            <mc:AlternateContent>
              <mc:Choice xmlns:v="urn:schemas-microsoft-com:vml" Requires="v">
                <p:oleObj spid="_x0000_s1069" name="Equation" r:id="rId4" imgW="1777680" imgH="393480" progId="Equation.3">
                  <p:embed/>
                </p:oleObj>
              </mc:Choice>
              <mc:Fallback>
                <p:oleObj name="Equation" r:id="rId4" imgW="1777680" imgH="393480" progId="Equation.3">
                  <p:embed/>
                  <p:pic>
                    <p:nvPicPr>
                      <p:cNvPr id="0" name="OLE substitute image"/>
                      <p:cNvPicPr/>
                      <p:nvPr/>
                    </p:nvPicPr>
                    <p:blipFill>
                      <a:blip r:embed="rId5"/>
                      <a:stretch>
                        <a:fillRect/>
                      </a:stretch>
                    </p:blipFill>
                    <p:spPr>
                      <a:xfrm>
                        <a:off x="1295400" y="4419600"/>
                        <a:ext cx="3154516" cy="698500"/>
                      </a:xfrm>
                      <a:prstGeom prst="rect">
                        <a:avLst/>
                      </a:prstGeom>
                    </p:spPr>
                  </p:pic>
                </p:oleObj>
              </mc:Fallback>
            </mc:AlternateContent>
          </a:graphicData>
        </a:graphic>
      </p:graphicFrame>
    </p:spTree>
    <p:extLst>
      <p:ext uri="{BB962C8B-B14F-4D97-AF65-F5344CB8AC3E}">
        <p14:creationId xmlns:p14="http://schemas.microsoft.com/office/powerpoint/2010/main" val="2018909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What is a true value ?</a:t>
            </a:r>
            <a:endParaRPr lang="en-US"/>
          </a:p>
        </p:txBody>
      </p:sp>
      <p:sp>
        <p:nvSpPr>
          <p:cNvPr id="3" name="Content Placeholder 2"/>
          <p:cNvSpPr>
            <a:spLocks noGrp="1"/>
          </p:cNvSpPr>
          <p:nvPr>
            <p:ph sz="quarter" idx="1"/>
          </p:nvPr>
        </p:nvSpPr>
        <p:spPr/>
        <p:txBody>
          <a:bodyPr>
            <a:normAutofit fontScale="92500" lnSpcReduction="20000"/>
          </a:bodyPr>
          <a:lstStyle>
            <a:defPPr/>
          </a:lstStyle>
          <a:p>
            <a:r>
              <a:rPr lang="en-US" smtClean="0"/>
              <a:t>As measured by an instrument without error</a:t>
            </a:r>
          </a:p>
          <a:p>
            <a:pPr marL="0" indent="0">
              <a:buNone/>
            </a:pPr>
            <a:r>
              <a:rPr lang="en-US" smtClean="0"/>
              <a:t>   This does not exist</a:t>
            </a:r>
          </a:p>
          <a:p>
            <a:r>
              <a:rPr lang="en-US" smtClean="0"/>
              <a:t>However highly accurate instruments called Primary standards are available</a:t>
            </a:r>
          </a:p>
          <a:p>
            <a:r>
              <a:rPr lang="en-US" smtClean="0"/>
              <a:t>These are available in International and National laboratories</a:t>
            </a:r>
          </a:p>
          <a:p>
            <a:r>
              <a:rPr lang="en-US" smtClean="0"/>
              <a:t>Less accurate instruments are calibrated using Primary standards</a:t>
            </a:r>
          </a:p>
          <a:p>
            <a:r>
              <a:rPr lang="en-US" smtClean="0"/>
              <a:t>These are secondary standards more often used</a:t>
            </a:r>
          </a:p>
          <a:p>
            <a:r>
              <a:rPr lang="en-US" smtClean="0"/>
              <a:t>Working standards</a:t>
            </a:r>
          </a:p>
          <a:p>
            <a:pPr marL="0" indent="0">
              <a:buNone/>
            </a:pPr>
            <a:r>
              <a:rPr lang="en-US"/>
              <a:t> </a:t>
            </a:r>
            <a:r>
              <a:rPr lang="en-US" smtClean="0"/>
              <a:t>  These are calibrated using secondary standards</a:t>
            </a:r>
          </a:p>
        </p:txBody>
      </p:sp>
    </p:spTree>
    <p:extLst>
      <p:ext uri="{BB962C8B-B14F-4D97-AF65-F5344CB8AC3E}">
        <p14:creationId xmlns:p14="http://schemas.microsoft.com/office/powerpoint/2010/main" val="16619501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Calibration procedure</a:t>
            </a:r>
            <a:endParaRPr lang="en-US"/>
          </a:p>
        </p:txBody>
      </p:sp>
      <p:sp>
        <p:nvSpPr>
          <p:cNvPr id="4" name="TextBox 3"/>
          <p:cNvSpPr txBox="1"/>
          <p:nvPr/>
        </p:nvSpPr>
        <p:spPr>
          <a:xfrm>
            <a:off x="616526" y="2743200"/>
            <a:ext cx="2812474" cy="1569660"/>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Source with regulator  to control</a:t>
            </a:r>
          </a:p>
          <a:p>
            <a:pPr/>
            <a:r>
              <a:rPr lang="en-US" sz="2400"/>
              <a:t>t</a:t>
            </a:r>
            <a:r>
              <a:rPr lang="en-US" sz="2400" smtClean="0"/>
              <a:t>he quantity </a:t>
            </a:r>
            <a:r>
              <a:rPr lang="en-US" sz="2400"/>
              <a:t>u</a:t>
            </a:r>
            <a:r>
              <a:rPr lang="en-US" sz="2400" smtClean="0"/>
              <a:t>nder test</a:t>
            </a:r>
            <a:endParaRPr lang="en-US" sz="2400"/>
          </a:p>
        </p:txBody>
      </p:sp>
      <p:sp>
        <p:nvSpPr>
          <p:cNvPr id="5" name="TextBox 4"/>
          <p:cNvSpPr txBox="1"/>
          <p:nvPr/>
        </p:nvSpPr>
        <p:spPr>
          <a:xfrm>
            <a:off x="616526" y="4572000"/>
            <a:ext cx="18288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Heat source</a:t>
            </a:r>
          </a:p>
          <a:p>
            <a:pPr/>
            <a:r>
              <a:rPr lang="en-US" smtClean="0"/>
              <a:t>Compressor</a:t>
            </a:r>
          </a:p>
          <a:p>
            <a:pPr/>
            <a:r>
              <a:rPr lang="en-US" smtClean="0"/>
              <a:t>Voltage source </a:t>
            </a:r>
            <a:endParaRPr lang="en-US"/>
          </a:p>
        </p:txBody>
      </p:sp>
      <p:sp>
        <p:nvSpPr>
          <p:cNvPr id="6" name="TextBox 5"/>
          <p:cNvSpPr txBox="1"/>
          <p:nvPr/>
        </p:nvSpPr>
        <p:spPr>
          <a:xfrm>
            <a:off x="5167745" y="3050976"/>
            <a:ext cx="1752600" cy="954107"/>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Instrument </a:t>
            </a:r>
            <a:r>
              <a:rPr lang="en-US" sz="2400" smtClean="0"/>
              <a:t>under</a:t>
            </a:r>
            <a:r>
              <a:rPr lang="en-US" sz="2800" smtClean="0"/>
              <a:t> test</a:t>
            </a:r>
            <a:endParaRPr lang="en-US" sz="2800"/>
          </a:p>
        </p:txBody>
      </p:sp>
      <p:cxnSp>
        <p:nvCxnSpPr>
          <p:cNvPr id="8" name="Straight Arrow Connector 7"/>
          <p:cNvCxnSpPr>
            <a:stCxn id="4" idx="3"/>
            <a:endCxn id="6" idx="1"/>
          </p:cNvCxnSpPr>
          <p:nvPr/>
        </p:nvCxnSpPr>
        <p:spPr>
          <a:xfrm>
            <a:off x="3429000" y="3528030"/>
            <a:ext cx="173874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67745" y="4572000"/>
            <a:ext cx="1995055" cy="1200329"/>
          </a:xfrm>
          <a:prstGeom prst="rect">
            <a:avLst/>
          </a:prstGeom>
          <a:noFill/>
          <a:ln w="381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Secondary or working standard</a:t>
            </a:r>
            <a:endParaRPr lang="en-US" sz="2400"/>
          </a:p>
        </p:txBody>
      </p:sp>
      <p:cxnSp>
        <p:nvCxnSpPr>
          <p:cNvPr id="11" name="Straight Connector 10"/>
          <p:cNvCxnSpPr/>
          <p:nvPr/>
        </p:nvCxnSpPr>
        <p:spPr>
          <a:xfrm flipH="1">
            <a:off x="4038600" y="3528030"/>
            <a:ext cx="0" cy="16441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9" idx="1"/>
          </p:cNvCxnSpPr>
          <p:nvPr/>
        </p:nvCxnSpPr>
        <p:spPr>
          <a:xfrm>
            <a:off x="4038600" y="5172164"/>
            <a:ext cx="1129145"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69109"/>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Examination scheme</a:t>
            </a:r>
            <a:endParaRPr lang="en-US"/>
          </a:p>
        </p:txBody>
      </p:sp>
      <p:sp>
        <p:nvSpPr>
          <p:cNvPr id="3" name="Content Placeholder 2"/>
          <p:cNvSpPr>
            <a:spLocks noGrp="1"/>
          </p:cNvSpPr>
          <p:nvPr>
            <p:ph sz="quarter" idx="1"/>
          </p:nvPr>
        </p:nvSpPr>
        <p:spPr/>
        <p:txBody>
          <a:bodyPr/>
          <a:lstStyle>
            <a:defPPr/>
          </a:lstStyle>
          <a:p>
            <a:pPr/>
            <a:r>
              <a:rPr lang="en-US" smtClean="0"/>
              <a:t>Quiz 1 :  11%</a:t>
            </a:r>
          </a:p>
          <a:p>
            <a:pPr/>
            <a:r>
              <a:rPr lang="en-US" smtClean="0"/>
              <a:t>Mid term test: 22%</a:t>
            </a:r>
          </a:p>
          <a:p>
            <a:pPr/>
            <a:r>
              <a:rPr lang="en-US" smtClean="0"/>
              <a:t>Quiz 2 : 6%</a:t>
            </a:r>
          </a:p>
          <a:p>
            <a:pPr/>
            <a:r>
              <a:rPr lang="en-US" smtClean="0"/>
              <a:t>Assignments : 11%</a:t>
            </a:r>
          </a:p>
          <a:p>
            <a:pPr/>
            <a:r>
              <a:rPr lang="en-US" smtClean="0"/>
              <a:t>Project: 15%</a:t>
            </a:r>
          </a:p>
          <a:p>
            <a:pPr/>
            <a:r>
              <a:rPr lang="en-US" smtClean="0"/>
              <a:t>End term  Examination : 35%</a:t>
            </a:r>
            <a:endParaRPr lang="en-US"/>
          </a:p>
        </p:txBody>
      </p:sp>
      <p:sp>
        <p:nvSpPr>
          <p:cNvPr id="4" name="TextBox 3"/>
          <p:cNvSpPr txBox="1"/>
          <p:nvPr/>
        </p:nvSpPr>
        <p:spPr>
          <a:xfrm>
            <a:off x="914400" y="5181600"/>
            <a:ext cx="71628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All examinations open book and on LMS</a:t>
            </a:r>
            <a:endParaRPr lang="en-US" sz="3200"/>
          </a:p>
        </p:txBody>
      </p:sp>
    </p:spTree>
    <p:extLst>
      <p:ext uri="{BB962C8B-B14F-4D97-AF65-F5344CB8AC3E}">
        <p14:creationId xmlns:p14="http://schemas.microsoft.com/office/powerpoint/2010/main" val="3784417611"/>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Types of Measurement</a:t>
            </a:r>
            <a:br>
              <a:rPr lang="en-US" smtClean="0"/>
            </a:br>
            <a:r>
              <a:rPr lang="en-US" smtClean="0"/>
              <a:t> errors</a:t>
            </a:r>
            <a:endParaRPr lang="en-US"/>
          </a:p>
        </p:txBody>
      </p:sp>
      <p:sp>
        <p:nvSpPr>
          <p:cNvPr id="3" name="Content Placeholder 2"/>
          <p:cNvSpPr>
            <a:spLocks noGrp="1"/>
          </p:cNvSpPr>
          <p:nvPr>
            <p:ph sz="quarter" idx="1"/>
          </p:nvPr>
        </p:nvSpPr>
        <p:spPr/>
        <p:txBody>
          <a:bodyPr>
            <a:normAutofit fontScale="92500" lnSpcReduction="10000"/>
          </a:bodyPr>
          <a:lstStyle>
            <a:defPPr/>
          </a:lstStyle>
          <a:p>
            <a:r>
              <a:rPr lang="en-US" smtClean="0"/>
              <a:t>Two types of errors</a:t>
            </a:r>
          </a:p>
          <a:p>
            <a:pPr marL="0" indent="0">
              <a:buNone/>
            </a:pPr>
            <a:r>
              <a:rPr lang="en-US"/>
              <a:t> </a:t>
            </a:r>
            <a:r>
              <a:rPr lang="en-US" smtClean="0"/>
              <a:t>  Systematic errors</a:t>
            </a:r>
          </a:p>
          <a:p>
            <a:pPr marL="0" indent="0">
              <a:buNone/>
            </a:pPr>
            <a:r>
              <a:rPr lang="en-US"/>
              <a:t> </a:t>
            </a:r>
            <a:r>
              <a:rPr lang="en-US" smtClean="0"/>
              <a:t>      Due to instrument inaccuracies</a:t>
            </a:r>
          </a:p>
          <a:p>
            <a:pPr marL="0" indent="0">
              <a:buNone/>
            </a:pPr>
            <a:r>
              <a:rPr lang="en-US"/>
              <a:t> </a:t>
            </a:r>
            <a:r>
              <a:rPr lang="en-US" smtClean="0"/>
              <a:t>      Faulty design of an experiment</a:t>
            </a:r>
          </a:p>
          <a:p>
            <a:pPr marL="0" indent="0">
              <a:buNone/>
            </a:pPr>
            <a:r>
              <a:rPr lang="en-US"/>
              <a:t> </a:t>
            </a:r>
            <a:r>
              <a:rPr lang="en-US" smtClean="0"/>
              <a:t>         Repeatable</a:t>
            </a:r>
          </a:p>
          <a:p>
            <a:pPr marL="0" indent="0">
              <a:buNone/>
            </a:pPr>
            <a:r>
              <a:rPr lang="en-US"/>
              <a:t> </a:t>
            </a:r>
            <a:r>
              <a:rPr lang="en-US" smtClean="0"/>
              <a:t>  Random errors</a:t>
            </a:r>
          </a:p>
          <a:p>
            <a:pPr marL="0" indent="0">
              <a:buNone/>
            </a:pPr>
            <a:r>
              <a:rPr lang="en-US"/>
              <a:t> </a:t>
            </a:r>
            <a:r>
              <a:rPr lang="en-US" smtClean="0"/>
              <a:t>    Human errors</a:t>
            </a:r>
          </a:p>
          <a:p>
            <a:pPr marL="0" indent="0">
              <a:buNone/>
            </a:pPr>
            <a:r>
              <a:rPr lang="en-US"/>
              <a:t> </a:t>
            </a:r>
            <a:r>
              <a:rPr lang="en-US" smtClean="0"/>
              <a:t>    Noise</a:t>
            </a:r>
          </a:p>
          <a:p>
            <a:pPr marL="0" indent="0">
              <a:buNone/>
            </a:pPr>
            <a:r>
              <a:rPr lang="en-US"/>
              <a:t> </a:t>
            </a:r>
            <a:r>
              <a:rPr lang="en-US" smtClean="0"/>
              <a:t>       Not repeatable</a:t>
            </a:r>
          </a:p>
          <a:p>
            <a:endParaRPr lang="en-US"/>
          </a:p>
        </p:txBody>
      </p:sp>
    </p:spTree>
    <p:extLst>
      <p:ext uri="{BB962C8B-B14F-4D97-AF65-F5344CB8AC3E}">
        <p14:creationId xmlns:p14="http://schemas.microsoft.com/office/powerpoint/2010/main" val="23997365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Error distributions </a:t>
            </a:r>
            <a:br>
              <a:rPr lang="en-US" smtClean="0"/>
            </a:br>
            <a:r>
              <a:rPr lang="en-US" smtClean="0"/>
              <a:t>(Magnitude)</a:t>
            </a:r>
            <a:endParaRPr lang="en-US"/>
          </a:p>
        </p:txBody>
      </p:sp>
      <p:cxnSp>
        <p:nvCxnSpPr>
          <p:cNvPr id="5" name="Straight Connector 4"/>
          <p:cNvCxnSpPr/>
          <p:nvPr/>
        </p:nvCxnSpPr>
        <p:spPr>
          <a:xfrm>
            <a:off x="1600200" y="2362200"/>
            <a:ext cx="4191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543300" y="2286000"/>
            <a:ext cx="152400"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8" name="Oval 7"/>
          <p:cNvSpPr/>
          <p:nvPr/>
        </p:nvSpPr>
        <p:spPr>
          <a:xfrm>
            <a:off x="2819400" y="2286000"/>
            <a:ext cx="1524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9" name="Oval 8"/>
          <p:cNvSpPr/>
          <p:nvPr/>
        </p:nvSpPr>
        <p:spPr>
          <a:xfrm>
            <a:off x="2667000" y="2286000"/>
            <a:ext cx="1524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0" name="Oval 9"/>
          <p:cNvSpPr/>
          <p:nvPr/>
        </p:nvSpPr>
        <p:spPr>
          <a:xfrm>
            <a:off x="2971800" y="2286000"/>
            <a:ext cx="1524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1" name="TextBox 10"/>
          <p:cNvSpPr txBox="1"/>
          <p:nvPr/>
        </p:nvSpPr>
        <p:spPr>
          <a:xfrm>
            <a:off x="4038600" y="2514600"/>
            <a:ext cx="1143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True value</a:t>
            </a:r>
            <a:endParaRPr lang="en-US" sz="2400"/>
          </a:p>
        </p:txBody>
      </p:sp>
      <p:cxnSp>
        <p:nvCxnSpPr>
          <p:cNvPr id="13" name="Straight Arrow Connector 12"/>
          <p:cNvCxnSpPr>
            <a:stCxn id="11" idx="1"/>
          </p:cNvCxnSpPr>
          <p:nvPr/>
        </p:nvCxnSpPr>
        <p:spPr>
          <a:xfrm flipH="1" flipV="1">
            <a:off x="3695700" y="2514600"/>
            <a:ext cx="342900" cy="415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71600" y="2722349"/>
            <a:ext cx="16002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Measured values</a:t>
            </a:r>
            <a:endParaRPr lang="en-US" sz="2400"/>
          </a:p>
        </p:txBody>
      </p:sp>
      <p:cxnSp>
        <p:nvCxnSpPr>
          <p:cNvPr id="16" name="Straight Arrow Connector 15"/>
          <p:cNvCxnSpPr>
            <a:stCxn id="14" idx="0"/>
          </p:cNvCxnSpPr>
          <p:nvPr/>
        </p:nvCxnSpPr>
        <p:spPr>
          <a:xfrm flipV="1">
            <a:off x="2171700" y="2514600"/>
            <a:ext cx="647700" cy="2077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96000" y="2057400"/>
            <a:ext cx="24384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Systematic errors (Magnitude measurement)</a:t>
            </a:r>
            <a:endParaRPr lang="en-US" sz="2400"/>
          </a:p>
        </p:txBody>
      </p:sp>
      <p:cxnSp>
        <p:nvCxnSpPr>
          <p:cNvPr id="19" name="Straight Connector 18"/>
          <p:cNvCxnSpPr/>
          <p:nvPr/>
        </p:nvCxnSpPr>
        <p:spPr>
          <a:xfrm>
            <a:off x="1752600" y="4600054"/>
            <a:ext cx="4191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695700" y="4523854"/>
            <a:ext cx="152400"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1" name="Oval 20"/>
          <p:cNvSpPr/>
          <p:nvPr/>
        </p:nvSpPr>
        <p:spPr>
          <a:xfrm>
            <a:off x="3429000" y="4523854"/>
            <a:ext cx="1524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2" name="Oval 21"/>
          <p:cNvSpPr/>
          <p:nvPr/>
        </p:nvSpPr>
        <p:spPr>
          <a:xfrm>
            <a:off x="2819400" y="4523854"/>
            <a:ext cx="1524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3" name="Oval 22"/>
          <p:cNvSpPr/>
          <p:nvPr/>
        </p:nvSpPr>
        <p:spPr>
          <a:xfrm>
            <a:off x="4204855" y="4523854"/>
            <a:ext cx="1524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24" name="TextBox 23"/>
          <p:cNvSpPr txBox="1"/>
          <p:nvPr/>
        </p:nvSpPr>
        <p:spPr>
          <a:xfrm>
            <a:off x="4191000" y="4752454"/>
            <a:ext cx="1143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True value</a:t>
            </a:r>
            <a:endParaRPr lang="en-US" sz="2400"/>
          </a:p>
        </p:txBody>
      </p:sp>
      <p:cxnSp>
        <p:nvCxnSpPr>
          <p:cNvPr id="25" name="Straight Arrow Connector 24"/>
          <p:cNvCxnSpPr>
            <a:stCxn id="24" idx="1"/>
          </p:cNvCxnSpPr>
          <p:nvPr/>
        </p:nvCxnSpPr>
        <p:spPr>
          <a:xfrm flipH="1" flipV="1">
            <a:off x="3848100" y="4752454"/>
            <a:ext cx="342900" cy="415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24000" y="4960203"/>
            <a:ext cx="16002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Measured values</a:t>
            </a:r>
            <a:endParaRPr lang="en-US" sz="2400"/>
          </a:p>
        </p:txBody>
      </p:sp>
      <p:cxnSp>
        <p:nvCxnSpPr>
          <p:cNvPr id="27" name="Straight Arrow Connector 26"/>
          <p:cNvCxnSpPr>
            <a:stCxn id="26" idx="0"/>
          </p:cNvCxnSpPr>
          <p:nvPr/>
        </p:nvCxnSpPr>
        <p:spPr>
          <a:xfrm flipV="1">
            <a:off x="2324100" y="4752454"/>
            <a:ext cx="647700" cy="2077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00800" y="4191000"/>
            <a:ext cx="19812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Random Errors</a:t>
            </a:r>
            <a:endParaRPr lang="en-US" sz="2400"/>
          </a:p>
        </p:txBody>
      </p:sp>
      <p:cxnSp>
        <p:nvCxnSpPr>
          <p:cNvPr id="4" name="Straight Connector 3"/>
          <p:cNvCxnSpPr/>
          <p:nvPr/>
        </p:nvCxnSpPr>
        <p:spPr>
          <a:xfrm flipH="1">
            <a:off x="1662545" y="18288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814945" y="4066310"/>
            <a:ext cx="0" cy="53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9634"/>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Error distribution</a:t>
            </a:r>
            <a:br>
              <a:rPr lang="en-US" smtClean="0"/>
            </a:br>
            <a:r>
              <a:rPr lang="en-US" smtClean="0"/>
              <a:t> (Magnitude and phase)</a:t>
            </a:r>
            <a:endParaRPr lang="en-US"/>
          </a:p>
        </p:txBody>
      </p:sp>
      <p:cxnSp>
        <p:nvCxnSpPr>
          <p:cNvPr id="4" name="Straight Connector 3"/>
          <p:cNvCxnSpPr/>
          <p:nvPr/>
        </p:nvCxnSpPr>
        <p:spPr>
          <a:xfrm flipH="1">
            <a:off x="609600" y="2362200"/>
            <a:ext cx="0" cy="3867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6210300"/>
            <a:ext cx="76200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819400" y="2514600"/>
            <a:ext cx="25146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0" name="Oval 9"/>
          <p:cNvSpPr/>
          <p:nvPr/>
        </p:nvSpPr>
        <p:spPr>
          <a:xfrm>
            <a:off x="3276600" y="3048000"/>
            <a:ext cx="15240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1" name="Oval 10"/>
          <p:cNvSpPr/>
          <p:nvPr/>
        </p:nvSpPr>
        <p:spPr>
          <a:xfrm>
            <a:off x="2438400" y="1981200"/>
            <a:ext cx="3352800" cy="3429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5" name="Oval 14"/>
          <p:cNvSpPr/>
          <p:nvPr/>
        </p:nvSpPr>
        <p:spPr>
          <a:xfrm>
            <a:off x="3924300" y="35814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6" name="Oval 15"/>
          <p:cNvSpPr/>
          <p:nvPr/>
        </p:nvSpPr>
        <p:spPr>
          <a:xfrm>
            <a:off x="3048000" y="28194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7" name="Oval 16"/>
          <p:cNvSpPr/>
          <p:nvPr/>
        </p:nvSpPr>
        <p:spPr>
          <a:xfrm>
            <a:off x="2930235" y="29718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8" name="Oval 17"/>
          <p:cNvSpPr/>
          <p:nvPr/>
        </p:nvSpPr>
        <p:spPr>
          <a:xfrm>
            <a:off x="3200400" y="26670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9" name="TextBox 18"/>
          <p:cNvSpPr txBox="1"/>
          <p:nvPr/>
        </p:nvSpPr>
        <p:spPr>
          <a:xfrm>
            <a:off x="6172200" y="3581400"/>
            <a:ext cx="1371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True value</a:t>
            </a:r>
            <a:endParaRPr lang="en-US" sz="2400"/>
          </a:p>
        </p:txBody>
      </p:sp>
      <p:cxnSp>
        <p:nvCxnSpPr>
          <p:cNvPr id="21" name="Straight Arrow Connector 20"/>
          <p:cNvCxnSpPr/>
          <p:nvPr/>
        </p:nvCxnSpPr>
        <p:spPr>
          <a:xfrm flipH="1" flipV="1">
            <a:off x="4152900" y="3695700"/>
            <a:ext cx="1790700"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2362200"/>
            <a:ext cx="1524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Measured values</a:t>
            </a:r>
            <a:endParaRPr lang="en-US" sz="2400"/>
          </a:p>
        </p:txBody>
      </p:sp>
      <p:cxnSp>
        <p:nvCxnSpPr>
          <p:cNvPr id="24" name="Straight Arrow Connector 23"/>
          <p:cNvCxnSpPr/>
          <p:nvPr/>
        </p:nvCxnSpPr>
        <p:spPr>
          <a:xfrm>
            <a:off x="1752600" y="2781300"/>
            <a:ext cx="1177635"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72200" y="1676400"/>
            <a:ext cx="20574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Systematic errors</a:t>
            </a:r>
            <a:endParaRPr lang="en-US" sz="2800"/>
          </a:p>
        </p:txBody>
      </p:sp>
      <p:cxnSp>
        <p:nvCxnSpPr>
          <p:cNvPr id="27" name="Straight Connector 26"/>
          <p:cNvCxnSpPr>
            <a:endCxn id="15" idx="3"/>
          </p:cNvCxnSpPr>
          <p:nvPr/>
        </p:nvCxnSpPr>
        <p:spPr>
          <a:xfrm flipV="1">
            <a:off x="609600" y="3776522"/>
            <a:ext cx="3348178" cy="243377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2001" y="4648200"/>
            <a:ext cx="157941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Magnitude</a:t>
            </a:r>
            <a:endParaRPr lang="en-US" sz="2400"/>
          </a:p>
        </p:txBody>
      </p:sp>
      <p:sp>
        <p:nvSpPr>
          <p:cNvPr id="30" name="Freeform 29"/>
          <p:cNvSpPr/>
          <p:nvPr/>
        </p:nvSpPr>
        <p:spPr>
          <a:xfrm>
            <a:off x="1219200" y="5791200"/>
            <a:ext cx="394098" cy="429491"/>
          </a:xfrm>
          <a:custGeom>
            <a:gdLst>
              <a:gd name="connsiteX0" fmla="*/ 0 w 394098"/>
              <a:gd name="connsiteY0" fmla="*/ 0 h 429491"/>
              <a:gd name="connsiteX1" fmla="*/ 374073 w 394098"/>
              <a:gd name="connsiteY1" fmla="*/ 166255 h 429491"/>
              <a:gd name="connsiteX2" fmla="*/ 346364 w 394098"/>
              <a:gd name="connsiteY2" fmla="*/ 429491 h 429491"/>
              <a:gd name="connsiteX3" fmla="*/ 346364 w 394098"/>
              <a:gd name="connsiteY3" fmla="*/ 429491 h 429491"/>
            </a:gdLst>
            <a:cxnLst>
              <a:cxn ang="0">
                <a:pos x="connsiteX0" y="connsiteY0"/>
              </a:cxn>
              <a:cxn ang="0">
                <a:pos x="connsiteX1" y="connsiteY1"/>
              </a:cxn>
              <a:cxn ang="0">
                <a:pos x="connsiteX2" y="connsiteY2"/>
              </a:cxn>
              <a:cxn ang="0">
                <a:pos x="connsiteX3" y="connsiteY3"/>
              </a:cxn>
            </a:cxnLst>
            <a:rect l="l" t="t" r="r" b="b"/>
            <a:pathLst>
              <a:path w="394098" h="429491">
                <a:moveTo>
                  <a:pt x="0" y="0"/>
                </a:moveTo>
                <a:cubicBezTo>
                  <a:pt x="158173" y="47336"/>
                  <a:pt x="316346" y="94673"/>
                  <a:pt x="374073" y="166255"/>
                </a:cubicBezTo>
                <a:cubicBezTo>
                  <a:pt x="431800" y="237837"/>
                  <a:pt x="346364" y="429491"/>
                  <a:pt x="346364" y="429491"/>
                </a:cubicBezTo>
                <a:lnTo>
                  <a:pt x="346364" y="4294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31" name="TextBox 30"/>
          <p:cNvSpPr txBox="1"/>
          <p:nvPr/>
        </p:nvSpPr>
        <p:spPr>
          <a:xfrm>
            <a:off x="1752600" y="5638800"/>
            <a:ext cx="990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Phase</a:t>
            </a:r>
            <a:endParaRPr lang="en-US" sz="2400"/>
          </a:p>
        </p:txBody>
      </p:sp>
    </p:spTree>
    <p:extLst>
      <p:ext uri="{BB962C8B-B14F-4D97-AF65-F5344CB8AC3E}">
        <p14:creationId xmlns:p14="http://schemas.microsoft.com/office/powerpoint/2010/main" val="3410537013"/>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Error distribution</a:t>
            </a:r>
            <a:br>
              <a:rPr lang="en-US" smtClean="0"/>
            </a:br>
            <a:r>
              <a:rPr lang="en-US" smtClean="0"/>
              <a:t> (Magnitude and phase)</a:t>
            </a:r>
            <a:endParaRPr lang="en-US"/>
          </a:p>
        </p:txBody>
      </p:sp>
      <p:cxnSp>
        <p:nvCxnSpPr>
          <p:cNvPr id="4" name="Straight Connector 3"/>
          <p:cNvCxnSpPr/>
          <p:nvPr/>
        </p:nvCxnSpPr>
        <p:spPr>
          <a:xfrm flipH="1">
            <a:off x="609600" y="2362200"/>
            <a:ext cx="0" cy="3867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6210300"/>
            <a:ext cx="76200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819400" y="2514600"/>
            <a:ext cx="25146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0" name="Oval 9"/>
          <p:cNvSpPr/>
          <p:nvPr/>
        </p:nvSpPr>
        <p:spPr>
          <a:xfrm>
            <a:off x="3276600" y="3048000"/>
            <a:ext cx="15240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1" name="Oval 10"/>
          <p:cNvSpPr/>
          <p:nvPr/>
        </p:nvSpPr>
        <p:spPr>
          <a:xfrm>
            <a:off x="2438400" y="1981200"/>
            <a:ext cx="3352800" cy="3429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5" name="Oval 14"/>
          <p:cNvSpPr/>
          <p:nvPr/>
        </p:nvSpPr>
        <p:spPr>
          <a:xfrm>
            <a:off x="3924300" y="35814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6" name="Oval 15"/>
          <p:cNvSpPr/>
          <p:nvPr/>
        </p:nvSpPr>
        <p:spPr>
          <a:xfrm>
            <a:off x="3048000" y="28194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7" name="Oval 16"/>
          <p:cNvSpPr/>
          <p:nvPr/>
        </p:nvSpPr>
        <p:spPr>
          <a:xfrm>
            <a:off x="4572000" y="32004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8" name="Oval 17"/>
          <p:cNvSpPr/>
          <p:nvPr/>
        </p:nvSpPr>
        <p:spPr>
          <a:xfrm>
            <a:off x="4145973" y="22098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19" name="TextBox 18"/>
          <p:cNvSpPr txBox="1"/>
          <p:nvPr/>
        </p:nvSpPr>
        <p:spPr>
          <a:xfrm>
            <a:off x="6172200" y="3581400"/>
            <a:ext cx="1371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True value</a:t>
            </a:r>
            <a:endParaRPr lang="en-US" sz="2400"/>
          </a:p>
        </p:txBody>
      </p:sp>
      <p:cxnSp>
        <p:nvCxnSpPr>
          <p:cNvPr id="21" name="Straight Arrow Connector 20"/>
          <p:cNvCxnSpPr/>
          <p:nvPr/>
        </p:nvCxnSpPr>
        <p:spPr>
          <a:xfrm flipH="1" flipV="1">
            <a:off x="4152900" y="3695700"/>
            <a:ext cx="1790700"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9600" y="2362200"/>
            <a:ext cx="15240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Measured values</a:t>
            </a:r>
            <a:endParaRPr lang="en-US" sz="2400"/>
          </a:p>
        </p:txBody>
      </p:sp>
      <p:cxnSp>
        <p:nvCxnSpPr>
          <p:cNvPr id="24" name="Straight Arrow Connector 23"/>
          <p:cNvCxnSpPr/>
          <p:nvPr/>
        </p:nvCxnSpPr>
        <p:spPr>
          <a:xfrm>
            <a:off x="1752600" y="2781300"/>
            <a:ext cx="1177635"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72200" y="1676400"/>
            <a:ext cx="20574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Random  errors</a:t>
            </a:r>
            <a:endParaRPr lang="en-US" sz="2800"/>
          </a:p>
        </p:txBody>
      </p:sp>
      <p:cxnSp>
        <p:nvCxnSpPr>
          <p:cNvPr id="27" name="Straight Connector 26"/>
          <p:cNvCxnSpPr>
            <a:endCxn id="15" idx="3"/>
          </p:cNvCxnSpPr>
          <p:nvPr/>
        </p:nvCxnSpPr>
        <p:spPr>
          <a:xfrm flipV="1">
            <a:off x="609600" y="3776522"/>
            <a:ext cx="3348178" cy="243377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2001" y="4648200"/>
            <a:ext cx="157941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Magnitude</a:t>
            </a:r>
            <a:endParaRPr lang="en-US" sz="2400"/>
          </a:p>
        </p:txBody>
      </p:sp>
      <p:sp>
        <p:nvSpPr>
          <p:cNvPr id="30" name="Freeform 29"/>
          <p:cNvSpPr/>
          <p:nvPr/>
        </p:nvSpPr>
        <p:spPr>
          <a:xfrm>
            <a:off x="1219200" y="5791200"/>
            <a:ext cx="394098" cy="429491"/>
          </a:xfrm>
          <a:custGeom>
            <a:gdLst>
              <a:gd name="connsiteX0" fmla="*/ 0 w 394098"/>
              <a:gd name="connsiteY0" fmla="*/ 0 h 429491"/>
              <a:gd name="connsiteX1" fmla="*/ 374073 w 394098"/>
              <a:gd name="connsiteY1" fmla="*/ 166255 h 429491"/>
              <a:gd name="connsiteX2" fmla="*/ 346364 w 394098"/>
              <a:gd name="connsiteY2" fmla="*/ 429491 h 429491"/>
              <a:gd name="connsiteX3" fmla="*/ 346364 w 394098"/>
              <a:gd name="connsiteY3" fmla="*/ 429491 h 429491"/>
            </a:gdLst>
            <a:cxnLst>
              <a:cxn ang="0">
                <a:pos x="connsiteX0" y="connsiteY0"/>
              </a:cxn>
              <a:cxn ang="0">
                <a:pos x="connsiteX1" y="connsiteY1"/>
              </a:cxn>
              <a:cxn ang="0">
                <a:pos x="connsiteX2" y="connsiteY2"/>
              </a:cxn>
              <a:cxn ang="0">
                <a:pos x="connsiteX3" y="connsiteY3"/>
              </a:cxn>
            </a:cxnLst>
            <a:rect l="l" t="t" r="r" b="b"/>
            <a:pathLst>
              <a:path w="394098" h="429491">
                <a:moveTo>
                  <a:pt x="0" y="0"/>
                </a:moveTo>
                <a:cubicBezTo>
                  <a:pt x="158173" y="47336"/>
                  <a:pt x="316346" y="94673"/>
                  <a:pt x="374073" y="166255"/>
                </a:cubicBezTo>
                <a:cubicBezTo>
                  <a:pt x="431800" y="237837"/>
                  <a:pt x="346364" y="429491"/>
                  <a:pt x="346364" y="429491"/>
                </a:cubicBezTo>
                <a:lnTo>
                  <a:pt x="346364" y="4294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31" name="TextBox 30"/>
          <p:cNvSpPr txBox="1"/>
          <p:nvPr/>
        </p:nvSpPr>
        <p:spPr>
          <a:xfrm>
            <a:off x="1752600" y="5638800"/>
            <a:ext cx="990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Phase</a:t>
            </a:r>
            <a:endParaRPr lang="en-US" sz="2400"/>
          </a:p>
        </p:txBody>
      </p:sp>
      <p:sp>
        <p:nvSpPr>
          <p:cNvPr id="23" name="Oval 22"/>
          <p:cNvSpPr/>
          <p:nvPr/>
        </p:nvSpPr>
        <p:spPr>
          <a:xfrm>
            <a:off x="4038600" y="40386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Tree>
    <p:extLst>
      <p:ext uri="{BB962C8B-B14F-4D97-AF65-F5344CB8AC3E}">
        <p14:creationId xmlns:p14="http://schemas.microsoft.com/office/powerpoint/2010/main" val="3751079344"/>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Average of many readings</a:t>
            </a:r>
            <a:endParaRPr lang="en-US"/>
          </a:p>
        </p:txBody>
      </p:sp>
      <p:sp>
        <p:nvSpPr>
          <p:cNvPr id="3" name="Content Placeholder 2"/>
          <p:cNvSpPr>
            <a:spLocks noGrp="1"/>
          </p:cNvSpPr>
          <p:nvPr>
            <p:ph sz="quarter" idx="1"/>
          </p:nvPr>
        </p:nvSpPr>
        <p:spPr/>
        <p:txBody>
          <a:bodyPr/>
          <a:lstStyle>
            <a:defPPr/>
          </a:lstStyle>
          <a:p>
            <a:pPr/>
            <a:r>
              <a:rPr lang="en-US" smtClean="0"/>
              <a:t>We will take two examples</a:t>
            </a:r>
          </a:p>
          <a:p>
            <a:pPr marL="0" indent="0">
              <a:buNone/>
            </a:pPr>
            <a:r>
              <a:rPr lang="en-US"/>
              <a:t> </a:t>
            </a:r>
            <a:r>
              <a:rPr lang="en-US" smtClean="0"/>
              <a:t>  (1) An object is to be weighed. Then to get better </a:t>
            </a:r>
          </a:p>
          <a:p>
            <a:pPr marL="0" indent="0">
              <a:buNone/>
            </a:pPr>
            <a:r>
              <a:rPr lang="en-US"/>
              <a:t> </a:t>
            </a:r>
            <a:r>
              <a:rPr lang="en-US" smtClean="0"/>
              <a:t>       accuracy , it will be weighed many times. Let us </a:t>
            </a:r>
          </a:p>
          <a:p>
            <a:pPr marL="0" indent="0">
              <a:buNone/>
            </a:pPr>
            <a:r>
              <a:rPr lang="en-US"/>
              <a:t> </a:t>
            </a:r>
            <a:r>
              <a:rPr lang="en-US" smtClean="0"/>
              <a:t>       say the readings are W</a:t>
            </a:r>
            <a:r>
              <a:rPr lang="en-US" baseline="-25000" smtClean="0"/>
              <a:t>1</a:t>
            </a:r>
            <a:r>
              <a:rPr lang="en-US" smtClean="0"/>
              <a:t>, W</a:t>
            </a:r>
            <a:r>
              <a:rPr lang="en-US" baseline="-25000" smtClean="0"/>
              <a:t>2</a:t>
            </a:r>
            <a:r>
              <a:rPr lang="en-US" smtClean="0"/>
              <a:t>, --- W</a:t>
            </a:r>
            <a:r>
              <a:rPr lang="en-US" baseline="-25000" err="1" smtClean="0"/>
              <a:t>n</a:t>
            </a:r>
            <a:r>
              <a:rPr lang="en-US" smtClean="0"/>
              <a:t>. And we </a:t>
            </a:r>
          </a:p>
          <a:p>
            <a:pPr marL="0" indent="0">
              <a:buNone/>
            </a:pPr>
            <a:r>
              <a:rPr lang="en-US"/>
              <a:t> </a:t>
            </a:r>
            <a:r>
              <a:rPr lang="en-US" smtClean="0"/>
              <a:t>       will take average of these readings</a:t>
            </a:r>
          </a:p>
          <a:p>
            <a:pPr marL="0" indent="0">
              <a:buNone/>
            </a:pPr>
            <a:r>
              <a:rPr lang="en-US"/>
              <a:t> </a:t>
            </a:r>
            <a:r>
              <a:rPr lang="en-US" smtClean="0"/>
              <a:t>  </a:t>
            </a:r>
            <a:endParaRPr lang="en-US"/>
          </a:p>
        </p:txBody>
      </p:sp>
    </p:spTree>
    <p:extLst>
      <p:ext uri="{BB962C8B-B14F-4D97-AF65-F5344CB8AC3E}">
        <p14:creationId xmlns:p14="http://schemas.microsoft.com/office/powerpoint/2010/main" val="1768741872"/>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Measuring input-Output Characteristics</a:t>
            </a:r>
            <a:endParaRPr lang="en-US"/>
          </a:p>
        </p:txBody>
      </p:sp>
      <p:sp>
        <p:nvSpPr>
          <p:cNvPr id="3" name="Content Placeholder 2"/>
          <p:cNvSpPr>
            <a:spLocks noGrp="1"/>
          </p:cNvSpPr>
          <p:nvPr>
            <p:ph sz="quarter" idx="1"/>
          </p:nvPr>
        </p:nvSpPr>
        <p:spPr/>
        <p:txBody>
          <a:bodyPr>
            <a:normAutofit lnSpcReduction="10000"/>
          </a:bodyPr>
          <a:lstStyle>
            <a:defPPr/>
          </a:lstStyle>
          <a:p>
            <a:pPr marL="0" indent="0">
              <a:buNone/>
            </a:pPr>
            <a:r>
              <a:rPr lang="en-US" smtClean="0"/>
              <a:t>(2</a:t>
            </a:r>
            <a:r>
              <a:rPr lang="en-US"/>
              <a:t>) We wish to find input – Output characteristics of </a:t>
            </a:r>
          </a:p>
          <a:p>
            <a:pPr marL="0" indent="0">
              <a:buNone/>
            </a:pPr>
            <a:r>
              <a:rPr lang="en-US"/>
              <a:t>    </a:t>
            </a:r>
            <a:r>
              <a:rPr lang="en-US" smtClean="0"/>
              <a:t>a </a:t>
            </a:r>
            <a:r>
              <a:rPr lang="en-US"/>
              <a:t>device (i.e. Sensor). </a:t>
            </a:r>
            <a:endParaRPr lang="en-US" smtClean="0"/>
          </a:p>
          <a:p>
            <a:pPr marL="0" indent="0">
              <a:buNone/>
            </a:pPr>
            <a:r>
              <a:rPr lang="en-US"/>
              <a:t> </a:t>
            </a:r>
            <a:r>
              <a:rPr lang="en-US" smtClean="0"/>
              <a:t>   Let us say input is denoted by x and output is </a:t>
            </a:r>
          </a:p>
          <a:p>
            <a:pPr marL="0" indent="0">
              <a:buNone/>
            </a:pPr>
            <a:r>
              <a:rPr lang="en-US"/>
              <a:t> </a:t>
            </a:r>
            <a:r>
              <a:rPr lang="en-US" smtClean="0"/>
              <a:t>   denoted by y. There is  a regulator to set</a:t>
            </a:r>
          </a:p>
          <a:p>
            <a:pPr marL="0" indent="0">
              <a:buNone/>
            </a:pPr>
            <a:r>
              <a:rPr lang="en-US"/>
              <a:t> </a:t>
            </a:r>
            <a:r>
              <a:rPr lang="en-US" smtClean="0"/>
              <a:t>  x and we adjust the regulator to set x from  x</a:t>
            </a:r>
            <a:r>
              <a:rPr lang="en-US" baseline="-25000" smtClean="0"/>
              <a:t>1</a:t>
            </a:r>
            <a:r>
              <a:rPr lang="en-US" smtClean="0"/>
              <a:t> to x</a:t>
            </a:r>
            <a:r>
              <a:rPr lang="en-US" baseline="-25000" err="1" smtClean="0"/>
              <a:t>n</a:t>
            </a:r>
            <a:r>
              <a:rPr lang="en-US" smtClean="0"/>
              <a:t> </a:t>
            </a:r>
          </a:p>
          <a:p>
            <a:pPr marL="0" indent="0">
              <a:buNone/>
            </a:pPr>
            <a:r>
              <a:rPr lang="en-US"/>
              <a:t> </a:t>
            </a:r>
            <a:r>
              <a:rPr lang="en-US" smtClean="0"/>
              <a:t>  and measure corresponding y</a:t>
            </a:r>
            <a:r>
              <a:rPr lang="en-US" baseline="-25000" smtClean="0"/>
              <a:t>1</a:t>
            </a:r>
            <a:r>
              <a:rPr lang="en-US" smtClean="0"/>
              <a:t> to y</a:t>
            </a:r>
            <a:r>
              <a:rPr lang="en-US" baseline="-25000" err="1" smtClean="0"/>
              <a:t>n</a:t>
            </a:r>
            <a:r>
              <a:rPr lang="en-US" smtClean="0"/>
              <a:t> values. However for better accuracy , each regulator setting is repeated for , say, n</a:t>
            </a:r>
            <a:r>
              <a:rPr lang="en-US" baseline="-25000" err="1" smtClean="0"/>
              <a:t>x</a:t>
            </a:r>
            <a:r>
              <a:rPr lang="en-US" smtClean="0"/>
              <a:t> times and average of each x and y value is taken.</a:t>
            </a:r>
          </a:p>
          <a:p>
            <a:pPr marL="0" indent="0">
              <a:buNone/>
            </a:pPr>
            <a:endParaRPr lang="en-US"/>
          </a:p>
          <a:p>
            <a:endParaRPr lang="en-US"/>
          </a:p>
        </p:txBody>
      </p:sp>
    </p:spTree>
    <p:extLst>
      <p:ext uri="{BB962C8B-B14F-4D97-AF65-F5344CB8AC3E}">
        <p14:creationId xmlns:p14="http://schemas.microsoft.com/office/powerpoint/2010/main" val="1960731113"/>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Average of many</a:t>
            </a:r>
            <a:br>
              <a:rPr lang="en-US" smtClean="0"/>
            </a:br>
            <a:r>
              <a:rPr lang="en-US" smtClean="0"/>
              <a:t> measurements</a:t>
            </a:r>
            <a:endParaRPr lang="en-US"/>
          </a:p>
        </p:txBody>
      </p:sp>
      <p:sp>
        <p:nvSpPr>
          <p:cNvPr id="3" name="Content Placeholder 2"/>
          <p:cNvSpPr>
            <a:spLocks noGrp="1"/>
          </p:cNvSpPr>
          <p:nvPr>
            <p:ph sz="quarter" idx="1"/>
          </p:nvPr>
        </p:nvSpPr>
        <p:spPr/>
        <p:txBody>
          <a:bodyPr/>
          <a:lstStyle>
            <a:defPPr/>
          </a:lstStyle>
          <a:p>
            <a:pPr/>
            <a:r>
              <a:rPr lang="en-US" smtClean="0"/>
              <a:t>Many values of the variable, say x , are measured</a:t>
            </a:r>
          </a:p>
          <a:p>
            <a:pPr marL="0" indent="0">
              <a:buNone/>
            </a:pPr>
            <a:r>
              <a:rPr lang="en-US"/>
              <a:t> </a:t>
            </a:r>
            <a:r>
              <a:rPr lang="en-US" smtClean="0"/>
              <a:t>  </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85561034"/>
              </p:ext>
            </p:extLst>
          </p:nvPr>
        </p:nvGraphicFramePr>
        <p:xfrm>
          <a:off x="838200" y="3276600"/>
          <a:ext cx="3200400" cy="1066800"/>
        </p:xfrm>
        <a:graphic>
          <a:graphicData uri="http://schemas.openxmlformats.org/presentationml/2006/ole">
            <mc:AlternateContent>
              <mc:Choice xmlns:v="urn:schemas-microsoft-com:vml" Requires="v">
                <p:oleObj spid="_x0000_s1070" name="Equation" r:id="rId2" imgW="1371600" imgH="457200" progId="Equation.3">
                  <p:embed/>
                </p:oleObj>
              </mc:Choice>
              <mc:Fallback>
                <p:oleObj name="Equation" r:id="rId2" imgW="1371600" imgH="457200" progId="Equation.3">
                  <p:embed/>
                  <p:pic>
                    <p:nvPicPr>
                      <p:cNvPr id="0" name="OLE substitute image"/>
                      <p:cNvPicPr/>
                      <p:nvPr/>
                    </p:nvPicPr>
                    <p:blipFill>
                      <a:blip r:embed="rId3"/>
                      <a:stretch>
                        <a:fillRect/>
                      </a:stretch>
                    </p:blipFill>
                    <p:spPr>
                      <a:xfrm>
                        <a:off x="838200" y="3276600"/>
                        <a:ext cx="3200400" cy="1066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21488603"/>
              </p:ext>
            </p:extLst>
          </p:nvPr>
        </p:nvGraphicFramePr>
        <p:xfrm>
          <a:off x="990600" y="2532646"/>
          <a:ext cx="1752600" cy="553453"/>
        </p:xfrm>
        <a:graphic>
          <a:graphicData uri="http://schemas.openxmlformats.org/presentationml/2006/ole">
            <mc:AlternateContent>
              <mc:Choice xmlns:v="urn:schemas-microsoft-com:vml" Requires="v">
                <p:oleObj spid="_x0000_s1071" name="Equation" r:id="rId4" imgW="723600" imgH="228600" progId="Equation.3">
                  <p:embed/>
                </p:oleObj>
              </mc:Choice>
              <mc:Fallback>
                <p:oleObj name="Equation" r:id="rId4" imgW="723600" imgH="228600" progId="Equation.3">
                  <p:embed/>
                  <p:pic>
                    <p:nvPicPr>
                      <p:cNvPr id="0" name="OLE substitute image"/>
                      <p:cNvPicPr/>
                      <p:nvPr/>
                    </p:nvPicPr>
                    <p:blipFill>
                      <a:blip r:embed="rId5"/>
                      <a:stretch>
                        <a:fillRect/>
                      </a:stretch>
                    </p:blipFill>
                    <p:spPr>
                      <a:xfrm>
                        <a:off x="990600" y="2532646"/>
                        <a:ext cx="1752600" cy="55345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74376474"/>
              </p:ext>
            </p:extLst>
          </p:nvPr>
        </p:nvGraphicFramePr>
        <p:xfrm>
          <a:off x="779463" y="4419600"/>
          <a:ext cx="3317875" cy="1066800"/>
        </p:xfrm>
        <a:graphic>
          <a:graphicData uri="http://schemas.openxmlformats.org/presentationml/2006/ole">
            <mc:AlternateContent>
              <mc:Choice xmlns:v="urn:schemas-microsoft-com:vml" Requires="v">
                <p:oleObj spid="_x0000_s1072" name="Equation" r:id="rId6" imgW="1422360" imgH="457200" progId="Equation.3">
                  <p:embed/>
                </p:oleObj>
              </mc:Choice>
              <mc:Fallback>
                <p:oleObj name="Equation" r:id="rId6" imgW="1422360" imgH="457200" progId="Equation.3">
                  <p:embed/>
                  <p:pic>
                    <p:nvPicPr>
                      <p:cNvPr id="0" name="OLE substitute image"/>
                      <p:cNvPicPr/>
                      <p:nvPr/>
                    </p:nvPicPr>
                    <p:blipFill>
                      <a:blip r:embed="rId7"/>
                      <a:stretch>
                        <a:fillRect/>
                      </a:stretch>
                    </p:blipFill>
                    <p:spPr>
                      <a:xfrm>
                        <a:off x="779463" y="4419600"/>
                        <a:ext cx="3317875" cy="106680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65572620"/>
              </p:ext>
            </p:extLst>
          </p:nvPr>
        </p:nvGraphicFramePr>
        <p:xfrm>
          <a:off x="762000" y="5486400"/>
          <a:ext cx="3317875" cy="1066800"/>
        </p:xfrm>
        <a:graphic>
          <a:graphicData uri="http://schemas.openxmlformats.org/presentationml/2006/ole">
            <mc:AlternateContent>
              <mc:Choice xmlns:v="urn:schemas-microsoft-com:vml" Requires="v">
                <p:oleObj spid="_x0000_s1073" name="Equation" r:id="rId8" imgW="1422360" imgH="457200" progId="Equation.3">
                  <p:embed/>
                </p:oleObj>
              </mc:Choice>
              <mc:Fallback>
                <p:oleObj name="Equation" r:id="rId8" imgW="1422360" imgH="457200" progId="Equation.3">
                  <p:embed/>
                  <p:pic>
                    <p:nvPicPr>
                      <p:cNvPr id="0" name="OLE substitute image"/>
                      <p:cNvPicPr/>
                      <p:nvPr/>
                    </p:nvPicPr>
                    <p:blipFill>
                      <a:blip r:embed="rId9"/>
                      <a:stretch>
                        <a:fillRect/>
                      </a:stretch>
                    </p:blipFill>
                    <p:spPr>
                      <a:xfrm>
                        <a:off x="762000" y="5486400"/>
                        <a:ext cx="3317875" cy="1066800"/>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2814587"/>
              </p:ext>
            </p:extLst>
          </p:nvPr>
        </p:nvGraphicFramePr>
        <p:xfrm>
          <a:off x="3135313" y="2362200"/>
          <a:ext cx="5494337" cy="838200"/>
        </p:xfrm>
        <a:graphic>
          <a:graphicData uri="http://schemas.openxmlformats.org/presentationml/2006/ole">
            <mc:AlternateContent>
              <mc:Choice xmlns:v="urn:schemas-microsoft-com:vml" Requires="v">
                <p:oleObj spid="_x0000_s1074" name="Equation" r:id="rId10" imgW="2997000" imgH="457200" progId="Equation.3">
                  <p:embed/>
                </p:oleObj>
              </mc:Choice>
              <mc:Fallback>
                <p:oleObj name="Equation" r:id="rId10" imgW="2997000" imgH="457200" progId="Equation.3">
                  <p:embed/>
                  <p:pic>
                    <p:nvPicPr>
                      <p:cNvPr id="0" name="OLE substitute image"/>
                      <p:cNvPicPr/>
                      <p:nvPr/>
                    </p:nvPicPr>
                    <p:blipFill>
                      <a:blip r:embed="rId11"/>
                      <a:stretch>
                        <a:fillRect/>
                      </a:stretch>
                    </p:blipFill>
                    <p:spPr>
                      <a:xfrm>
                        <a:off x="3135313" y="2362200"/>
                        <a:ext cx="5494337" cy="838200"/>
                      </a:xfrm>
                      <a:prstGeom prst="rect">
                        <a:avLst/>
                      </a:prstGeom>
                    </p:spPr>
                  </p:pic>
                </p:oleObj>
              </mc:Fallback>
            </mc:AlternateContent>
          </a:graphicData>
        </a:graphic>
      </p:graphicFrame>
      <p:sp>
        <p:nvSpPr>
          <p:cNvPr id="8" name="TextBox 7"/>
          <p:cNvSpPr txBox="1"/>
          <p:nvPr/>
        </p:nvSpPr>
        <p:spPr>
          <a:xfrm>
            <a:off x="5105400" y="3657600"/>
            <a:ext cx="29718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Similar equations apply for y values</a:t>
            </a:r>
            <a:endParaRPr lang="en-US" sz="2400"/>
          </a:p>
        </p:txBody>
      </p:sp>
    </p:spTree>
    <p:extLst>
      <p:ext uri="{BB962C8B-B14F-4D97-AF65-F5344CB8AC3E}">
        <p14:creationId xmlns:p14="http://schemas.microsoft.com/office/powerpoint/2010/main" val="8897445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Standard Error</a:t>
            </a:r>
            <a:endParaRPr lang="en-US"/>
          </a:p>
        </p:txBody>
      </p:sp>
      <p:sp>
        <p:nvSpPr>
          <p:cNvPr id="3" name="Content Placeholder 2"/>
          <p:cNvSpPr>
            <a:spLocks noGrp="1"/>
          </p:cNvSpPr>
          <p:nvPr>
            <p:ph sz="quarter" idx="1"/>
          </p:nvPr>
        </p:nvSpPr>
        <p:spPr/>
        <p:txBody>
          <a:bodyPr/>
          <a:lstStyle>
            <a:defPPr/>
          </a:lstStyle>
          <a:p>
            <a:pPr/>
            <a:r>
              <a:rPr lang="en-US" smtClean="0"/>
              <a:t>Standard error measures  how much discrepancy is likely to be in the sample mean and the population mean.</a:t>
            </a:r>
          </a:p>
          <a:p>
            <a:pPr/>
            <a:r>
              <a:rPr lang="en-US" smtClean="0"/>
              <a:t>Standard deviation measures dispersion of the data set relative to its mean.</a:t>
            </a:r>
          </a:p>
          <a:p>
            <a:pPr marL="0" indent="0">
              <a:buNone/>
            </a:pPr>
            <a:r>
              <a:rPr lang="en-US"/>
              <a:t> </a:t>
            </a:r>
            <a:r>
              <a:rPr lang="en-US" smtClean="0"/>
              <a:t>  </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078644186"/>
              </p:ext>
            </p:extLst>
          </p:nvPr>
        </p:nvGraphicFramePr>
        <p:xfrm>
          <a:off x="1143000" y="4191000"/>
          <a:ext cx="2331720" cy="1295400"/>
        </p:xfrm>
        <a:graphic>
          <a:graphicData uri="http://schemas.openxmlformats.org/presentationml/2006/ole">
            <mc:AlternateContent>
              <mc:Choice xmlns:v="urn:schemas-microsoft-com:vml" Requires="v">
                <p:oleObj spid="_x0000_s1075" name="Equation" r:id="rId2" imgW="1257120" imgH="698400" progId="Equation.3">
                  <p:embed/>
                </p:oleObj>
              </mc:Choice>
              <mc:Fallback>
                <p:oleObj name="Equation" r:id="rId2" imgW="1257120" imgH="698400" progId="Equation.3">
                  <p:embed/>
                  <p:pic>
                    <p:nvPicPr>
                      <p:cNvPr id="0" name="OLE substitute image"/>
                      <p:cNvPicPr/>
                      <p:nvPr/>
                    </p:nvPicPr>
                    <p:blipFill>
                      <a:blip r:embed="rId3"/>
                      <a:stretch>
                        <a:fillRect/>
                      </a:stretch>
                    </p:blipFill>
                    <p:spPr>
                      <a:xfrm>
                        <a:off x="1143000" y="4191000"/>
                        <a:ext cx="2331720" cy="1295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00013721"/>
              </p:ext>
            </p:extLst>
          </p:nvPr>
        </p:nvGraphicFramePr>
        <p:xfrm>
          <a:off x="3810000" y="4343400"/>
          <a:ext cx="5181600" cy="851770"/>
        </p:xfrm>
        <a:graphic>
          <a:graphicData uri="http://schemas.openxmlformats.org/presentationml/2006/ole">
            <mc:AlternateContent>
              <mc:Choice xmlns:v="urn:schemas-microsoft-com:vml" Requires="v">
                <p:oleObj spid="_x0000_s1076" name="Equation" r:id="rId4" imgW="2781000" imgH="457200" progId="Equation.3">
                  <p:embed/>
                </p:oleObj>
              </mc:Choice>
              <mc:Fallback>
                <p:oleObj name="Equation" r:id="rId4" imgW="2781000" imgH="457200" progId="Equation.3">
                  <p:embed/>
                  <p:pic>
                    <p:nvPicPr>
                      <p:cNvPr id="0" name="OLE substitute image"/>
                      <p:cNvPicPr/>
                      <p:nvPr/>
                    </p:nvPicPr>
                    <p:blipFill>
                      <a:blip r:embed="rId5"/>
                      <a:stretch>
                        <a:fillRect/>
                      </a:stretch>
                    </p:blipFill>
                    <p:spPr>
                      <a:xfrm>
                        <a:off x="3810000" y="4343400"/>
                        <a:ext cx="5181600" cy="851770"/>
                      </a:xfrm>
                      <a:prstGeom prst="rect">
                        <a:avLst/>
                      </a:prstGeom>
                    </p:spPr>
                  </p:pic>
                </p:oleObj>
              </mc:Fallback>
            </mc:AlternateContent>
          </a:graphicData>
        </a:graphic>
      </p:graphicFrame>
    </p:spTree>
    <p:extLst>
      <p:ext uri="{BB962C8B-B14F-4D97-AF65-F5344CB8AC3E}">
        <p14:creationId xmlns:p14="http://schemas.microsoft.com/office/powerpoint/2010/main" val="287752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Standard error formula</a:t>
            </a:r>
            <a:endParaRPr lang="en-US"/>
          </a:p>
        </p:txBody>
      </p:sp>
      <p:sp>
        <p:nvSpPr>
          <p:cNvPr id="3" name="Content Placeholder 2"/>
          <p:cNvSpPr>
            <a:spLocks noGrp="1"/>
          </p:cNvSpPr>
          <p:nvPr>
            <p:ph sz="quarter" idx="1"/>
          </p:nvPr>
        </p:nvSpPr>
        <p:spPr/>
        <p:txBody>
          <a:bodyPr/>
          <a:lstStyle>
            <a:defPPr/>
          </a:lstStyle>
          <a:p>
            <a:pPr/>
            <a:r>
              <a:rPr lang="en-US" smtClean="0"/>
              <a:t>It is expected to depend on SD and n. Larger the n closer will be the mean to the true value.</a:t>
            </a:r>
          </a:p>
          <a:p>
            <a:pPr marL="0" indent="0">
              <a:buNone/>
            </a:pP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425570312"/>
              </p:ext>
            </p:extLst>
          </p:nvPr>
        </p:nvGraphicFramePr>
        <p:xfrm>
          <a:off x="1295399" y="2971800"/>
          <a:ext cx="1242423" cy="836246"/>
        </p:xfrm>
        <a:graphic>
          <a:graphicData uri="http://schemas.openxmlformats.org/presentationml/2006/ole">
            <mc:AlternateContent>
              <mc:Choice xmlns:v="urn:schemas-microsoft-com:vml" Requires="v">
                <p:oleObj spid="_x0000_s1077" name="Equation" r:id="rId2" imgW="660240" imgH="444240" progId="Equation.3">
                  <p:embed/>
                </p:oleObj>
              </mc:Choice>
              <mc:Fallback>
                <p:oleObj name="Equation" r:id="rId2" imgW="660240" imgH="444240" progId="Equation.3">
                  <p:embed/>
                  <p:pic>
                    <p:nvPicPr>
                      <p:cNvPr id="0" name="OLE substitute image"/>
                      <p:cNvPicPr/>
                      <p:nvPr/>
                    </p:nvPicPr>
                    <p:blipFill>
                      <a:blip r:embed="rId3"/>
                      <a:stretch>
                        <a:fillRect/>
                      </a:stretch>
                    </p:blipFill>
                    <p:spPr>
                      <a:xfrm>
                        <a:off x="1295399" y="2971800"/>
                        <a:ext cx="1242423" cy="836246"/>
                      </a:xfrm>
                      <a:prstGeom prst="rect">
                        <a:avLst/>
                      </a:prstGeom>
                    </p:spPr>
                  </p:pic>
                </p:oleObj>
              </mc:Fallback>
            </mc:AlternateContent>
          </a:graphicData>
        </a:graphic>
      </p:graphicFrame>
    </p:spTree>
    <p:extLst>
      <p:ext uri="{BB962C8B-B14F-4D97-AF65-F5344CB8AC3E}">
        <p14:creationId xmlns:p14="http://schemas.microsoft.com/office/powerpoint/2010/main" val="987706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Drill Exercise 2.2</a:t>
            </a:r>
            <a:endParaRPr lang="en-US"/>
          </a:p>
        </p:txBody>
      </p:sp>
      <p:sp>
        <p:nvSpPr>
          <p:cNvPr id="4" name="Content Placeholder 3"/>
          <p:cNvSpPr>
            <a:spLocks noGrp="1"/>
          </p:cNvSpPr>
          <p:nvPr>
            <p:ph sz="quarter" idx="1"/>
          </p:nvPr>
        </p:nvSpPr>
        <p:spPr/>
        <p:txBody>
          <a:bodyPr/>
          <a:lstStyle>
            <a:defPPr/>
          </a:lstStyle>
          <a:p>
            <a:pPr/>
            <a:r>
              <a:rPr lang="en-US" smtClean="0"/>
              <a:t>An object is weighed 7 times. The measured values are shown below. Clearly there are errors. Find the mean value of the weight and the standard error using Excel</a:t>
            </a:r>
          </a:p>
          <a:p>
            <a:pPr marL="0" indent="0">
              <a:buNone/>
            </a:pP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82673525"/>
              </p:ext>
            </p:extLst>
          </p:nvPr>
        </p:nvGraphicFramePr>
        <p:xfrm>
          <a:off x="3429000" y="3505200"/>
          <a:ext cx="2819400" cy="3002280"/>
        </p:xfrm>
        <a:graphic>
          <a:graphicData uri="http://schemas.openxmlformats.org/drawingml/2006/table">
            <a:tbl>
              <a:tblPr firstRow="1" bandRow="1">
                <a:tableStyleId>{5C22544A-7EE6-4342-B048-85BDC9FD1C3A}</a:tableStyleId>
              </a:tblPr>
              <a:tblGrid>
                <a:gridCol w="2819400"/>
              </a:tblGrid>
              <a:tr h="370840">
                <a:tc>
                  <a:txBody>
                    <a:bodyPr vert="horz" wrap="square"/>
                    <a:lstStyle>
                      <a:defPPr/>
                    </a:lstStyle>
                    <a:p>
                      <a:pPr algn="ctr" fontAlgn="b"/>
                      <a:r>
                        <a:rPr lang="en-US" sz="2400" b="0" i="0" u="none" strike="noStrike">
                          <a:solidFill>
                            <a:srgbClr val="000000"/>
                          </a:solidFill>
                          <a:effectLst/>
                          <a:latin typeface="Calibri"/>
                        </a:rPr>
                        <a:t>Object weight(in KG)</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9.9</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10.1</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10.4</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9.8</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9.7</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9.6</a:t>
                      </a:r>
                    </a:p>
                  </a:txBody>
                  <a:tcPr marL="9525" marR="9525" marT="9525" marB="0" anchor="b"/>
                </a:tc>
              </a:tr>
            </a:tbl>
          </a:graphicData>
        </a:graphic>
      </p:graphicFrame>
    </p:spTree>
    <p:extLst>
      <p:ext uri="{BB962C8B-B14F-4D97-AF65-F5344CB8AC3E}">
        <p14:creationId xmlns:p14="http://schemas.microsoft.com/office/powerpoint/2010/main" val="3709056272"/>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Grade Rubric</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251302850"/>
              </p:ext>
            </p:extLst>
          </p:nvPr>
        </p:nvGraphicFramePr>
        <p:xfrm>
          <a:off x="228600" y="2743200"/>
          <a:ext cx="8915400" cy="1071880"/>
        </p:xfrm>
        <a:graphic>
          <a:graphicData uri="http://schemas.openxmlformats.org/drawingml/2006/table">
            <a:tbl>
              <a:tblPr firstRow="1" bandRow="1">
                <a:tableStyleId>{5C22544A-7EE6-4342-B048-85BDC9FD1C3A}</a:tableStyleId>
              </a:tblPr>
              <a:tblGrid>
                <a:gridCol w="891540"/>
                <a:gridCol w="891540"/>
                <a:gridCol w="891540"/>
                <a:gridCol w="891540"/>
                <a:gridCol w="891540"/>
                <a:gridCol w="891540"/>
                <a:gridCol w="891540"/>
                <a:gridCol w="891540"/>
                <a:gridCol w="891540"/>
                <a:gridCol w="891540"/>
              </a:tblGrid>
              <a:tr h="370840">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Grades</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A</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A-</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B+</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B</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B-</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C+</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C</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D</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NP</a:t>
                      </a:r>
                    </a:p>
                  </a:txBody>
                  <a:tcPr marL="68580" marR="68580" marT="0" marB="0"/>
                </a:tc>
              </a:tr>
              <a:tr h="370840">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Marks Range</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90-100</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80-89</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70-79</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60-69</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50-59</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40-49</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35-39</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30-34</a:t>
                      </a:r>
                    </a:p>
                  </a:txBody>
                  <a:tcPr marL="68580" marR="68580" marT="0" marB="0"/>
                </a:tc>
                <a:tc>
                  <a:txBody>
                    <a:bodyPr vert="horz" wrap="square"/>
                    <a:lstStyle>
                      <a:defPPr/>
                    </a:lstStyle>
                    <a:p>
                      <a:pPr marL="0" marR="0">
                        <a:lnSpc>
                          <a:spcPct val="115000"/>
                        </a:lnSpc>
                        <a:spcBef>
                          <a:spcPct val="0"/>
                        </a:spcBef>
                        <a:spcAft>
                          <a:spcPct val="0"/>
                        </a:spcAft>
                      </a:pPr>
                      <a:r>
                        <a:rPr lang="en-US" sz="2000">
                          <a:effectLst/>
                          <a:latin typeface="Calibri"/>
                          <a:ea typeface="Calibri"/>
                          <a:cs typeface="Mangal"/>
                        </a:rPr>
                        <a:t>0-29</a:t>
                      </a:r>
                    </a:p>
                  </a:txBody>
                  <a:tcPr marL="68580" marR="68580" marT="0" marB="0"/>
                </a:tc>
              </a:tr>
            </a:tbl>
          </a:graphicData>
        </a:graphic>
      </p:graphicFrame>
      <p:sp>
        <p:nvSpPr>
          <p:cNvPr id="3" name="TextBox 2"/>
          <p:cNvSpPr txBox="1"/>
          <p:nvPr/>
        </p:nvSpPr>
        <p:spPr>
          <a:xfrm>
            <a:off x="533400" y="1676400"/>
            <a:ext cx="4267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Absolute grading</a:t>
            </a:r>
            <a:endParaRPr lang="en-US" sz="2800"/>
          </a:p>
        </p:txBody>
      </p:sp>
    </p:spTree>
    <p:extLst>
      <p:ext uri="{BB962C8B-B14F-4D97-AF65-F5344CB8AC3E}">
        <p14:creationId xmlns:p14="http://schemas.microsoft.com/office/powerpoint/2010/main" val="298900669"/>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Answers</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694613297"/>
              </p:ext>
            </p:extLst>
          </p:nvPr>
        </p:nvGraphicFramePr>
        <p:xfrm>
          <a:off x="914400" y="1828800"/>
          <a:ext cx="2819400" cy="3002280"/>
        </p:xfrm>
        <a:graphic>
          <a:graphicData uri="http://schemas.openxmlformats.org/drawingml/2006/table">
            <a:tbl>
              <a:tblPr firstRow="1" bandRow="1">
                <a:tableStyleId>{5C22544A-7EE6-4342-B048-85BDC9FD1C3A}</a:tableStyleId>
              </a:tblPr>
              <a:tblGrid>
                <a:gridCol w="2819400"/>
              </a:tblGrid>
              <a:tr h="370840">
                <a:tc>
                  <a:txBody>
                    <a:bodyPr vert="horz" wrap="square"/>
                    <a:lstStyle>
                      <a:defPPr/>
                    </a:lstStyle>
                    <a:p>
                      <a:pPr algn="ctr" fontAlgn="b"/>
                      <a:r>
                        <a:rPr lang="en-US" sz="2400" b="0" i="0" u="none" strike="noStrike">
                          <a:solidFill>
                            <a:srgbClr val="000000"/>
                          </a:solidFill>
                          <a:effectLst/>
                          <a:latin typeface="Calibri"/>
                        </a:rPr>
                        <a:t>Object weight(in KG)</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9.9</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10.1</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10.4</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9.8</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9.7</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10</a:t>
                      </a:r>
                    </a:p>
                  </a:txBody>
                  <a:tcPr marL="9525" marR="9525" marT="9525" marB="0" anchor="b"/>
                </a:tc>
              </a:tr>
              <a:tr h="370840">
                <a:tc>
                  <a:txBody>
                    <a:bodyPr vert="horz" wrap="square"/>
                    <a:lstStyle>
                      <a:defPPr/>
                    </a:lstStyle>
                    <a:p>
                      <a:pPr algn="ctr" fontAlgn="b"/>
                      <a:r>
                        <a:rPr lang="en-US" sz="2400" b="0" i="0" u="none" strike="noStrike">
                          <a:solidFill>
                            <a:srgbClr val="000000"/>
                          </a:solidFill>
                          <a:effectLst/>
                          <a:latin typeface="Calibri"/>
                        </a:rPr>
                        <a:t>9.6</a:t>
                      </a:r>
                    </a:p>
                  </a:txBody>
                  <a:tcPr marL="9525"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00950699"/>
              </p:ext>
            </p:extLst>
          </p:nvPr>
        </p:nvGraphicFramePr>
        <p:xfrm>
          <a:off x="4800600" y="2514600"/>
          <a:ext cx="3276600" cy="1501140"/>
        </p:xfrm>
        <a:graphic>
          <a:graphicData uri="http://schemas.openxmlformats.org/drawingml/2006/table">
            <a:tbl>
              <a:tblPr firstRow="1" bandRow="1">
                <a:tableStyleId>{5C22544A-7EE6-4342-B048-85BDC9FD1C3A}</a:tableStyleId>
              </a:tblPr>
              <a:tblGrid>
                <a:gridCol w="1638300"/>
                <a:gridCol w="1638300"/>
              </a:tblGrid>
              <a:tr h="370840">
                <a:tc>
                  <a:txBody>
                    <a:bodyPr vert="horz" wrap="square"/>
                    <a:lstStyle>
                      <a:defPPr/>
                    </a:lstStyle>
                    <a:p>
                      <a:pPr algn="l" fontAlgn="b"/>
                      <a:r>
                        <a:rPr lang="en-US" sz="2400" b="0" i="0" u="none" strike="noStrike">
                          <a:solidFill>
                            <a:srgbClr val="000000"/>
                          </a:solidFill>
                          <a:effectLst/>
                          <a:latin typeface="Calibri"/>
                        </a:rPr>
                        <a:t>Mean</a:t>
                      </a:r>
                    </a:p>
                  </a:txBody>
                  <a:tcPr marL="9525" marR="9525" marT="9525" marB="0" anchor="b"/>
                </a:tc>
                <a:tc>
                  <a:txBody>
                    <a:bodyPr vert="horz" wrap="square"/>
                    <a:lstStyle>
                      <a:defPPr/>
                    </a:lstStyle>
                    <a:p>
                      <a:pPr algn="r" fontAlgn="b"/>
                      <a:r>
                        <a:rPr lang="en-US" sz="2400" b="0" i="0" u="none" strike="noStrike">
                          <a:solidFill>
                            <a:srgbClr val="000000"/>
                          </a:solidFill>
                          <a:effectLst/>
                          <a:latin typeface="Calibri"/>
                        </a:rPr>
                        <a:t>9.929</a:t>
                      </a:r>
                    </a:p>
                  </a:txBody>
                  <a:tcPr marL="9525" marR="9525" marT="9525" marB="0" anchor="b"/>
                </a:tc>
              </a:tr>
              <a:tr h="370840">
                <a:tc>
                  <a:txBody>
                    <a:bodyPr vert="horz" wrap="square"/>
                    <a:lstStyle>
                      <a:defPPr/>
                    </a:lstStyle>
                    <a:p>
                      <a:pPr algn="l" fontAlgn="b"/>
                      <a:r>
                        <a:rPr lang="en-US" sz="2400" b="0" i="0" u="none" strike="noStrike">
                          <a:solidFill>
                            <a:srgbClr val="000000"/>
                          </a:solidFill>
                          <a:effectLst/>
                          <a:latin typeface="Calibri"/>
                        </a:rPr>
                        <a:t>Std Dev</a:t>
                      </a:r>
                    </a:p>
                  </a:txBody>
                  <a:tcPr marL="9525" marR="9525" marT="9525" marB="0" anchor="b"/>
                </a:tc>
                <a:tc>
                  <a:txBody>
                    <a:bodyPr vert="horz" wrap="square"/>
                    <a:lstStyle>
                      <a:defPPr/>
                    </a:lstStyle>
                    <a:p>
                      <a:pPr algn="r" fontAlgn="b"/>
                      <a:r>
                        <a:rPr lang="en-US" sz="2400" b="0" i="0" u="none" strike="noStrike">
                          <a:solidFill>
                            <a:srgbClr val="000000"/>
                          </a:solidFill>
                          <a:effectLst/>
                          <a:latin typeface="Calibri"/>
                        </a:rPr>
                        <a:t>0.269</a:t>
                      </a:r>
                    </a:p>
                  </a:txBody>
                  <a:tcPr marL="9525" marR="9525" marT="9525" marB="0" anchor="b"/>
                </a:tc>
              </a:tr>
              <a:tr h="370840">
                <a:tc>
                  <a:txBody>
                    <a:bodyPr vert="horz" wrap="square"/>
                    <a:lstStyle>
                      <a:defPPr/>
                    </a:lstStyle>
                    <a:p>
                      <a:pPr algn="l" fontAlgn="b"/>
                      <a:r>
                        <a:rPr lang="en-US" sz="2400" b="0" i="0" u="none" strike="noStrike">
                          <a:solidFill>
                            <a:srgbClr val="000000"/>
                          </a:solidFill>
                          <a:effectLst/>
                          <a:latin typeface="Calibri"/>
                        </a:rPr>
                        <a:t>Std Dev (n-1)</a:t>
                      </a:r>
                    </a:p>
                  </a:txBody>
                  <a:tcPr marL="9525" marR="9525" marT="9525" marB="0" anchor="b"/>
                </a:tc>
                <a:tc>
                  <a:txBody>
                    <a:bodyPr vert="horz" wrap="square"/>
                    <a:lstStyle>
                      <a:defPPr/>
                    </a:lstStyle>
                    <a:p>
                      <a:pPr algn="r" fontAlgn="b"/>
                      <a:r>
                        <a:rPr lang="en-US" sz="2400" b="0" i="0" u="none" strike="noStrike">
                          <a:solidFill>
                            <a:srgbClr val="000000"/>
                          </a:solidFill>
                          <a:effectLst/>
                          <a:latin typeface="Calibri"/>
                        </a:rPr>
                        <a:t>0.291</a:t>
                      </a:r>
                    </a:p>
                  </a:txBody>
                  <a:tcPr marL="9525" marR="9525" marT="9525" marB="0" anchor="b"/>
                </a:tc>
              </a:tr>
              <a:tr h="370840">
                <a:tc>
                  <a:txBody>
                    <a:bodyPr vert="horz" wrap="square"/>
                    <a:lstStyle>
                      <a:defPPr/>
                    </a:lstStyle>
                    <a:p>
                      <a:pPr algn="l" fontAlgn="b"/>
                      <a:r>
                        <a:rPr lang="en-US" sz="2400" b="0" i="0" u="none" strike="noStrike">
                          <a:solidFill>
                            <a:srgbClr val="000000"/>
                          </a:solidFill>
                          <a:effectLst/>
                          <a:latin typeface="Calibri"/>
                        </a:rPr>
                        <a:t>Std Error</a:t>
                      </a:r>
                    </a:p>
                  </a:txBody>
                  <a:tcPr marL="9525" marR="9525" marT="9525" marB="0" anchor="b"/>
                </a:tc>
                <a:tc>
                  <a:txBody>
                    <a:bodyPr vert="horz" wrap="square"/>
                    <a:lstStyle>
                      <a:defPPr/>
                    </a:lstStyle>
                    <a:p>
                      <a:pPr algn="r" fontAlgn="b"/>
                      <a:r>
                        <a:rPr lang="en-US" sz="2400" b="0" i="0" u="none" strike="noStrike">
                          <a:solidFill>
                            <a:srgbClr val="000000"/>
                          </a:solidFill>
                          <a:effectLst/>
                          <a:latin typeface="Calibri"/>
                        </a:rPr>
                        <a:t>0.11</a:t>
                      </a:r>
                    </a:p>
                  </a:txBody>
                  <a:tcPr marL="9525" marR="9525" marT="9525" marB="0" anchor="b"/>
                </a:tc>
              </a:tr>
            </a:tbl>
          </a:graphicData>
        </a:graphic>
      </p:graphicFrame>
    </p:spTree>
    <p:extLst>
      <p:ext uri="{BB962C8B-B14F-4D97-AF65-F5344CB8AC3E}">
        <p14:creationId xmlns:p14="http://schemas.microsoft.com/office/powerpoint/2010/main" val="2238169486"/>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 Accuracy and precision</a:t>
            </a:r>
            <a:endParaRPr lang="en-US"/>
          </a:p>
        </p:txBody>
      </p:sp>
      <p:sp>
        <p:nvSpPr>
          <p:cNvPr id="3" name="Content Placeholder 2"/>
          <p:cNvSpPr>
            <a:spLocks noGrp="1"/>
          </p:cNvSpPr>
          <p:nvPr>
            <p:ph sz="quarter" idx="1"/>
          </p:nvPr>
        </p:nvSpPr>
        <p:spPr/>
        <p:txBody>
          <a:bodyPr/>
          <a:lstStyle>
            <a:defPPr/>
          </a:lstStyle>
          <a:p>
            <a:pPr/>
            <a:r>
              <a:rPr lang="en-US" smtClean="0"/>
              <a:t>Precision</a:t>
            </a:r>
          </a:p>
          <a:p>
            <a:pPr marL="0" indent="0">
              <a:buNone/>
            </a:pPr>
            <a:r>
              <a:rPr lang="en-US"/>
              <a:t> </a:t>
            </a:r>
            <a:r>
              <a:rPr lang="en-US" smtClean="0"/>
              <a:t>  </a:t>
            </a:r>
            <a:r>
              <a:rPr lang="en-US"/>
              <a:t>degree of </a:t>
            </a:r>
            <a:r>
              <a:rPr lang="en-US" i="1"/>
              <a:t>reproducibility</a:t>
            </a:r>
            <a:r>
              <a:rPr lang="en-US"/>
              <a:t> of a measurement. </a:t>
            </a:r>
            <a:endParaRPr lang="en-US"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2029108" cy="20195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428999"/>
            <a:ext cx="2086266" cy="1819529"/>
          </a:xfrm>
          <a:prstGeom prst="rect">
            <a:avLst/>
          </a:prstGeom>
        </p:spPr>
      </p:pic>
      <p:sp>
        <p:nvSpPr>
          <p:cNvPr id="6" name="TextBox 5"/>
          <p:cNvSpPr txBox="1"/>
          <p:nvPr/>
        </p:nvSpPr>
        <p:spPr>
          <a:xfrm>
            <a:off x="755073" y="5283164"/>
            <a:ext cx="29718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More accurate, Less precise</a:t>
            </a:r>
            <a:endParaRPr lang="en-US" sz="2800"/>
          </a:p>
        </p:txBody>
      </p:sp>
      <p:sp>
        <p:nvSpPr>
          <p:cNvPr id="7" name="TextBox 6"/>
          <p:cNvSpPr txBox="1"/>
          <p:nvPr/>
        </p:nvSpPr>
        <p:spPr>
          <a:xfrm>
            <a:off x="5029200" y="5334000"/>
            <a:ext cx="29718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Less  accurate, more precise</a:t>
            </a:r>
            <a:endParaRPr lang="en-US" sz="2800"/>
          </a:p>
        </p:txBody>
      </p:sp>
      <p:sp>
        <p:nvSpPr>
          <p:cNvPr id="8" name="TextBox 7"/>
          <p:cNvSpPr txBox="1"/>
          <p:nvPr/>
        </p:nvSpPr>
        <p:spPr>
          <a:xfrm>
            <a:off x="3726873" y="3200400"/>
            <a:ext cx="997527"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Target location in GPS</a:t>
            </a:r>
            <a:endParaRPr lang="en-US" sz="2000"/>
          </a:p>
        </p:txBody>
      </p:sp>
      <p:cxnSp>
        <p:nvCxnSpPr>
          <p:cNvPr id="10" name="Straight Arrow Connector 9"/>
          <p:cNvCxnSpPr/>
          <p:nvPr/>
        </p:nvCxnSpPr>
        <p:spPr>
          <a:xfrm flipH="1">
            <a:off x="1776554" y="3662065"/>
            <a:ext cx="1881046" cy="67669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3"/>
          </p:cNvCxnSpPr>
          <p:nvPr/>
        </p:nvCxnSpPr>
        <p:spPr>
          <a:xfrm>
            <a:off x="4724400" y="3708232"/>
            <a:ext cx="1790700" cy="63053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3601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br>
              <a:rPr lang="en-US" smtClean="0"/>
            </a:br>
            <a:r>
              <a:rPr lang="en-US" smtClean="0"/>
              <a:t>Resolution</a:t>
            </a:r>
            <a:br>
              <a:rPr lang="en-US"/>
            </a:br>
            <a:endParaRPr lang="en-US"/>
          </a:p>
        </p:txBody>
      </p:sp>
      <p:sp>
        <p:nvSpPr>
          <p:cNvPr id="3" name="Content Placeholder 2"/>
          <p:cNvSpPr>
            <a:spLocks noGrp="1"/>
          </p:cNvSpPr>
          <p:nvPr>
            <p:ph sz="quarter" idx="1"/>
          </p:nvPr>
        </p:nvSpPr>
        <p:spPr/>
        <p:txBody>
          <a:bodyPr/>
          <a:lstStyle>
            <a:defPPr/>
          </a:lstStyle>
          <a:p>
            <a:pPr/>
            <a:r>
              <a:rPr lang="en-US" smtClean="0"/>
              <a:t>Smallest </a:t>
            </a:r>
            <a:r>
              <a:rPr lang="en-US"/>
              <a:t>measurable increment</a:t>
            </a:r>
          </a:p>
          <a:p>
            <a:pPr marL="0" indent="0">
              <a:buNone/>
            </a:pPr>
            <a:r>
              <a:rPr lang="en-US"/>
              <a:t>   A voltmeter capable of measuring minimum value of 1mV has more resolution  than the one capable  measuring minimum value of 10 </a:t>
            </a:r>
            <a:r>
              <a:rPr lang="en-US" smtClean="0"/>
              <a:t>mV considering same full scale value for both.</a:t>
            </a:r>
            <a:endParaRPr lang="en-US"/>
          </a:p>
          <a:p>
            <a:pPr/>
            <a:endParaRPr lang="en-US"/>
          </a:p>
        </p:txBody>
      </p:sp>
    </p:spTree>
    <p:extLst>
      <p:ext uri="{BB962C8B-B14F-4D97-AF65-F5344CB8AC3E}">
        <p14:creationId xmlns:p14="http://schemas.microsoft.com/office/powerpoint/2010/main" val="2517387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Span and range</a:t>
            </a:r>
            <a:endParaRPr lang="en-US"/>
          </a:p>
        </p:txBody>
      </p:sp>
      <p:sp>
        <p:nvSpPr>
          <p:cNvPr id="3" name="Content Placeholder 2"/>
          <p:cNvSpPr>
            <a:spLocks noGrp="1"/>
          </p:cNvSpPr>
          <p:nvPr>
            <p:ph sz="quarter" idx="1"/>
          </p:nvPr>
        </p:nvSpPr>
        <p:spPr/>
        <p:txBody>
          <a:bodyPr/>
          <a:lstStyle>
            <a:defPPr/>
          </a:lstStyle>
          <a:p>
            <a:pPr/>
            <a:r>
              <a:rPr lang="en-US" smtClean="0"/>
              <a:t>Span : Linear operating range</a:t>
            </a:r>
          </a:p>
          <a:p>
            <a:pPr marL="0" indent="0">
              <a:buNone/>
            </a:pPr>
            <a:r>
              <a:rPr lang="en-US"/>
              <a:t> </a:t>
            </a:r>
            <a:r>
              <a:rPr lang="en-US" smtClean="0"/>
              <a:t>A temperature transducer may have a linear relation between temperature and output voltage over a temperature range of 0 to 150 degrees centigrade</a:t>
            </a:r>
          </a:p>
          <a:p>
            <a:pPr/>
            <a:r>
              <a:rPr lang="en-US" smtClean="0"/>
              <a:t>Range : The range of measurable values</a:t>
            </a:r>
          </a:p>
          <a:p>
            <a:pPr/>
            <a:r>
              <a:rPr lang="en-US" smtClean="0"/>
              <a:t>Linearity : Conformity to an ideal linear calibration</a:t>
            </a:r>
            <a:endParaRPr lang="en-US"/>
          </a:p>
        </p:txBody>
      </p:sp>
    </p:spTree>
    <p:extLst>
      <p:ext uri="{BB962C8B-B14F-4D97-AF65-F5344CB8AC3E}">
        <p14:creationId xmlns:p14="http://schemas.microsoft.com/office/powerpoint/2010/main" val="7000888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Non-linearity</a:t>
            </a:r>
            <a:endParaRPr lang="en-US"/>
          </a:p>
        </p:txBody>
      </p:sp>
      <p:sp>
        <p:nvSpPr>
          <p:cNvPr id="3" name="Content Placeholder 2"/>
          <p:cNvSpPr>
            <a:spLocks noGrp="1"/>
          </p:cNvSpPr>
          <p:nvPr>
            <p:ph sz="quarter" idx="1"/>
          </p:nvPr>
        </p:nvSpPr>
        <p:spPr/>
        <p:txBody>
          <a:bodyPr/>
          <a:lstStyle>
            <a:defPPr/>
          </a:lstStyle>
          <a:p>
            <a:pPr/>
            <a:r>
              <a:rPr lang="en-US" smtClean="0"/>
              <a:t>Deviation from the linearity over a specified range</a:t>
            </a:r>
            <a:endParaRPr lang="en-US"/>
          </a:p>
        </p:txBody>
      </p:sp>
    </p:spTree>
    <p:extLst>
      <p:ext uri="{BB962C8B-B14F-4D97-AF65-F5344CB8AC3E}">
        <p14:creationId xmlns:p14="http://schemas.microsoft.com/office/powerpoint/2010/main" val="3468224954"/>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lstStyle>
            <a:defPPr/>
          </a:lstStyle>
          <a:p>
            <a:pPr/>
            <a:r>
              <a:rPr lang="en-US" smtClean="0"/>
              <a:t>Best fit line</a:t>
            </a:r>
            <a:endParaRPr lang="en-US"/>
          </a:p>
        </p:txBody>
      </p:sp>
      <p:sp>
        <p:nvSpPr>
          <p:cNvPr id="4" name="Content Placeholder 3"/>
          <p:cNvSpPr>
            <a:spLocks noGrp="1"/>
          </p:cNvSpPr>
          <p:nvPr>
            <p:ph sz="quarter" idx="1"/>
          </p:nvPr>
        </p:nvSpPr>
        <p:spPr/>
        <p:txBody>
          <a:bodyPr/>
          <a:lstStyle>
            <a:defPPr/>
          </a:lstStyle>
          <a:p>
            <a:pPr/>
            <a:r>
              <a:rPr lang="en-US" smtClean="0"/>
              <a:t>A practical sensor will have some non-linearity</a:t>
            </a:r>
          </a:p>
          <a:p>
            <a:pPr/>
            <a:r>
              <a:rPr lang="en-US" smtClean="0"/>
              <a:t>Manufacturers specify the best fit line</a:t>
            </a:r>
          </a:p>
          <a:p>
            <a:pPr marL="0" indent="0">
              <a:buNone/>
            </a:pPr>
            <a:r>
              <a:rPr lang="en-US"/>
              <a:t> </a:t>
            </a:r>
            <a:r>
              <a:rPr lang="en-US" smtClean="0"/>
              <a:t>  Linearization of sensor</a:t>
            </a:r>
          </a:p>
          <a:p>
            <a:pPr marL="0" indent="0">
              <a:buNone/>
            </a:pPr>
            <a:r>
              <a:rPr lang="en-US"/>
              <a:t> </a:t>
            </a:r>
            <a:r>
              <a:rPr lang="en-US" smtClean="0"/>
              <a:t>  Data pairs (x</a:t>
            </a:r>
            <a:r>
              <a:rPr lang="en-US" baseline="-25000" smtClean="0"/>
              <a:t>1</a:t>
            </a:r>
            <a:r>
              <a:rPr lang="en-US" smtClean="0"/>
              <a:t>,y</a:t>
            </a:r>
            <a:r>
              <a:rPr lang="en-US" baseline="-25000" smtClean="0"/>
              <a:t>1</a:t>
            </a:r>
            <a:r>
              <a:rPr lang="en-US" smtClean="0"/>
              <a:t>), (x</a:t>
            </a:r>
            <a:r>
              <a:rPr lang="en-US" baseline="-25000" smtClean="0"/>
              <a:t>2</a:t>
            </a:r>
            <a:r>
              <a:rPr lang="en-US" smtClean="0"/>
              <a:t>,y</a:t>
            </a:r>
            <a:r>
              <a:rPr lang="en-US" baseline="-25000" smtClean="0"/>
              <a:t>2</a:t>
            </a:r>
            <a:r>
              <a:rPr lang="en-US" smtClean="0"/>
              <a:t>),(x</a:t>
            </a:r>
            <a:r>
              <a:rPr lang="en-US" baseline="-25000" smtClean="0"/>
              <a:t>3</a:t>
            </a:r>
            <a:r>
              <a:rPr lang="en-US" smtClean="0"/>
              <a:t>,y</a:t>
            </a:r>
            <a:r>
              <a:rPr lang="en-US" baseline="-25000" smtClean="0"/>
              <a:t>3</a:t>
            </a:r>
            <a:r>
              <a:rPr lang="en-US" smtClean="0"/>
              <a:t>),---(x</a:t>
            </a:r>
            <a:r>
              <a:rPr lang="en-US" baseline="-25000" err="1" smtClean="0"/>
              <a:t>n</a:t>
            </a:r>
            <a:r>
              <a:rPr lang="en-US" err="1" smtClean="0"/>
              <a:t>,y</a:t>
            </a:r>
            <a:r>
              <a:rPr lang="en-US" baseline="-25000" err="1" smtClean="0"/>
              <a:t>n</a:t>
            </a:r>
            <a:r>
              <a:rPr lang="en-US" smtClean="0"/>
              <a:t>)</a:t>
            </a:r>
          </a:p>
          <a:p>
            <a:pPr/>
            <a:r>
              <a:rPr lang="en-US" smtClean="0"/>
              <a:t>Least square method</a:t>
            </a:r>
          </a:p>
          <a:p>
            <a:pPr marL="0" indent="0">
              <a:buNone/>
            </a:pPr>
            <a:r>
              <a:rPr lang="en-US"/>
              <a:t> </a:t>
            </a:r>
            <a:r>
              <a:rPr lang="en-US" smtClean="0"/>
              <a:t>  y = mx + b</a:t>
            </a:r>
          </a:p>
          <a:p>
            <a:pPr marL="0" indent="0">
              <a:buNone/>
            </a:pPr>
            <a:endParaRPr lang="en-US" smtClean="0"/>
          </a:p>
          <a:p>
            <a:pP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166530883"/>
              </p:ext>
            </p:extLst>
          </p:nvPr>
        </p:nvGraphicFramePr>
        <p:xfrm>
          <a:off x="914399" y="4572000"/>
          <a:ext cx="2555875" cy="1600200"/>
        </p:xfrm>
        <a:graphic>
          <a:graphicData uri="http://schemas.openxmlformats.org/presentationml/2006/ole">
            <mc:AlternateContent>
              <mc:Choice xmlns:v="urn:schemas-microsoft-com:vml" Requires="v">
                <p:oleObj spid="_x0000_s1078" name="Equation" r:id="rId2" imgW="1460160" imgH="914400" progId="Equation.3">
                  <p:embed/>
                </p:oleObj>
              </mc:Choice>
              <mc:Fallback>
                <p:oleObj name="Equation" r:id="rId2" imgW="1460160" imgH="914400" progId="Equation.3">
                  <p:embed/>
                  <p:pic>
                    <p:nvPicPr>
                      <p:cNvPr id="0" name="OLE substitute image"/>
                      <p:cNvPicPr/>
                      <p:nvPr/>
                    </p:nvPicPr>
                    <p:blipFill>
                      <a:blip r:embed="rId3"/>
                      <a:stretch>
                        <a:fillRect/>
                      </a:stretch>
                    </p:blipFill>
                    <p:spPr>
                      <a:xfrm>
                        <a:off x="914399" y="4572000"/>
                        <a:ext cx="2555875" cy="1600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28168360"/>
              </p:ext>
            </p:extLst>
          </p:nvPr>
        </p:nvGraphicFramePr>
        <p:xfrm>
          <a:off x="4572000" y="4876800"/>
          <a:ext cx="1941945" cy="736600"/>
        </p:xfrm>
        <a:graphic>
          <a:graphicData uri="http://schemas.openxmlformats.org/presentationml/2006/ole">
            <mc:AlternateContent>
              <mc:Choice xmlns:v="urn:schemas-microsoft-com:vml" Requires="v">
                <p:oleObj spid="_x0000_s1079" name="Equation" r:id="rId4" imgW="736560" imgH="279360" progId="Equation.3">
                  <p:embed/>
                </p:oleObj>
              </mc:Choice>
              <mc:Fallback>
                <p:oleObj name="Equation" r:id="rId4" imgW="736560" imgH="279360" progId="Equation.3">
                  <p:embed/>
                  <p:pic>
                    <p:nvPicPr>
                      <p:cNvPr id="0" name="OLE substitute image"/>
                      <p:cNvPicPr/>
                      <p:nvPr/>
                    </p:nvPicPr>
                    <p:blipFill>
                      <a:blip r:embed="rId5"/>
                      <a:stretch>
                        <a:fillRect/>
                      </a:stretch>
                    </p:blipFill>
                    <p:spPr>
                      <a:xfrm>
                        <a:off x="4572000" y="4876800"/>
                        <a:ext cx="1941945" cy="736600"/>
                      </a:xfrm>
                      <a:prstGeom prst="rect">
                        <a:avLst/>
                      </a:prstGeom>
                    </p:spPr>
                  </p:pic>
                </p:oleObj>
              </mc:Fallback>
            </mc:AlternateContent>
          </a:graphicData>
        </a:graphic>
      </p:graphicFrame>
    </p:spTree>
    <p:extLst>
      <p:ext uri="{BB962C8B-B14F-4D97-AF65-F5344CB8AC3E}">
        <p14:creationId xmlns:p14="http://schemas.microsoft.com/office/powerpoint/2010/main" val="3842636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An Example</a:t>
            </a: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165943826"/>
              </p:ext>
            </p:extLst>
          </p:nvPr>
        </p:nvGraphicFramePr>
        <p:xfrm>
          <a:off x="1066800" y="1752600"/>
          <a:ext cx="1219200" cy="4503420"/>
        </p:xfrm>
        <a:graphic>
          <a:graphicData uri="http://schemas.openxmlformats.org/drawingml/2006/table">
            <a:tbl>
              <a:tblPr>
                <a:tableStyleId>{5C22544A-7EE6-4342-B048-85BDC9FD1C3A}</a:tableStyleId>
              </a:tblPr>
              <a:tblGrid>
                <a:gridCol w="609600"/>
                <a:gridCol w="609600"/>
              </a:tblGrid>
              <a:tr h="238125">
                <a:tc>
                  <a:txBody>
                    <a:bodyPr vert="horz" wrap="square"/>
                    <a:lstStyle>
                      <a:defPPr/>
                    </a:lstStyle>
                    <a:p>
                      <a:pPr algn="ctr" fontAlgn="b"/>
                      <a:r>
                        <a:rPr lang="en-US" sz="2400" u="none" strike="noStrike">
                          <a:effectLst/>
                        </a:rPr>
                        <a:t>x</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y</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0</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0</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1</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2.5</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2</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3.2</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3</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5.4</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4</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8.5</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5</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9.8</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6</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12.5</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7</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13.4</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8</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16.3</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9</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17.5</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10</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20.4</a:t>
                      </a:r>
                      <a:endParaRPr lang="en-US" sz="2400" b="0" i="0" u="none" strike="noStrike">
                        <a:solidFill>
                          <a:srgbClr val="000000"/>
                        </a:solidFill>
                        <a:effectLst/>
                        <a:latin typeface="Calibri"/>
                      </a:endParaRPr>
                    </a:p>
                  </a:txBody>
                  <a:tcPr marL="9525" marR="9525" marT="9525" marB="0" anchor="b"/>
                </a:tc>
              </a:tr>
            </a:tbl>
          </a:graphicData>
        </a:graphic>
      </p:graphicFrame>
      <p:graphicFrame>
        <p:nvGraphicFramePr>
          <p:cNvPr id="7" name="Chart 6"/>
          <p:cNvGraphicFramePr/>
          <p:nvPr>
            <p:extLst>
              <p:ext uri="{D42A27DB-BD31-4B8C-83A1-F6EECF244321}">
                <p14:modId xmlns:p14="http://schemas.microsoft.com/office/powerpoint/2010/main" val="3072262022"/>
              </p:ext>
            </p:extLst>
          </p:nvPr>
        </p:nvGraphicFramePr>
        <p:xfrm>
          <a:off x="2895600" y="2133600"/>
          <a:ext cx="5257800" cy="312420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252743418"/>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p:cNvSpPr>
            <a:spLocks noGrp="1"/>
          </p:cNvSpPr>
          <p:nvPr>
            <p:ph type="title"/>
          </p:nvPr>
        </p:nvSpPr>
        <p:spPr/>
        <p:txBody>
          <a:bodyPr/>
          <a:lstStyle>
            <a:defPPr/>
          </a:lstStyle>
          <a:p>
            <a:pPr/>
            <a:r>
              <a:rPr lang="en-US" smtClean="0"/>
              <a:t>The best fit line</a:t>
            </a: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813320277"/>
              </p:ext>
            </p:extLst>
          </p:nvPr>
        </p:nvGraphicFramePr>
        <p:xfrm>
          <a:off x="685800" y="1981200"/>
          <a:ext cx="2819400" cy="4503420"/>
        </p:xfrm>
        <a:graphic>
          <a:graphicData uri="http://schemas.openxmlformats.org/drawingml/2006/table">
            <a:tbl>
              <a:tblPr>
                <a:tableStyleId>{5C22544A-7EE6-4342-B048-85BDC9FD1C3A}</a:tableStyleId>
              </a:tblPr>
              <a:tblGrid>
                <a:gridCol w="609600"/>
                <a:gridCol w="609600"/>
                <a:gridCol w="1600200"/>
              </a:tblGrid>
              <a:tr h="238125">
                <a:tc>
                  <a:txBody>
                    <a:bodyPr vert="horz" wrap="square"/>
                    <a:lstStyle>
                      <a:defPPr/>
                    </a:lstStyle>
                    <a:p>
                      <a:pPr algn="ctr" fontAlgn="b"/>
                      <a:r>
                        <a:rPr lang="en-US" sz="2400" u="none" strike="noStrike">
                          <a:effectLst/>
                        </a:rPr>
                        <a:t>x</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y</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z</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0</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0</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-0.105</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1</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2.5</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1.907</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2</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3.2</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3.919</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3</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5.4</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5.931</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4</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8.5</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7.943</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5</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9.8</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9.955</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6</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12.5</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11.97</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7</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13.4</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13.98</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8</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16.3</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15.99</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9</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17.5</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18</a:t>
                      </a:r>
                      <a:endParaRPr lang="en-US" sz="2400" b="0" i="0" u="none" strike="noStrike">
                        <a:solidFill>
                          <a:srgbClr val="000000"/>
                        </a:solidFill>
                        <a:effectLst/>
                        <a:latin typeface="Calibri"/>
                      </a:endParaRPr>
                    </a:p>
                  </a:txBody>
                  <a:tcPr marL="9525" marR="9525" marT="9525" marB="0" anchor="b"/>
                </a:tc>
              </a:tr>
              <a:tr h="238125">
                <a:tc>
                  <a:txBody>
                    <a:bodyPr vert="horz" wrap="square"/>
                    <a:lstStyle>
                      <a:defPPr/>
                    </a:lstStyle>
                    <a:p>
                      <a:pPr algn="ctr" fontAlgn="b"/>
                      <a:r>
                        <a:rPr lang="en-US" sz="2400" u="none" strike="noStrike">
                          <a:effectLst/>
                        </a:rPr>
                        <a:t>10</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20.4</a:t>
                      </a:r>
                      <a:endParaRPr lang="en-US" sz="24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2400" u="none" strike="noStrike">
                          <a:effectLst/>
                        </a:rPr>
                        <a:t>20.01</a:t>
                      </a:r>
                      <a:endParaRPr lang="en-US" sz="2400" b="0" i="0" u="none" strike="noStrike">
                        <a:solidFill>
                          <a:srgbClr val="000000"/>
                        </a:solidFill>
                        <a:effectLst/>
                        <a:latin typeface="Calibri"/>
                      </a:endParaRPr>
                    </a:p>
                  </a:txBody>
                  <a:tcPr marL="9525" marR="9525" marT="9525" marB="0" anchor="b"/>
                </a:tc>
              </a:tr>
            </a:tbl>
          </a:graphicData>
        </a:graphic>
      </p:graphicFrame>
      <p:graphicFrame>
        <p:nvGraphicFramePr>
          <p:cNvPr id="7" name="Chart 6"/>
          <p:cNvGraphicFramePr/>
          <p:nvPr>
            <p:extLst>
              <p:ext uri="{D42A27DB-BD31-4B8C-83A1-F6EECF244321}">
                <p14:modId xmlns:p14="http://schemas.microsoft.com/office/powerpoint/2010/main" val="2690389615"/>
              </p:ext>
            </p:extLst>
          </p:nvPr>
        </p:nvGraphicFramePr>
        <p:xfrm>
          <a:off x="3886200" y="2514600"/>
          <a:ext cx="4572000" cy="27432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883983199"/>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Worst case</a:t>
            </a:r>
            <a:endParaRPr lang="en-US"/>
          </a:p>
        </p:txBody>
      </p:sp>
      <p:cxnSp>
        <p:nvCxnSpPr>
          <p:cNvPr id="6" name="Straight Connector 5"/>
          <p:cNvCxnSpPr/>
          <p:nvPr/>
        </p:nvCxnSpPr>
        <p:spPr>
          <a:xfrm flipH="1">
            <a:off x="2209800" y="2209800"/>
            <a:ext cx="0"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09800" y="4495800"/>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209800" y="2209800"/>
            <a:ext cx="2895600" cy="2286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71800" y="4572000"/>
            <a:ext cx="14478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x  Input</a:t>
            </a:r>
            <a:endParaRPr lang="en-US" sz="2800"/>
          </a:p>
        </p:txBody>
      </p:sp>
      <p:sp>
        <p:nvSpPr>
          <p:cNvPr id="12" name="TextBox 11"/>
          <p:cNvSpPr txBox="1"/>
          <p:nvPr/>
        </p:nvSpPr>
        <p:spPr>
          <a:xfrm>
            <a:off x="914400" y="2895600"/>
            <a:ext cx="14478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y   Output</a:t>
            </a:r>
            <a:endParaRPr lang="en-US" sz="2800"/>
          </a:p>
        </p:txBody>
      </p:sp>
      <p:sp>
        <p:nvSpPr>
          <p:cNvPr id="13" name="TextBox 12"/>
          <p:cNvSpPr txBox="1"/>
          <p:nvPr/>
        </p:nvSpPr>
        <p:spPr>
          <a:xfrm>
            <a:off x="5334000" y="2209800"/>
            <a:ext cx="13716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Fitted</a:t>
            </a:r>
            <a:endParaRPr lang="en-US" sz="2800"/>
          </a:p>
        </p:txBody>
      </p:sp>
      <p:sp>
        <p:nvSpPr>
          <p:cNvPr id="14" name="Freeform 13"/>
          <p:cNvSpPr/>
          <p:nvPr/>
        </p:nvSpPr>
        <p:spPr>
          <a:xfrm>
            <a:off x="2216727" y="2358902"/>
            <a:ext cx="3020291" cy="2116116"/>
          </a:xfrm>
          <a:custGeom>
            <a:gdLst>
              <a:gd name="connsiteX0" fmla="*/ 0 w 3020291"/>
              <a:gd name="connsiteY0" fmla="*/ 2116116 h 2116116"/>
              <a:gd name="connsiteX1" fmla="*/ 332509 w 3020291"/>
              <a:gd name="connsiteY1" fmla="*/ 1187862 h 2116116"/>
              <a:gd name="connsiteX2" fmla="*/ 1842655 w 3020291"/>
              <a:gd name="connsiteY2" fmla="*/ 1035462 h 2116116"/>
              <a:gd name="connsiteX3" fmla="*/ 2327564 w 3020291"/>
              <a:gd name="connsiteY3" fmla="*/ 121062 h 2116116"/>
              <a:gd name="connsiteX4" fmla="*/ 3020291 w 3020291"/>
              <a:gd name="connsiteY4" fmla="*/ 10225 h 2116116"/>
              <a:gd name="connsiteX5" fmla="*/ 3020291 w 3020291"/>
              <a:gd name="connsiteY5" fmla="*/ 10225 h 211611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291" h="2116116">
                <a:moveTo>
                  <a:pt x="0" y="2116116"/>
                </a:moveTo>
                <a:cubicBezTo>
                  <a:pt x="12700" y="1742043"/>
                  <a:pt x="25400" y="1367971"/>
                  <a:pt x="332509" y="1187862"/>
                </a:cubicBezTo>
                <a:cubicBezTo>
                  <a:pt x="639618" y="1007753"/>
                  <a:pt x="1510146" y="1213262"/>
                  <a:pt x="1842655" y="1035462"/>
                </a:cubicBezTo>
                <a:cubicBezTo>
                  <a:pt x="2175164" y="857662"/>
                  <a:pt x="2131291" y="291935"/>
                  <a:pt x="2327564" y="121062"/>
                </a:cubicBezTo>
                <a:cubicBezTo>
                  <a:pt x="2523837" y="-49811"/>
                  <a:pt x="3020291" y="10225"/>
                  <a:pt x="3020291" y="10225"/>
                </a:cubicBezTo>
                <a:lnTo>
                  <a:pt x="3020291" y="10225"/>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6" name="Straight Connector 15"/>
          <p:cNvCxnSpPr>
            <a:stCxn id="14" idx="1"/>
          </p:cNvCxnSpPr>
          <p:nvPr/>
        </p:nvCxnSpPr>
        <p:spPr>
          <a:xfrm flipH="1">
            <a:off x="2514600" y="3546764"/>
            <a:ext cx="34636" cy="94903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66800" y="5297737"/>
            <a:ext cx="72390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Max Deviation = Max | y</a:t>
            </a:r>
            <a:r>
              <a:rPr lang="en-US" sz="2800" baseline="-25000" err="1" smtClean="0"/>
              <a:t>mi</a:t>
            </a:r>
            <a:r>
              <a:rPr lang="en-US" sz="2800" smtClean="0"/>
              <a:t> – y</a:t>
            </a:r>
            <a:r>
              <a:rPr lang="en-US" sz="2800" baseline="-25000" err="1" smtClean="0"/>
              <a:t>fi</a:t>
            </a:r>
            <a:r>
              <a:rPr lang="en-US" sz="2800" smtClean="0"/>
              <a:t>|  : i = 1 to n</a:t>
            </a:r>
            <a:endParaRPr lang="en-US" sz="2800"/>
          </a:p>
        </p:txBody>
      </p:sp>
      <p:sp>
        <p:nvSpPr>
          <p:cNvPr id="2" name="TextBox 1"/>
          <p:cNvSpPr txBox="1"/>
          <p:nvPr/>
        </p:nvSpPr>
        <p:spPr>
          <a:xfrm>
            <a:off x="914400" y="5976610"/>
            <a:ext cx="73914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err="1"/>
              <a:t>y</a:t>
            </a:r>
            <a:r>
              <a:rPr lang="en-US" sz="3200" baseline="-25000" err="1" smtClean="0"/>
              <a:t>m</a:t>
            </a:r>
            <a:r>
              <a:rPr lang="en-US" sz="3200" smtClean="0"/>
              <a:t> is y measured and y</a:t>
            </a:r>
            <a:r>
              <a:rPr lang="en-US" sz="3200" baseline="-25000" err="1" smtClean="0"/>
              <a:t>f</a:t>
            </a:r>
            <a:r>
              <a:rPr lang="en-US" sz="3200" smtClean="0"/>
              <a:t> is y fitted</a:t>
            </a:r>
            <a:endParaRPr lang="en-US" sz="3200"/>
          </a:p>
        </p:txBody>
      </p:sp>
      <p:cxnSp>
        <p:nvCxnSpPr>
          <p:cNvPr id="5" name="Straight Arrow Connector 4"/>
          <p:cNvCxnSpPr/>
          <p:nvPr/>
        </p:nvCxnSpPr>
        <p:spPr>
          <a:xfrm flipH="1">
            <a:off x="4686300" y="2531105"/>
            <a:ext cx="647700" cy="1193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782881"/>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Most likely  deviation</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978028314"/>
              </p:ext>
            </p:extLst>
          </p:nvPr>
        </p:nvGraphicFramePr>
        <p:xfrm>
          <a:off x="966788" y="2362200"/>
          <a:ext cx="2087562" cy="1238250"/>
        </p:xfrm>
        <a:graphic>
          <a:graphicData uri="http://schemas.openxmlformats.org/presentationml/2006/ole">
            <mc:AlternateContent>
              <mc:Choice xmlns:v="urn:schemas-microsoft-com:vml" Requires="v">
                <p:oleObj spid="_x0000_s1080" name="Equation" r:id="rId2" imgW="1091880" imgH="647640" progId="Equation.3">
                  <p:embed/>
                </p:oleObj>
              </mc:Choice>
              <mc:Fallback>
                <p:oleObj name="Equation" r:id="rId2" imgW="1091880" imgH="647640" progId="Equation.3">
                  <p:embed/>
                  <p:pic>
                    <p:nvPicPr>
                      <p:cNvPr id="0" name="OLE substitute image"/>
                      <p:cNvPicPr/>
                      <p:nvPr/>
                    </p:nvPicPr>
                    <p:blipFill>
                      <a:blip r:embed="rId3"/>
                      <a:stretch>
                        <a:fillRect/>
                      </a:stretch>
                    </p:blipFill>
                    <p:spPr>
                      <a:xfrm>
                        <a:off x="966788" y="2362200"/>
                        <a:ext cx="2087562" cy="1238250"/>
                      </a:xfrm>
                      <a:prstGeom prst="rect">
                        <a:avLst/>
                      </a:prstGeom>
                    </p:spPr>
                  </p:pic>
                </p:oleObj>
              </mc:Fallback>
            </mc:AlternateContent>
          </a:graphicData>
        </a:graphic>
      </p:graphicFrame>
      <p:sp>
        <p:nvSpPr>
          <p:cNvPr id="4" name="TextBox 3"/>
          <p:cNvSpPr txBox="1"/>
          <p:nvPr/>
        </p:nvSpPr>
        <p:spPr>
          <a:xfrm>
            <a:off x="4343400" y="2438400"/>
            <a:ext cx="4572000"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a:t>n</a:t>
            </a:r>
            <a:r>
              <a:rPr lang="en-US" sz="2400" smtClean="0"/>
              <a:t>-2  is used due to two reasons</a:t>
            </a:r>
          </a:p>
          <a:p>
            <a:pPr/>
            <a:r>
              <a:rPr lang="en-US" sz="2400" smtClean="0"/>
              <a:t>Measured values are mean of samples and not true values</a:t>
            </a:r>
          </a:p>
          <a:p>
            <a:pPr/>
            <a:r>
              <a:rPr lang="en-US" sz="2400" smtClean="0"/>
              <a:t>Two variables are involved in measurement , x and y</a:t>
            </a:r>
            <a:endParaRPr lang="en-US" sz="2400"/>
          </a:p>
        </p:txBody>
      </p:sp>
    </p:spTree>
    <p:extLst>
      <p:ext uri="{BB962C8B-B14F-4D97-AF65-F5344CB8AC3E}">
        <p14:creationId xmlns:p14="http://schemas.microsoft.com/office/powerpoint/2010/main" val="4224188292"/>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Measurement and </a:t>
            </a:r>
            <a:br>
              <a:rPr lang="en-US" smtClean="0"/>
            </a:br>
            <a:r>
              <a:rPr lang="en-US" smtClean="0"/>
              <a:t>control systems</a:t>
            </a:r>
            <a:endParaRPr lang="en-US"/>
          </a:p>
        </p:txBody>
      </p:sp>
      <p:sp>
        <p:nvSpPr>
          <p:cNvPr id="3" name="Content Placeholder 2"/>
          <p:cNvSpPr>
            <a:spLocks noGrp="1"/>
          </p:cNvSpPr>
          <p:nvPr>
            <p:ph sz="quarter" idx="1"/>
          </p:nvPr>
        </p:nvSpPr>
        <p:spPr/>
        <p:txBody>
          <a:bodyPr/>
          <a:lstStyle>
            <a:defPPr/>
          </a:lstStyle>
          <a:p>
            <a:pPr/>
            <a:endParaRPr lang="en-US" smtClean="0"/>
          </a:p>
          <a:p>
            <a:pPr/>
            <a:r>
              <a:rPr lang="en-US" smtClean="0"/>
              <a:t>Engineering applications require measurement and control  of physical quantities</a:t>
            </a:r>
          </a:p>
          <a:p>
            <a:pPr>
              <a:buFont typeface="Wingdings" pitchFamily="2" charset="2"/>
              <a:buChar char="v"/>
            </a:pPr>
            <a:r>
              <a:rPr lang="en-US" smtClean="0"/>
              <a:t>Satellite communication</a:t>
            </a:r>
          </a:p>
          <a:p>
            <a:pPr>
              <a:buFont typeface="Wingdings" pitchFamily="2" charset="2"/>
              <a:buChar char="v"/>
            </a:pPr>
            <a:r>
              <a:rPr lang="en-US" smtClean="0"/>
              <a:t>Antenna position</a:t>
            </a:r>
          </a:p>
          <a:p>
            <a:pPr marL="0" indent="0">
              <a:buNone/>
            </a:pPr>
            <a:r>
              <a:rPr lang="en-US"/>
              <a:t> </a:t>
            </a:r>
            <a:r>
              <a:rPr lang="en-US" smtClean="0"/>
              <a:t>  </a:t>
            </a:r>
          </a:p>
          <a:p>
            <a:pPr marL="0" indent="0">
              <a:buNone/>
            </a:pPr>
            <a:endParaRPr lang="en-US"/>
          </a:p>
        </p:txBody>
      </p:sp>
      <p:pic>
        <p:nvPicPr>
          <p:cNvPr id="1026" name="Picture 2" descr="Artificial Satellite. Telecommunication Satellite On The Earth  Geostationary In Space And Satellite Antenna. Stock Vector - Illustration  of cosmos, communicate: 11021918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1900" y="3276600"/>
            <a:ext cx="2819400" cy="301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955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609600" y="685800"/>
            <a:ext cx="6477000" cy="1828800"/>
          </a:xfrm>
        </p:spPr>
        <p:txBody>
          <a:bodyPr/>
          <a:lstStyle>
            <a:defPPr/>
          </a:lstStyle>
          <a:p>
            <a:pPr/>
            <a:r>
              <a:rPr lang="en-US" smtClean="0"/>
              <a:t>Sensors, Instruments and Experimentation</a:t>
            </a:r>
            <a:endParaRPr lang="en-US"/>
          </a:p>
        </p:txBody>
      </p:sp>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5" name="TextBox 4"/>
          <p:cNvSpPr txBox="1"/>
          <p:nvPr/>
        </p:nvSpPr>
        <p:spPr>
          <a:xfrm>
            <a:off x="3200400" y="2964873"/>
            <a:ext cx="51054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03 Computerized measurement and control systems</a:t>
            </a:r>
            <a:endParaRPr lang="en-US" sz="3200"/>
          </a:p>
        </p:txBody>
      </p:sp>
    </p:spTree>
    <p:extLst>
      <p:ext uri="{BB962C8B-B14F-4D97-AF65-F5344CB8AC3E}">
        <p14:creationId xmlns:p14="http://schemas.microsoft.com/office/powerpoint/2010/main" val="383813590"/>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2743200" y="2209800"/>
            <a:ext cx="2819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5" name="Rectangle 4"/>
          <p:cNvSpPr/>
          <p:nvPr/>
        </p:nvSpPr>
        <p:spPr>
          <a:xfrm>
            <a:off x="762000" y="24384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6" name="Rectangle 5"/>
          <p:cNvSpPr/>
          <p:nvPr/>
        </p:nvSpPr>
        <p:spPr>
          <a:xfrm>
            <a:off x="6096000" y="24384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3" name="Straight Arrow Connector 12"/>
          <p:cNvCxnSpPr>
            <a:stCxn id="5" idx="3"/>
          </p:cNvCxnSpPr>
          <p:nvPr/>
        </p:nvCxnSpPr>
        <p:spPr>
          <a:xfrm>
            <a:off x="1981200" y="2819400"/>
            <a:ext cx="762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562600" y="2819400"/>
            <a:ext cx="609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62000" y="3505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19" name="Straight Arrow Connector 18"/>
          <p:cNvCxnSpPr/>
          <p:nvPr/>
        </p:nvCxnSpPr>
        <p:spPr>
          <a:xfrm>
            <a:off x="1981200" y="3886200"/>
            <a:ext cx="762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096000" y="33528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21" name="Straight Arrow Connector 20"/>
          <p:cNvCxnSpPr/>
          <p:nvPr/>
        </p:nvCxnSpPr>
        <p:spPr>
          <a:xfrm>
            <a:off x="5548532" y="3657600"/>
            <a:ext cx="609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62000" y="2514600"/>
            <a:ext cx="1371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Sensor 1</a:t>
            </a:r>
            <a:endParaRPr lang="en-US" sz="2000"/>
          </a:p>
        </p:txBody>
      </p:sp>
      <p:sp>
        <p:nvSpPr>
          <p:cNvPr id="25" name="TextBox 24"/>
          <p:cNvSpPr txBox="1"/>
          <p:nvPr/>
        </p:nvSpPr>
        <p:spPr>
          <a:xfrm>
            <a:off x="1752600" y="1219200"/>
            <a:ext cx="1676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Analog input</a:t>
            </a:r>
            <a:endParaRPr lang="en-US" sz="2400"/>
          </a:p>
        </p:txBody>
      </p:sp>
      <p:cxnSp>
        <p:nvCxnSpPr>
          <p:cNvPr id="29" name="Straight Arrow Connector 28"/>
          <p:cNvCxnSpPr/>
          <p:nvPr/>
        </p:nvCxnSpPr>
        <p:spPr>
          <a:xfrm flipH="1" flipV="1">
            <a:off x="2286000" y="2057400"/>
            <a:ext cx="762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362200" y="4114800"/>
            <a:ext cx="762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2000" y="3581400"/>
            <a:ext cx="1371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Sensor 2</a:t>
            </a:r>
            <a:endParaRPr lang="en-US" sz="2000"/>
          </a:p>
        </p:txBody>
      </p:sp>
      <p:sp>
        <p:nvSpPr>
          <p:cNvPr id="38" name="TextBox 37"/>
          <p:cNvSpPr txBox="1"/>
          <p:nvPr/>
        </p:nvSpPr>
        <p:spPr>
          <a:xfrm>
            <a:off x="6172200" y="2438400"/>
            <a:ext cx="1371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smtClean="0"/>
              <a:t>Output device1</a:t>
            </a:r>
            <a:endParaRPr lang="en-US" sz="2000"/>
          </a:p>
        </p:txBody>
      </p:sp>
      <p:sp>
        <p:nvSpPr>
          <p:cNvPr id="40" name="TextBox 39"/>
          <p:cNvSpPr txBox="1"/>
          <p:nvPr/>
        </p:nvSpPr>
        <p:spPr>
          <a:xfrm>
            <a:off x="3429000" y="2750403"/>
            <a:ext cx="2057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Computer Board</a:t>
            </a:r>
            <a:endParaRPr lang="en-US" sz="2400"/>
          </a:p>
        </p:txBody>
      </p:sp>
      <p:sp>
        <p:nvSpPr>
          <p:cNvPr id="41" name="TextBox 40"/>
          <p:cNvSpPr txBox="1"/>
          <p:nvPr/>
        </p:nvSpPr>
        <p:spPr>
          <a:xfrm>
            <a:off x="5181600" y="1219199"/>
            <a:ext cx="1676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Analog output</a:t>
            </a:r>
            <a:endParaRPr lang="en-US" sz="2400"/>
          </a:p>
        </p:txBody>
      </p:sp>
      <p:cxnSp>
        <p:nvCxnSpPr>
          <p:cNvPr id="42" name="Straight Arrow Connector 41"/>
          <p:cNvCxnSpPr/>
          <p:nvPr/>
        </p:nvCxnSpPr>
        <p:spPr>
          <a:xfrm flipH="1" flipV="1">
            <a:off x="5715000" y="2057400"/>
            <a:ext cx="762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57800" y="4648200"/>
            <a:ext cx="1752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Digital Output</a:t>
            </a:r>
            <a:endParaRPr lang="en-US" sz="2400"/>
          </a:p>
        </p:txBody>
      </p:sp>
      <p:cxnSp>
        <p:nvCxnSpPr>
          <p:cNvPr id="45" name="Straight Arrow Connector 44"/>
          <p:cNvCxnSpPr/>
          <p:nvPr/>
        </p:nvCxnSpPr>
        <p:spPr>
          <a:xfrm flipH="1">
            <a:off x="5791200" y="3962400"/>
            <a:ext cx="762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026" name="Picture 2" descr="http://static.bhphoto.com/images/images500x500/Shure_SM58_LC_SM58_LC_Cardioid_Dynamic_1458758050000_68463.jpg"/>
          <p:cNvPicPr>
            <a:picLocks noChangeAspect="1" noChangeArrowheads="1"/>
          </p:cNvPicPr>
          <p:nvPr/>
        </p:nvPicPr>
        <p:blipFill>
          <a:blip r:embed="rId2"/>
          <a:stretch>
            <a:fillRect/>
          </a:stretch>
        </p:blipFill>
        <p:spPr bwMode="auto">
          <a:xfrm>
            <a:off x="423204" y="1524000"/>
            <a:ext cx="762000" cy="762000"/>
          </a:xfrm>
          <a:prstGeom prst="rect">
            <a:avLst/>
          </a:prstGeom>
          <a:noFill/>
        </p:spPr>
      </p:pic>
      <p:pic>
        <p:nvPicPr>
          <p:cNvPr id="1028" name="Picture 4" descr="http://cdn.shopify.com/s/files/1/0303/7725/t/2/assets/clio-emt-speaker.png?11597877444714649768"/>
          <p:cNvPicPr>
            <a:picLocks noChangeAspect="1" noChangeArrowheads="1"/>
          </p:cNvPicPr>
          <p:nvPr/>
        </p:nvPicPr>
        <p:blipFill>
          <a:blip r:embed="rId3"/>
          <a:stretch>
            <a:fillRect/>
          </a:stretch>
        </p:blipFill>
        <p:spPr bwMode="auto">
          <a:xfrm>
            <a:off x="7315200" y="1983636"/>
            <a:ext cx="1295400" cy="1061927"/>
          </a:xfrm>
          <a:prstGeom prst="rect">
            <a:avLst/>
          </a:prstGeom>
          <a:noFill/>
        </p:spPr>
      </p:pic>
      <p:sp>
        <p:nvSpPr>
          <p:cNvPr id="52" name="TextBox 51"/>
          <p:cNvSpPr txBox="1"/>
          <p:nvPr/>
        </p:nvSpPr>
        <p:spPr>
          <a:xfrm>
            <a:off x="2667000" y="304800"/>
            <a:ext cx="3352800" cy="523220"/>
          </a:xfrm>
          <a:prstGeom prst="rect">
            <a:avLst/>
          </a:prstGeom>
          <a:no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BLOCK DIAGRAM</a:t>
            </a:r>
            <a:endParaRPr lang="en-US" sz="2800"/>
          </a:p>
        </p:txBody>
      </p:sp>
      <p:cxnSp>
        <p:nvCxnSpPr>
          <p:cNvPr id="4" name="Straight Connector 3"/>
          <p:cNvCxnSpPr/>
          <p:nvPr/>
        </p:nvCxnSpPr>
        <p:spPr>
          <a:xfrm flipV="1">
            <a:off x="423204" y="4381500"/>
            <a:ext cx="338796" cy="2667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7059" y="4634345"/>
            <a:ext cx="338796" cy="2286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2000" y="4381500"/>
            <a:ext cx="42320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90349" y="4862945"/>
            <a:ext cx="381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24600" y="3505200"/>
            <a:ext cx="9906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44.2</a:t>
            </a:r>
            <a:endParaRPr lang="en-US" sz="2800"/>
          </a:p>
        </p:txBody>
      </p:sp>
      <p:sp>
        <p:nvSpPr>
          <p:cNvPr id="15" name="TextBox 14"/>
          <p:cNvSpPr txBox="1"/>
          <p:nvPr/>
        </p:nvSpPr>
        <p:spPr>
          <a:xfrm>
            <a:off x="1752600" y="4634345"/>
            <a:ext cx="1295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Analog Input</a:t>
            </a:r>
            <a:endParaRPr lang="en-US" sz="2400"/>
          </a:p>
        </p:txBody>
      </p:sp>
    </p:spTree>
    <p:extLst>
      <p:ext uri="{BB962C8B-B14F-4D97-AF65-F5344CB8AC3E}">
        <p14:creationId xmlns:p14="http://schemas.microsoft.com/office/powerpoint/2010/main" val="1570876611"/>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Development of software </a:t>
            </a:r>
            <a:endParaRPr lang="en-US"/>
          </a:p>
        </p:txBody>
      </p:sp>
      <p:sp>
        <p:nvSpPr>
          <p:cNvPr id="3" name="Content Placeholder 2"/>
          <p:cNvSpPr>
            <a:spLocks noGrp="1"/>
          </p:cNvSpPr>
          <p:nvPr>
            <p:ph sz="quarter" idx="1"/>
          </p:nvPr>
        </p:nvSpPr>
        <p:spPr/>
        <p:txBody>
          <a:bodyPr/>
          <a:lstStyle>
            <a:defPPr/>
          </a:lstStyle>
          <a:p>
            <a:pPr/>
            <a:endParaRPr lang="en-US" smtClean="0"/>
          </a:p>
          <a:p>
            <a:pPr/>
            <a:r>
              <a:rPr lang="en-US" smtClean="0"/>
              <a:t>Software written on a general purpose computer</a:t>
            </a:r>
          </a:p>
          <a:p>
            <a:pPr/>
            <a:r>
              <a:rPr lang="en-US" smtClean="0"/>
              <a:t>Uploaded on the control board</a:t>
            </a:r>
          </a:p>
          <a:p>
            <a:pPr/>
            <a:r>
              <a:rPr lang="en-US" smtClean="0"/>
              <a:t>After  this the control board can be used as a stand alone board  for some application</a:t>
            </a:r>
            <a:endParaRPr lang="en-US"/>
          </a:p>
        </p:txBody>
      </p:sp>
    </p:spTree>
    <p:extLst>
      <p:ext uri="{BB962C8B-B14F-4D97-AF65-F5344CB8AC3E}">
        <p14:creationId xmlns:p14="http://schemas.microsoft.com/office/powerpoint/2010/main" val="2069405745"/>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7" name="Picture 3"/>
          <p:cNvPicPr>
            <a:picLocks noChangeAspect="1" noChangeArrowheads="1"/>
          </p:cNvPicPr>
          <p:nvPr/>
        </p:nvPicPr>
        <p:blipFill>
          <a:blip r:embed="rId2"/>
          <a:stretch>
            <a:fillRect/>
          </a:stretch>
        </p:blipFill>
        <p:spPr bwMode="auto">
          <a:xfrm>
            <a:off x="1219200" y="762000"/>
            <a:ext cx="7744975" cy="5546565"/>
          </a:xfrm>
          <a:prstGeom prst="rect">
            <a:avLst/>
          </a:prstGeom>
          <a:noFill/>
          <a:ln w="9525">
            <a:noFill/>
            <a:miter lim="800000"/>
          </a:ln>
        </p:spPr>
      </p:pic>
      <p:sp>
        <p:nvSpPr>
          <p:cNvPr id="2" name="TextBox 1"/>
          <p:cNvSpPr txBox="1"/>
          <p:nvPr/>
        </p:nvSpPr>
        <p:spPr>
          <a:xfrm>
            <a:off x="304800" y="1371600"/>
            <a:ext cx="1828800"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USB</a:t>
            </a:r>
          </a:p>
          <a:p>
            <a:pPr/>
            <a:r>
              <a:rPr lang="en-US" sz="3200" smtClean="0"/>
              <a:t>Connector</a:t>
            </a:r>
            <a:endParaRPr lang="en-US" sz="3200"/>
          </a:p>
        </p:txBody>
      </p:sp>
      <p:sp>
        <p:nvSpPr>
          <p:cNvPr id="3" name="TextBox 2"/>
          <p:cNvSpPr txBox="1"/>
          <p:nvPr/>
        </p:nvSpPr>
        <p:spPr>
          <a:xfrm>
            <a:off x="762000" y="4913293"/>
            <a:ext cx="175260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Battery Connector</a:t>
            </a:r>
            <a:endParaRPr lang="en-US" sz="2800"/>
          </a:p>
        </p:txBody>
      </p:sp>
    </p:spTree>
    <p:extLst>
      <p:ext uri="{BB962C8B-B14F-4D97-AF65-F5344CB8AC3E}">
        <p14:creationId xmlns:p14="http://schemas.microsoft.com/office/powerpoint/2010/main" val="3356469026"/>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defPPr/>
          </a:lstStyle>
          <a:p>
            <a:r>
              <a:rPr lang="en-US" err="1" smtClean="0"/>
              <a:t>Input/Output Pins</a:t>
            </a:r>
            <a:endParaRPr lang="en-US"/>
          </a:p>
        </p:txBody>
      </p:sp>
      <p:sp>
        <p:nvSpPr>
          <p:cNvPr id="3" name="Content Placeholder 2"/>
          <p:cNvSpPr>
            <a:spLocks noGrp="1"/>
          </p:cNvSpPr>
          <p:nvPr>
            <p:ph sz="quarter" idx="1"/>
          </p:nvPr>
        </p:nvSpPr>
        <p:spPr/>
        <p:txBody>
          <a:bodyPr>
            <a:noAutofit/>
          </a:bodyPr>
          <a:lstStyle>
            <a:defPPr/>
          </a:lstStyle>
          <a:p>
            <a:pPr/>
            <a:r>
              <a:rPr lang="en-US" sz="2800" smtClean="0"/>
              <a:t>Analog Input (6 pins)</a:t>
            </a:r>
          </a:p>
          <a:p>
            <a:pPr>
              <a:buNone/>
            </a:pPr>
            <a:r>
              <a:rPr lang="en-US" sz="2800" smtClean="0"/>
              <a:t>   Any value between Vmin to Vmax</a:t>
            </a:r>
            <a:endParaRPr lang="en-US" sz="2800" smtClean="0"/>
          </a:p>
          <a:p>
            <a:pPr>
              <a:buNone/>
            </a:pPr>
            <a:r>
              <a:rPr lang="en-US" sz="2800" smtClean="0"/>
              <a:t>   For Arduino : 0 to 5 volts</a:t>
            </a:r>
          </a:p>
          <a:p>
            <a:pPr/>
            <a:r>
              <a:rPr lang="en-US" sz="2800" smtClean="0"/>
              <a:t>Digital  pins (14)</a:t>
            </a:r>
          </a:p>
          <a:p>
            <a:pPr marL="0" indent="0">
              <a:buNone/>
            </a:pPr>
            <a:r>
              <a:rPr lang="en-US" sz="2800"/>
              <a:t> </a:t>
            </a:r>
            <a:r>
              <a:rPr lang="en-US" sz="2800" smtClean="0"/>
              <a:t>   Digital Input : </a:t>
            </a:r>
            <a:r>
              <a:rPr lang="en-US" sz="2800"/>
              <a:t>0 or 5 volts</a:t>
            </a:r>
          </a:p>
          <a:p>
            <a:pPr marL="0" indent="0">
              <a:buNone/>
            </a:pPr>
            <a:r>
              <a:rPr lang="en-US" sz="2800" smtClean="0"/>
              <a:t>    Digital Output : </a:t>
            </a:r>
            <a:r>
              <a:rPr lang="en-US" sz="2800"/>
              <a:t>0 or 5 volts</a:t>
            </a:r>
          </a:p>
          <a:p>
            <a:pPr marL="0" indent="0">
              <a:buNone/>
            </a:pPr>
            <a:r>
              <a:rPr lang="en-US" sz="2800" smtClean="0"/>
              <a:t>    PWM output (6) </a:t>
            </a:r>
          </a:p>
          <a:p>
            <a:pPr marL="0" indent="0">
              <a:buNone/>
            </a:pPr>
            <a:r>
              <a:rPr lang="en-US" sz="2800"/>
              <a:t> </a:t>
            </a:r>
            <a:r>
              <a:rPr lang="en-US" sz="2800" smtClean="0"/>
              <a:t>     Analog output</a:t>
            </a:r>
          </a:p>
          <a:p>
            <a:pPr>
              <a:buNone/>
            </a:pPr>
            <a:r>
              <a:rPr lang="en-US" sz="2800" smtClean="0"/>
              <a:t>          </a:t>
            </a:r>
          </a:p>
          <a:p>
            <a:pPr>
              <a:buNone/>
            </a:pPr>
            <a:r>
              <a:rPr lang="en-US" sz="2800" smtClean="0"/>
              <a:t>   </a:t>
            </a:r>
          </a:p>
          <a:p>
            <a:pPr>
              <a:buNone/>
            </a:pPr>
            <a:r>
              <a:rPr lang="en-US" sz="2800" smtClean="0"/>
              <a:t>    </a:t>
            </a:r>
            <a:endParaRPr lang="en-US" sz="2800"/>
          </a:p>
        </p:txBody>
      </p:sp>
    </p:spTree>
    <p:extLst>
      <p:ext uri="{BB962C8B-B14F-4D97-AF65-F5344CB8AC3E}">
        <p14:creationId xmlns:p14="http://schemas.microsoft.com/office/powerpoint/2010/main" val="3253013340"/>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Analog to digital </a:t>
            </a:r>
            <a:br>
              <a:rPr lang="en-US" smtClean="0"/>
            </a:br>
            <a:r>
              <a:rPr lang="en-US" smtClean="0"/>
              <a:t>converter</a:t>
            </a:r>
            <a:endParaRPr lang="en-US"/>
          </a:p>
        </p:txBody>
      </p:sp>
      <p:sp>
        <p:nvSpPr>
          <p:cNvPr id="3" name="Content Placeholder 2"/>
          <p:cNvSpPr>
            <a:spLocks noGrp="1"/>
          </p:cNvSpPr>
          <p:nvPr>
            <p:ph sz="quarter" idx="1"/>
          </p:nvPr>
        </p:nvSpPr>
        <p:spPr/>
        <p:txBody>
          <a:bodyPr/>
          <a:lstStyle>
            <a:defPPr/>
          </a:lstStyle>
          <a:p>
            <a:pPr/>
            <a:r>
              <a:rPr lang="en-US" smtClean="0"/>
              <a:t>Computer uses numbers in binary form</a:t>
            </a:r>
          </a:p>
          <a:p>
            <a:pPr/>
            <a:r>
              <a:rPr lang="en-US" smtClean="0"/>
              <a:t>A/D converter converts analog input  into a multibit binary number</a:t>
            </a:r>
          </a:p>
          <a:p>
            <a:pPr/>
            <a:r>
              <a:rPr lang="en-US" smtClean="0"/>
              <a:t>In Arduino it is 10 bit number</a:t>
            </a:r>
          </a:p>
          <a:p>
            <a:pPr/>
            <a:r>
              <a:rPr lang="en-US" smtClean="0"/>
              <a:t>So 0 volts Corresponds to binary  0000000000</a:t>
            </a:r>
          </a:p>
          <a:p>
            <a:pPr>
              <a:buNone/>
            </a:pPr>
            <a:r>
              <a:rPr lang="en-US" smtClean="0"/>
              <a:t>                                         decimal 0</a:t>
            </a:r>
          </a:p>
          <a:p>
            <a:pPr>
              <a:buNone/>
            </a:pPr>
            <a:r>
              <a:rPr lang="en-US" smtClean="0"/>
              <a:t>   5 volts correspond to binary 1111111111</a:t>
            </a:r>
          </a:p>
          <a:p>
            <a:pPr>
              <a:buNone/>
            </a:pPr>
            <a:r>
              <a:rPr lang="en-US" smtClean="0"/>
              <a:t>                                   decimal 1023</a:t>
            </a:r>
            <a:endParaRPr lang="en-US"/>
          </a:p>
        </p:txBody>
      </p:sp>
    </p:spTree>
    <p:extLst>
      <p:ext uri="{BB962C8B-B14F-4D97-AF65-F5344CB8AC3E}">
        <p14:creationId xmlns:p14="http://schemas.microsoft.com/office/powerpoint/2010/main" val="3740472544"/>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Sampling rate of ADC</a:t>
            </a:r>
            <a:br>
              <a:rPr lang="en-US" smtClean="0"/>
            </a:br>
            <a:r>
              <a:rPr lang="en-US" smtClean="0"/>
              <a:t> in Arduino</a:t>
            </a:r>
            <a:endParaRPr lang="en-US"/>
          </a:p>
        </p:txBody>
      </p:sp>
      <p:sp>
        <p:nvSpPr>
          <p:cNvPr id="3" name="Content Placeholder 2"/>
          <p:cNvSpPr>
            <a:spLocks noGrp="1"/>
          </p:cNvSpPr>
          <p:nvPr>
            <p:ph sz="quarter" idx="1"/>
          </p:nvPr>
        </p:nvSpPr>
        <p:spPr/>
        <p:txBody>
          <a:bodyPr/>
          <a:lstStyle>
            <a:defPPr/>
          </a:lstStyle>
          <a:p>
            <a:pPr/>
            <a:r>
              <a:rPr lang="en-US" smtClean="0"/>
              <a:t>Sampling rate = 9650 samples/Sec</a:t>
            </a:r>
          </a:p>
          <a:p>
            <a:pPr/>
            <a:r>
              <a:rPr lang="en-US" smtClean="0"/>
              <a:t>Maximum theoretical  frequency of the input analog signal is half of this</a:t>
            </a:r>
          </a:p>
          <a:p>
            <a:pPr/>
            <a:r>
              <a:rPr lang="en-US" smtClean="0"/>
              <a:t>Other rates are also possible with advanced programming</a:t>
            </a:r>
            <a:endParaRPr lang="en-US"/>
          </a:p>
        </p:txBody>
      </p:sp>
    </p:spTree>
    <p:extLst>
      <p:ext uri="{BB962C8B-B14F-4D97-AF65-F5344CB8AC3E}">
        <p14:creationId xmlns:p14="http://schemas.microsoft.com/office/powerpoint/2010/main" val="3700616011"/>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PWM waveform</a:t>
            </a:r>
            <a:endParaRPr lang="en-US"/>
          </a:p>
        </p:txBody>
      </p:sp>
      <p:grpSp>
        <p:nvGrpSpPr>
          <p:cNvPr id="14" name="Group 13"/>
          <p:cNvGrpSpPr/>
          <p:nvPr/>
        </p:nvGrpSpPr>
        <p:grpSpPr>
          <a:xfrm>
            <a:off x="1828800" y="3429000"/>
            <a:ext cx="2438400" cy="914400"/>
            <a:chOff x="1828800" y="3429000"/>
            <a:chExt cx="2438400" cy="914400"/>
          </a:xfrm>
        </p:grpSpPr>
        <p:cxnSp>
          <p:nvCxnSpPr>
            <p:cNvPr id="6" name="Straight Connector 5"/>
            <p:cNvCxnSpPr/>
            <p:nvPr/>
          </p:nvCxnSpPr>
          <p:spPr>
            <a:xfrm flipH="1" flipV="1">
              <a:off x="18288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28800" y="342900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27432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43200" y="4329332"/>
              <a:ext cx="1524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267200" y="3429000"/>
            <a:ext cx="2438400" cy="914400"/>
            <a:chOff x="1828800" y="3429000"/>
            <a:chExt cx="2438400" cy="914400"/>
          </a:xfrm>
        </p:grpSpPr>
        <p:cxnSp>
          <p:nvCxnSpPr>
            <p:cNvPr id="16" name="Straight Connector 15"/>
            <p:cNvCxnSpPr/>
            <p:nvPr/>
          </p:nvCxnSpPr>
          <p:spPr>
            <a:xfrm flipH="1" flipV="1">
              <a:off x="18288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342900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7432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43200" y="4329332"/>
              <a:ext cx="1524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705600" y="3429000"/>
            <a:ext cx="2438400" cy="914400"/>
            <a:chOff x="1828800" y="3429000"/>
            <a:chExt cx="2438400" cy="914400"/>
          </a:xfrm>
        </p:grpSpPr>
        <p:cxnSp>
          <p:nvCxnSpPr>
            <p:cNvPr id="21" name="Straight Connector 20"/>
            <p:cNvCxnSpPr/>
            <p:nvPr/>
          </p:nvCxnSpPr>
          <p:spPr>
            <a:xfrm flipH="1" flipV="1">
              <a:off x="18288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8800" y="342900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7432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743200" y="4329332"/>
              <a:ext cx="1524000"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a:off x="1828800" y="4343400"/>
            <a:ext cx="73152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828800" y="2438400"/>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38400" y="4724400"/>
            <a:ext cx="304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905000" y="4724400"/>
            <a:ext cx="228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85536" y="4523936"/>
            <a:ext cx="685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err="1" smtClean="0"/>
              <a:t>Tw</a:t>
            </a:r>
            <a:endParaRPr lang="en-US" sz="2000"/>
          </a:p>
        </p:txBody>
      </p:sp>
      <p:cxnSp>
        <p:nvCxnSpPr>
          <p:cNvPr id="39" name="Straight Arrow Connector 38"/>
          <p:cNvCxnSpPr/>
          <p:nvPr/>
        </p:nvCxnSpPr>
        <p:spPr>
          <a:xfrm>
            <a:off x="3505200" y="5257800"/>
            <a:ext cx="838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828800" y="5257800"/>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19400" y="5029200"/>
            <a:ext cx="609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   T</a:t>
            </a:r>
            <a:endParaRPr lang="en-US" sz="2400"/>
          </a:p>
        </p:txBody>
      </p:sp>
      <p:sp>
        <p:nvSpPr>
          <p:cNvPr id="44" name="TextBox 43"/>
          <p:cNvSpPr txBox="1"/>
          <p:nvPr/>
        </p:nvSpPr>
        <p:spPr>
          <a:xfrm>
            <a:off x="5181600" y="4953000"/>
            <a:ext cx="1219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t</a:t>
            </a:r>
            <a:endParaRPr lang="en-US" sz="3200"/>
          </a:p>
        </p:txBody>
      </p:sp>
      <p:cxnSp>
        <p:nvCxnSpPr>
          <p:cNvPr id="46" name="Straight Arrow Connector 45"/>
          <p:cNvCxnSpPr/>
          <p:nvPr/>
        </p:nvCxnSpPr>
        <p:spPr>
          <a:xfrm>
            <a:off x="5562600" y="5257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90600" y="3657600"/>
            <a:ext cx="7620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v</a:t>
            </a:r>
            <a:endParaRPr lang="en-US" sz="3200"/>
          </a:p>
        </p:txBody>
      </p:sp>
      <p:sp>
        <p:nvSpPr>
          <p:cNvPr id="48" name="TextBox 47"/>
          <p:cNvSpPr txBox="1"/>
          <p:nvPr/>
        </p:nvSpPr>
        <p:spPr>
          <a:xfrm>
            <a:off x="1295400" y="3276600"/>
            <a:ext cx="3810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5</a:t>
            </a:r>
            <a:endParaRPr lang="en-US" sz="2800"/>
          </a:p>
        </p:txBody>
      </p:sp>
      <p:graphicFrame>
        <p:nvGraphicFramePr>
          <p:cNvPr id="50" name="Object 49"/>
          <p:cNvGraphicFramePr>
            <a:graphicFrameLocks noChangeAspect="1"/>
          </p:cNvGraphicFramePr>
          <p:nvPr/>
        </p:nvGraphicFramePr>
        <p:xfrm>
          <a:off x="4724400" y="1905000"/>
          <a:ext cx="2986548" cy="685800"/>
        </p:xfrm>
        <a:graphic>
          <a:graphicData uri="http://schemas.openxmlformats.org/presentationml/2006/ole">
            <mc:AlternateContent>
              <mc:Choice xmlns:v="urn:schemas-microsoft-com:vml" Requires="v">
                <p:oleObj spid="_x0000_s1081" name="Equation" r:id="rId2" imgW="1714320" imgH="393480" progId="Equation.3">
                  <p:embed/>
                </p:oleObj>
              </mc:Choice>
              <mc:Fallback>
                <p:oleObj name="Equation" r:id="rId2" imgW="1714320" imgH="39348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724400" y="1905000"/>
                        <a:ext cx="2986548" cy="685800"/>
                      </a:xfrm>
                      <a:prstGeom prst="rect">
                        <a:avLst/>
                      </a:prstGeom>
                      <a:noFill/>
                    </p:spPr>
                  </p:pic>
                </p:oleObj>
              </mc:Fallback>
            </mc:AlternateContent>
          </a:graphicData>
        </a:graphic>
      </p:graphicFrame>
      <p:graphicFrame>
        <p:nvGraphicFramePr>
          <p:cNvPr id="51" name="Object 50"/>
          <p:cNvGraphicFramePr>
            <a:graphicFrameLocks noChangeAspect="1"/>
          </p:cNvGraphicFramePr>
          <p:nvPr/>
        </p:nvGraphicFramePr>
        <p:xfrm>
          <a:off x="4648200" y="5562600"/>
          <a:ext cx="3307080" cy="1066800"/>
        </p:xfrm>
        <a:graphic>
          <a:graphicData uri="http://schemas.openxmlformats.org/presentationml/2006/ole">
            <mc:AlternateContent>
              <mc:Choice xmlns:v="urn:schemas-microsoft-com:vml" Requires="v">
                <p:oleObj spid="_x0000_s1082" name="Equation" r:id="rId4" imgW="1968480" imgH="634680" progId="Equation.3">
                  <p:embed/>
                </p:oleObj>
              </mc:Choice>
              <mc:Fallback>
                <p:oleObj name="Equation" r:id="rId4" imgW="1968480" imgH="63468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4648200" y="5562600"/>
                        <a:ext cx="3307080" cy="1066800"/>
                      </a:xfrm>
                      <a:prstGeom prst="rect">
                        <a:avLst/>
                      </a:prstGeom>
                      <a:noFill/>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57002206"/>
              </p:ext>
            </p:extLst>
          </p:nvPr>
        </p:nvGraphicFramePr>
        <p:xfrm>
          <a:off x="156497" y="5638800"/>
          <a:ext cx="3238909" cy="850900"/>
        </p:xfrm>
        <a:graphic>
          <a:graphicData uri="http://schemas.openxmlformats.org/presentationml/2006/ole">
            <mc:AlternateContent>
              <mc:Choice xmlns:v="urn:schemas-microsoft-com:vml" Requires="v">
                <p:oleObj spid="_x0000_s1083" name="Equation" r:id="rId6" imgW="1498320" imgH="393480" progId="Equation.3">
                  <p:embed/>
                </p:oleObj>
              </mc:Choice>
              <mc:Fallback>
                <p:oleObj name="Equation" r:id="rId6" imgW="1498320" imgH="393480" progId="Equation.3">
                  <p:embed/>
                  <p:pic>
                    <p:nvPicPr>
                      <p:cNvPr id="0" name="OLE substitute image"/>
                      <p:cNvPicPr/>
                      <p:nvPr/>
                    </p:nvPicPr>
                    <p:blipFill>
                      <a:blip r:embed="rId7"/>
                      <a:stretch>
                        <a:fillRect/>
                      </a:stretch>
                    </p:blipFill>
                    <p:spPr>
                      <a:xfrm>
                        <a:off x="156497" y="5638800"/>
                        <a:ext cx="3238909" cy="850900"/>
                      </a:xfrm>
                      <a:prstGeom prst="rect">
                        <a:avLst/>
                      </a:prstGeom>
                    </p:spPr>
                  </p:pic>
                </p:oleObj>
              </mc:Fallback>
            </mc:AlternateContent>
          </a:graphicData>
        </a:graphic>
      </p:graphicFrame>
    </p:spTree>
    <p:extLst>
      <p:ext uri="{BB962C8B-B14F-4D97-AF65-F5344CB8AC3E}">
        <p14:creationId xmlns:p14="http://schemas.microsoft.com/office/powerpoint/2010/main" val="1151978721"/>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Control of duty cycle</a:t>
            </a:r>
            <a:endParaRPr lang="en-US"/>
          </a:p>
        </p:txBody>
      </p:sp>
      <p:sp>
        <p:nvSpPr>
          <p:cNvPr id="3" name="Content Placeholder 2"/>
          <p:cNvSpPr>
            <a:spLocks noGrp="1"/>
          </p:cNvSpPr>
          <p:nvPr>
            <p:ph sz="quarter" idx="1"/>
          </p:nvPr>
        </p:nvSpPr>
        <p:spPr/>
        <p:txBody>
          <a:bodyPr>
            <a:normAutofit/>
          </a:bodyPr>
          <a:lstStyle>
            <a:defPPr/>
          </a:lstStyle>
          <a:p>
            <a:r>
              <a:rPr lang="en-US" smtClean="0"/>
              <a:t>     PWM  : Duty cycle</a:t>
            </a:r>
          </a:p>
          <a:p>
            <a:pPr>
              <a:buNone/>
            </a:pPr>
            <a:r>
              <a:rPr lang="en-US" smtClean="0"/>
              <a:t>        0% for 00000000 (Decimal 0)</a:t>
            </a:r>
          </a:p>
          <a:p>
            <a:pPr>
              <a:buNone/>
            </a:pPr>
            <a:r>
              <a:rPr lang="en-US" smtClean="0"/>
              <a:t>        100 % for  11111111 (Decimal 255)</a:t>
            </a:r>
          </a:p>
          <a:p>
            <a:pPr>
              <a:buNone/>
            </a:pPr>
            <a:r>
              <a:rPr lang="en-US" smtClean="0"/>
              <a:t>   </a:t>
            </a:r>
            <a:endParaRPr lang="en-US"/>
          </a:p>
        </p:txBody>
      </p:sp>
    </p:spTree>
    <p:extLst>
      <p:ext uri="{BB962C8B-B14F-4D97-AF65-F5344CB8AC3E}">
        <p14:creationId xmlns:p14="http://schemas.microsoft.com/office/powerpoint/2010/main" val="2035876337"/>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Program structure</a:t>
            </a:r>
            <a:endParaRPr lang="en-US"/>
          </a:p>
        </p:txBody>
      </p:sp>
      <p:pic>
        <p:nvPicPr>
          <p:cNvPr id="1026" name="Picture 2"/>
          <p:cNvPicPr>
            <a:picLocks noChangeAspect="1" noChangeArrowheads="1"/>
          </p:cNvPicPr>
          <p:nvPr/>
        </p:nvPicPr>
        <p:blipFill>
          <a:blip r:embed="rId2"/>
          <a:stretch>
            <a:fillRect/>
          </a:stretch>
        </p:blipFill>
        <p:spPr bwMode="auto">
          <a:xfrm>
            <a:off x="1066800" y="2362200"/>
            <a:ext cx="3890962" cy="3905215"/>
          </a:xfrm>
          <a:prstGeom prst="rect">
            <a:avLst/>
          </a:prstGeom>
          <a:noFill/>
          <a:ln w="9525">
            <a:noFill/>
            <a:miter lim="800000"/>
          </a:ln>
        </p:spPr>
      </p:pic>
      <p:sp>
        <p:nvSpPr>
          <p:cNvPr id="5" name="TextBox 4"/>
          <p:cNvSpPr txBox="1"/>
          <p:nvPr/>
        </p:nvSpPr>
        <p:spPr>
          <a:xfrm>
            <a:off x="1295400" y="1752600"/>
            <a:ext cx="37338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latin typeface="Arial" pitchFamily="34" charset="0"/>
                <a:cs typeface="Arial" pitchFamily="34" charset="0"/>
              </a:rPr>
              <a:t>Declarations </a:t>
            </a:r>
            <a:endParaRPr lang="en-US" sz="3200">
              <a:latin typeface="Arial" pitchFamily="34" charset="0"/>
              <a:cs typeface="Arial" pitchFamily="34" charset="0"/>
            </a:endParaRPr>
          </a:p>
        </p:txBody>
      </p:sp>
    </p:spTree>
    <p:extLst>
      <p:ext uri="{BB962C8B-B14F-4D97-AF65-F5344CB8AC3E}">
        <p14:creationId xmlns:p14="http://schemas.microsoft.com/office/powerpoint/2010/main" val="2549931481"/>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Robot position</a:t>
            </a:r>
            <a:endParaRPr lang="en-US"/>
          </a:p>
        </p:txBody>
      </p:sp>
      <p:sp>
        <p:nvSpPr>
          <p:cNvPr id="4" name="AutoShape 2" descr="We, Robots! – Part 2: The 30's – Of Title Bouts and Technocrat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sp>
        <p:nvSpPr>
          <p:cNvPr id="5" name="AutoShape 4" descr="We, Robots! – Part 2: The 30's – Of Title Bouts and Technocrats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133600"/>
            <a:ext cx="6350000" cy="3822700"/>
          </a:xfrm>
          <a:prstGeom prst="rect">
            <a:avLst/>
          </a:prstGeom>
        </p:spPr>
      </p:pic>
    </p:spTree>
    <p:extLst>
      <p:ext uri="{BB962C8B-B14F-4D97-AF65-F5344CB8AC3E}">
        <p14:creationId xmlns:p14="http://schemas.microsoft.com/office/powerpoint/2010/main" val="2734895313"/>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Program 1(Blinking LED)</a:t>
            </a:r>
            <a:endParaRPr lang="en-US"/>
          </a:p>
        </p:txBody>
      </p:sp>
      <p:pic>
        <p:nvPicPr>
          <p:cNvPr id="26626" name="Picture 2"/>
          <p:cNvPicPr>
            <a:picLocks noChangeAspect="1" noChangeArrowheads="1"/>
          </p:cNvPicPr>
          <p:nvPr/>
        </p:nvPicPr>
        <p:blipFill>
          <a:blip r:embed="rId2"/>
          <a:stretch>
            <a:fillRect/>
          </a:stretch>
        </p:blipFill>
        <p:spPr bwMode="auto">
          <a:xfrm>
            <a:off x="642938" y="1676400"/>
            <a:ext cx="7858125" cy="2857500"/>
          </a:xfrm>
          <a:prstGeom prst="rect">
            <a:avLst/>
          </a:prstGeom>
          <a:noFill/>
          <a:ln w="9525">
            <a:noFill/>
            <a:miter lim="800000"/>
          </a:ln>
        </p:spPr>
      </p:pic>
      <p:sp>
        <p:nvSpPr>
          <p:cNvPr id="4" name="TextBox 3"/>
          <p:cNvSpPr txBox="1"/>
          <p:nvPr/>
        </p:nvSpPr>
        <p:spPr>
          <a:xfrm>
            <a:off x="1295400" y="4572000"/>
            <a:ext cx="693420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Write a program to blink the LED. Turn it on for 1 second and turn it off for 1 second.</a:t>
            </a:r>
            <a:endParaRPr lang="en-US" sz="3200"/>
          </a:p>
        </p:txBody>
      </p:sp>
    </p:spTree>
    <p:extLst>
      <p:ext uri="{BB962C8B-B14F-4D97-AF65-F5344CB8AC3E}">
        <p14:creationId xmlns:p14="http://schemas.microsoft.com/office/powerpoint/2010/main" val="3554342554"/>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Program 1</a:t>
            </a:r>
            <a:endParaRPr lang="en-US"/>
          </a:p>
        </p:txBody>
      </p:sp>
      <p:pic>
        <p:nvPicPr>
          <p:cNvPr id="31746" name="Picture 2"/>
          <p:cNvPicPr>
            <a:picLocks noChangeAspect="1" noChangeArrowheads="1"/>
          </p:cNvPicPr>
          <p:nvPr/>
        </p:nvPicPr>
        <p:blipFill>
          <a:blip r:embed="rId2"/>
          <a:stretch>
            <a:fillRect/>
          </a:stretch>
        </p:blipFill>
        <p:spPr bwMode="auto">
          <a:xfrm>
            <a:off x="457200" y="1981200"/>
            <a:ext cx="8277225" cy="4343400"/>
          </a:xfrm>
          <a:prstGeom prst="rect">
            <a:avLst/>
          </a:prstGeom>
          <a:noFill/>
          <a:ln w="9525">
            <a:noFill/>
            <a:miter lim="800000"/>
          </a:ln>
        </p:spPr>
      </p:pic>
    </p:spTree>
    <p:extLst>
      <p:ext uri="{BB962C8B-B14F-4D97-AF65-F5344CB8AC3E}">
        <p14:creationId xmlns:p14="http://schemas.microsoft.com/office/powerpoint/2010/main" val="2022567580"/>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err="1" smtClean="0"/>
              <a:t>Tinkercad Demo</a:t>
            </a:r>
            <a:endParaRPr lang="en-US"/>
          </a:p>
        </p:txBody>
      </p:sp>
    </p:spTree>
    <p:extLst>
      <p:ext uri="{BB962C8B-B14F-4D97-AF65-F5344CB8AC3E}">
        <p14:creationId xmlns:p14="http://schemas.microsoft.com/office/powerpoint/2010/main" val="3836439970"/>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Class Exercise 3.1</a:t>
            </a:r>
            <a:br>
              <a:rPr lang="en-US" smtClean="0"/>
            </a:br>
            <a:r>
              <a:rPr lang="en-US" smtClean="0"/>
              <a:t>3 Bit D to A converter</a:t>
            </a:r>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676400"/>
            <a:ext cx="5715000" cy="262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322310094"/>
              </p:ext>
            </p:extLst>
          </p:nvPr>
        </p:nvGraphicFramePr>
        <p:xfrm>
          <a:off x="5257800" y="2514600"/>
          <a:ext cx="3429000" cy="3337560"/>
        </p:xfrm>
        <a:graphic>
          <a:graphicData uri="http://schemas.openxmlformats.org/drawingml/2006/table">
            <a:tbl>
              <a:tblPr firstRow="1" bandRow="1">
                <a:tableStyleId>{5C22544A-7EE6-4342-B048-85BDC9FD1C3A}</a:tableStyleId>
              </a:tblPr>
              <a:tblGrid>
                <a:gridCol w="762000"/>
                <a:gridCol w="838200"/>
                <a:gridCol w="838200"/>
                <a:gridCol w="990600"/>
              </a:tblGrid>
              <a:tr h="370840">
                <a:tc>
                  <a:txBody>
                    <a:bodyPr vert="horz" wrap="square"/>
                    <a:lstStyle>
                      <a:defPPr/>
                    </a:lstStyle>
                    <a:p>
                      <a:pPr/>
                      <a:r>
                        <a:rPr lang="en-US" smtClean="0"/>
                        <a:t>V1</a:t>
                      </a:r>
                      <a:endParaRPr lang="en-US"/>
                    </a:p>
                  </a:txBody>
                  <a:tcPr/>
                </a:tc>
                <a:tc>
                  <a:txBody>
                    <a:bodyPr vert="horz" wrap="square"/>
                    <a:lstStyle>
                      <a:defPPr/>
                    </a:lstStyle>
                    <a:p>
                      <a:pPr/>
                      <a:r>
                        <a:rPr lang="en-US" smtClean="0"/>
                        <a:t>V2</a:t>
                      </a:r>
                      <a:endParaRPr lang="en-US"/>
                    </a:p>
                  </a:txBody>
                  <a:tcPr/>
                </a:tc>
                <a:tc>
                  <a:txBody>
                    <a:bodyPr vert="horz" wrap="square"/>
                    <a:lstStyle>
                      <a:defPPr/>
                    </a:lstStyle>
                    <a:p>
                      <a:pPr/>
                      <a:r>
                        <a:rPr lang="en-US" smtClean="0"/>
                        <a:t>V3</a:t>
                      </a:r>
                      <a:endParaRPr lang="en-US"/>
                    </a:p>
                  </a:txBody>
                  <a:tcPr/>
                </a:tc>
                <a:tc>
                  <a:txBody>
                    <a:bodyPr vert="horz" wrap="square"/>
                    <a:lstStyle>
                      <a:defPPr/>
                    </a:lstStyle>
                    <a:p>
                      <a:pPr/>
                      <a:r>
                        <a:rPr lang="en-US" smtClean="0"/>
                        <a:t>Vo</a:t>
                      </a:r>
                      <a:endParaRPr lang="en-US"/>
                    </a:p>
                  </a:txBody>
                  <a:tcPr/>
                </a:tc>
              </a:tr>
              <a:tr h="370840">
                <a:tc>
                  <a:txBody>
                    <a:bodyPr vert="horz" wrap="square"/>
                    <a:lstStyle>
                      <a:defPPr/>
                    </a:lstStyle>
                    <a:p>
                      <a:pPr/>
                      <a:r>
                        <a:rPr lang="en-US" smtClean="0"/>
                        <a:t>0</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0</a:t>
                      </a:r>
                      <a:endParaRPr lang="en-US"/>
                    </a:p>
                  </a:txBody>
                  <a:tcPr/>
                </a:tc>
              </a:tr>
              <a:tr h="370840">
                <a:tc>
                  <a:txBody>
                    <a:bodyPr vert="horz" wrap="square"/>
                    <a:lstStyle>
                      <a:defPPr/>
                    </a:lstStyle>
                    <a:p>
                      <a:pPr/>
                      <a:r>
                        <a:rPr lang="en-US" smtClean="0"/>
                        <a:t>0</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V/8</a:t>
                      </a:r>
                      <a:endParaRPr lang="en-US"/>
                    </a:p>
                  </a:txBody>
                  <a:tcPr/>
                </a:tc>
              </a:tr>
              <a:tr h="370840">
                <a:tc>
                  <a:txBody>
                    <a:bodyPr vert="horz" wrap="square"/>
                    <a:lstStyle>
                      <a:defPPr/>
                    </a:lstStyle>
                    <a:p>
                      <a:pPr/>
                      <a:r>
                        <a:rPr lang="en-US" smtClean="0"/>
                        <a:t>0</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V/4</a:t>
                      </a:r>
                      <a:endParaRPr lang="en-US"/>
                    </a:p>
                  </a:txBody>
                  <a:tcPr/>
                </a:tc>
              </a:tr>
              <a:tr h="370840">
                <a:tc>
                  <a:txBody>
                    <a:bodyPr vert="horz" wrap="square"/>
                    <a:lstStyle>
                      <a:defPPr/>
                    </a:lstStyle>
                    <a:p>
                      <a:pPr/>
                      <a:r>
                        <a:rPr lang="en-US" smtClean="0"/>
                        <a:t>0</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3V/8</a:t>
                      </a:r>
                      <a:endParaRPr lang="en-US"/>
                    </a:p>
                  </a:txBody>
                  <a:tcPr/>
                </a:tc>
              </a:tr>
              <a:tr h="370840">
                <a:tc>
                  <a:txBody>
                    <a:bodyPr vert="horz" wrap="square"/>
                    <a:lstStyle>
                      <a:defPPr/>
                    </a:lstStyle>
                    <a:p>
                      <a:pPr/>
                      <a:r>
                        <a:rPr lang="en-US" smtClean="0"/>
                        <a:t>V</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V/2</a:t>
                      </a:r>
                      <a:endParaRPr lang="en-US"/>
                    </a:p>
                  </a:txBody>
                  <a:tcPr/>
                </a:tc>
              </a:tr>
              <a:tr h="370840">
                <a:tc>
                  <a:txBody>
                    <a:bodyPr vert="horz" wrap="square"/>
                    <a:lstStyle>
                      <a:defPPr/>
                    </a:lstStyle>
                    <a:p>
                      <a:pPr/>
                      <a:r>
                        <a:rPr lang="en-US" smtClean="0"/>
                        <a:t>V</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5V/8</a:t>
                      </a:r>
                      <a:endParaRPr lang="en-US"/>
                    </a:p>
                  </a:txBody>
                  <a:tcPr/>
                </a:tc>
              </a:tr>
              <a:tr h="370840">
                <a:tc>
                  <a:txBody>
                    <a:bodyPr vert="horz" wrap="square"/>
                    <a:lstStyle>
                      <a:defPPr/>
                    </a:lstStyle>
                    <a:p>
                      <a:pPr/>
                      <a:r>
                        <a:rPr lang="en-US" smtClean="0"/>
                        <a:t>V</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0</a:t>
                      </a:r>
                      <a:endParaRPr lang="en-US"/>
                    </a:p>
                  </a:txBody>
                  <a:tcPr/>
                </a:tc>
                <a:tc>
                  <a:txBody>
                    <a:bodyPr vert="horz" wrap="square"/>
                    <a:lstStyle>
                      <a:defPPr/>
                    </a:lstStyle>
                    <a:p>
                      <a:pPr/>
                      <a:r>
                        <a:rPr lang="en-US" smtClean="0"/>
                        <a:t>6V/8</a:t>
                      </a:r>
                      <a:endParaRPr lang="en-US"/>
                    </a:p>
                  </a:txBody>
                  <a:tcPr/>
                </a:tc>
              </a:tr>
              <a:tr h="370840">
                <a:tc>
                  <a:txBody>
                    <a:bodyPr vert="horz" wrap="square"/>
                    <a:lstStyle>
                      <a:defPPr/>
                    </a:lstStyle>
                    <a:p>
                      <a:pPr/>
                      <a:r>
                        <a:rPr lang="en-US" smtClean="0"/>
                        <a:t>V</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V</a:t>
                      </a:r>
                      <a:endParaRPr lang="en-US"/>
                    </a:p>
                  </a:txBody>
                  <a:tcPr/>
                </a:tc>
                <a:tc>
                  <a:txBody>
                    <a:bodyPr vert="horz" wrap="square"/>
                    <a:lstStyle>
                      <a:defPPr/>
                    </a:lstStyle>
                    <a:p>
                      <a:pPr/>
                      <a:r>
                        <a:rPr lang="en-US" smtClean="0"/>
                        <a:t>7V/8</a:t>
                      </a:r>
                      <a:endParaRPr lang="en-US"/>
                    </a:p>
                  </a:txBody>
                  <a:tcPr/>
                </a:tc>
              </a:tr>
            </a:tbl>
          </a:graphicData>
        </a:graphic>
      </p:graphicFrame>
      <p:sp>
        <p:nvSpPr>
          <p:cNvPr id="4" name="TextBox 3"/>
          <p:cNvSpPr txBox="1"/>
          <p:nvPr/>
        </p:nvSpPr>
        <p:spPr>
          <a:xfrm>
            <a:off x="228600" y="4303118"/>
            <a:ext cx="4419600"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Build in </a:t>
            </a:r>
            <a:r>
              <a:rPr lang="en-US" sz="2400" err="1"/>
              <a:t>T</a:t>
            </a:r>
            <a:r>
              <a:rPr lang="en-US" sz="2400" err="1" smtClean="0"/>
              <a:t>inkercad and test. Chose R = 1Kohms</a:t>
            </a:r>
          </a:p>
          <a:p>
            <a:pPr/>
            <a:r>
              <a:rPr lang="en-US" sz="2400" smtClean="0"/>
              <a:t>(Other values are also possible). Use three slide switches to give digital inputs. Use a multimeter to measure the output and verify the table</a:t>
            </a:r>
            <a:endParaRPr lang="en-US" sz="2400"/>
          </a:p>
        </p:txBody>
      </p:sp>
    </p:spTree>
    <p:extLst>
      <p:ext uri="{BB962C8B-B14F-4D97-AF65-F5344CB8AC3E}">
        <p14:creationId xmlns:p14="http://schemas.microsoft.com/office/powerpoint/2010/main" val="1155812475"/>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Solution follows</a:t>
            </a:r>
            <a:endParaRPr lang="en-US"/>
          </a:p>
        </p:txBody>
      </p:sp>
    </p:spTree>
    <p:extLst>
      <p:ext uri="{BB962C8B-B14F-4D97-AF65-F5344CB8AC3E}">
        <p14:creationId xmlns:p14="http://schemas.microsoft.com/office/powerpoint/2010/main" val="1189543428"/>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All inputs zero</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09800"/>
            <a:ext cx="9069066" cy="3267531"/>
          </a:xfrm>
          <a:prstGeom prst="rect">
            <a:avLst/>
          </a:prstGeom>
        </p:spPr>
      </p:pic>
      <p:sp>
        <p:nvSpPr>
          <p:cNvPr id="4" name="TextBox 3"/>
          <p:cNvSpPr txBox="1"/>
          <p:nvPr/>
        </p:nvSpPr>
        <p:spPr>
          <a:xfrm>
            <a:off x="6477000" y="52578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1</a:t>
            </a:r>
            <a:r>
              <a:rPr lang="en-US" smtClean="0"/>
              <a:t>=0</a:t>
            </a:r>
            <a:endParaRPr lang="en-US"/>
          </a:p>
        </p:txBody>
      </p:sp>
      <p:sp>
        <p:nvSpPr>
          <p:cNvPr id="5" name="TextBox 4"/>
          <p:cNvSpPr txBox="1"/>
          <p:nvPr/>
        </p:nvSpPr>
        <p:spPr>
          <a:xfrm>
            <a:off x="5791200" y="52578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a:t>2</a:t>
            </a:r>
            <a:r>
              <a:rPr lang="en-US" smtClean="0"/>
              <a:t>=0</a:t>
            </a:r>
            <a:endParaRPr lang="en-US"/>
          </a:p>
        </p:txBody>
      </p:sp>
      <p:sp>
        <p:nvSpPr>
          <p:cNvPr id="6" name="TextBox 5"/>
          <p:cNvSpPr txBox="1"/>
          <p:nvPr/>
        </p:nvSpPr>
        <p:spPr>
          <a:xfrm>
            <a:off x="4977878" y="5257800"/>
            <a:ext cx="8133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a:t>3</a:t>
            </a:r>
            <a:r>
              <a:rPr lang="en-US" smtClean="0"/>
              <a:t>=0</a:t>
            </a:r>
            <a:endParaRPr lang="en-US"/>
          </a:p>
        </p:txBody>
      </p:sp>
    </p:spTree>
    <p:extLst>
      <p:ext uri="{BB962C8B-B14F-4D97-AF65-F5344CB8AC3E}">
        <p14:creationId xmlns:p14="http://schemas.microsoft.com/office/powerpoint/2010/main" val="2953278286"/>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Input 00V </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61" y="2362200"/>
            <a:ext cx="8888066" cy="3067478"/>
          </a:xfrm>
          <a:prstGeom prst="rect">
            <a:avLst/>
          </a:prstGeom>
        </p:spPr>
      </p:pic>
      <p:sp>
        <p:nvSpPr>
          <p:cNvPr id="4" name="TextBox 3"/>
          <p:cNvSpPr txBox="1"/>
          <p:nvPr/>
        </p:nvSpPr>
        <p:spPr>
          <a:xfrm>
            <a:off x="6220690" y="52578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1</a:t>
            </a:r>
            <a:r>
              <a:rPr lang="en-US" smtClean="0"/>
              <a:t>=0</a:t>
            </a:r>
            <a:endParaRPr lang="en-US"/>
          </a:p>
        </p:txBody>
      </p:sp>
      <p:sp>
        <p:nvSpPr>
          <p:cNvPr id="5" name="TextBox 4"/>
          <p:cNvSpPr txBox="1"/>
          <p:nvPr/>
        </p:nvSpPr>
        <p:spPr>
          <a:xfrm>
            <a:off x="5611090" y="52578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a:t>2</a:t>
            </a:r>
            <a:r>
              <a:rPr lang="en-US" smtClean="0"/>
              <a:t>=0</a:t>
            </a:r>
            <a:endParaRPr lang="en-US"/>
          </a:p>
        </p:txBody>
      </p:sp>
      <p:sp>
        <p:nvSpPr>
          <p:cNvPr id="6" name="TextBox 5"/>
          <p:cNvSpPr txBox="1"/>
          <p:nvPr/>
        </p:nvSpPr>
        <p:spPr>
          <a:xfrm>
            <a:off x="4977878" y="5257800"/>
            <a:ext cx="8133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3</a:t>
            </a:r>
            <a:r>
              <a:rPr lang="en-US" smtClean="0"/>
              <a:t>=5</a:t>
            </a:r>
            <a:endParaRPr lang="en-US"/>
          </a:p>
        </p:txBody>
      </p:sp>
      <p:sp>
        <p:nvSpPr>
          <p:cNvPr id="7" name="TextBox 6"/>
          <p:cNvSpPr txBox="1"/>
          <p:nvPr/>
        </p:nvSpPr>
        <p:spPr>
          <a:xfrm>
            <a:off x="3200400" y="6019800"/>
            <a:ext cx="449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Vo = V/8 = 5/8 = 0.625 volts= 625 mVolts</a:t>
            </a:r>
            <a:endParaRPr lang="en-US"/>
          </a:p>
        </p:txBody>
      </p:sp>
    </p:spTree>
    <p:extLst>
      <p:ext uri="{BB962C8B-B14F-4D97-AF65-F5344CB8AC3E}">
        <p14:creationId xmlns:p14="http://schemas.microsoft.com/office/powerpoint/2010/main" val="2852124947"/>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Input 0V0</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7" y="1861918"/>
            <a:ext cx="8888066" cy="3134163"/>
          </a:xfrm>
          <a:prstGeom prst="rect">
            <a:avLst/>
          </a:prstGeom>
        </p:spPr>
      </p:pic>
      <p:sp>
        <p:nvSpPr>
          <p:cNvPr id="5" name="TextBox 4"/>
          <p:cNvSpPr txBox="1"/>
          <p:nvPr/>
        </p:nvSpPr>
        <p:spPr>
          <a:xfrm>
            <a:off x="6172200" y="48006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1</a:t>
            </a:r>
            <a:r>
              <a:rPr lang="en-US" smtClean="0"/>
              <a:t>=0</a:t>
            </a:r>
            <a:endParaRPr lang="en-US"/>
          </a:p>
        </p:txBody>
      </p:sp>
      <p:sp>
        <p:nvSpPr>
          <p:cNvPr id="6" name="TextBox 5"/>
          <p:cNvSpPr txBox="1"/>
          <p:nvPr/>
        </p:nvSpPr>
        <p:spPr>
          <a:xfrm>
            <a:off x="5562600" y="48006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2</a:t>
            </a:r>
            <a:r>
              <a:rPr lang="en-US" smtClean="0"/>
              <a:t>=5</a:t>
            </a:r>
            <a:endParaRPr lang="en-US"/>
          </a:p>
        </p:txBody>
      </p:sp>
      <p:sp>
        <p:nvSpPr>
          <p:cNvPr id="7" name="TextBox 6"/>
          <p:cNvSpPr txBox="1"/>
          <p:nvPr/>
        </p:nvSpPr>
        <p:spPr>
          <a:xfrm>
            <a:off x="4977878" y="4800600"/>
            <a:ext cx="8133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3</a:t>
            </a:r>
            <a:r>
              <a:rPr lang="en-US" smtClean="0"/>
              <a:t>=0</a:t>
            </a:r>
            <a:endParaRPr lang="en-US"/>
          </a:p>
        </p:txBody>
      </p:sp>
      <p:sp>
        <p:nvSpPr>
          <p:cNvPr id="4" name="TextBox 3"/>
          <p:cNvSpPr txBox="1"/>
          <p:nvPr/>
        </p:nvSpPr>
        <p:spPr>
          <a:xfrm>
            <a:off x="2514600" y="5715000"/>
            <a:ext cx="4419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Vo = V/4 = 5/4 = 1.25 volts</a:t>
            </a:r>
            <a:endParaRPr lang="en-US"/>
          </a:p>
        </p:txBody>
      </p:sp>
    </p:spTree>
    <p:extLst>
      <p:ext uri="{BB962C8B-B14F-4D97-AF65-F5344CB8AC3E}">
        <p14:creationId xmlns:p14="http://schemas.microsoft.com/office/powerpoint/2010/main" val="3942694279"/>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Input V00</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5" y="1871445"/>
            <a:ext cx="8954750" cy="3115110"/>
          </a:xfrm>
          <a:prstGeom prst="rect">
            <a:avLst/>
          </a:prstGeom>
        </p:spPr>
      </p:pic>
      <p:sp>
        <p:nvSpPr>
          <p:cNvPr id="4" name="TextBox 3"/>
          <p:cNvSpPr txBox="1"/>
          <p:nvPr/>
        </p:nvSpPr>
        <p:spPr>
          <a:xfrm>
            <a:off x="6172200" y="48006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1</a:t>
            </a:r>
            <a:r>
              <a:rPr lang="en-US" smtClean="0"/>
              <a:t>=5</a:t>
            </a:r>
            <a:endParaRPr lang="en-US"/>
          </a:p>
        </p:txBody>
      </p:sp>
      <p:sp>
        <p:nvSpPr>
          <p:cNvPr id="5" name="TextBox 4"/>
          <p:cNvSpPr txBox="1"/>
          <p:nvPr/>
        </p:nvSpPr>
        <p:spPr>
          <a:xfrm>
            <a:off x="5562600" y="4800600"/>
            <a:ext cx="990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2</a:t>
            </a:r>
            <a:r>
              <a:rPr lang="en-US" smtClean="0"/>
              <a:t>=0</a:t>
            </a:r>
            <a:endParaRPr lang="en-US"/>
          </a:p>
        </p:txBody>
      </p:sp>
      <p:sp>
        <p:nvSpPr>
          <p:cNvPr id="6" name="TextBox 5"/>
          <p:cNvSpPr txBox="1"/>
          <p:nvPr/>
        </p:nvSpPr>
        <p:spPr>
          <a:xfrm>
            <a:off x="4977878" y="4800600"/>
            <a:ext cx="8133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a:t>
            </a:r>
            <a:r>
              <a:rPr lang="en-US" baseline="-25000" smtClean="0"/>
              <a:t>3</a:t>
            </a:r>
            <a:r>
              <a:rPr lang="en-US" smtClean="0"/>
              <a:t>=0</a:t>
            </a:r>
            <a:endParaRPr lang="en-US"/>
          </a:p>
        </p:txBody>
      </p:sp>
      <p:sp>
        <p:nvSpPr>
          <p:cNvPr id="7" name="TextBox 6"/>
          <p:cNvSpPr txBox="1"/>
          <p:nvPr/>
        </p:nvSpPr>
        <p:spPr>
          <a:xfrm>
            <a:off x="3048000" y="5715000"/>
            <a:ext cx="3886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Vo = V/2 = 5/2 = 2.5 volts</a:t>
            </a:r>
            <a:endParaRPr lang="en-US"/>
          </a:p>
        </p:txBody>
      </p:sp>
    </p:spTree>
    <p:extLst>
      <p:ext uri="{BB962C8B-B14F-4D97-AF65-F5344CB8AC3E}">
        <p14:creationId xmlns:p14="http://schemas.microsoft.com/office/powerpoint/2010/main" val="17762032"/>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838200" y="762000"/>
            <a:ext cx="6477000" cy="1828800"/>
          </a:xfrm>
        </p:spPr>
        <p:txBody>
          <a:bodyPr/>
          <a:lstStyle>
            <a:defPPr/>
          </a:lstStyle>
          <a:p>
            <a:pPr/>
            <a:r>
              <a:rPr lang="en-US"/>
              <a:t>Sensors, Instruments and Experimentation</a:t>
            </a:r>
          </a:p>
        </p:txBody>
      </p:sp>
      <p:sp>
        <p:nvSpPr>
          <p:cNvPr id="3" name="Subtitle 2"/>
          <p:cNvSpPr>
            <a:spLocks noGrp="1"/>
          </p:cNvSpPr>
          <p:nvPr>
            <p:ph type="subTitle" idx="1"/>
          </p:nvPr>
        </p:nvSpPr>
        <p:spPr/>
        <p:txBody>
          <a:bodyPr/>
          <a:lstStyle>
            <a:defPPr/>
          </a:lstStyle>
          <a:p>
            <a:pPr/>
            <a:r>
              <a:rPr lang="en-US" smtClean="0"/>
              <a:t>By Ashok Ranade</a:t>
            </a:r>
            <a:endParaRPr lang="en-US"/>
          </a:p>
        </p:txBody>
      </p:sp>
      <p:sp>
        <p:nvSpPr>
          <p:cNvPr id="4" name="TextBox 3"/>
          <p:cNvSpPr txBox="1"/>
          <p:nvPr/>
        </p:nvSpPr>
        <p:spPr>
          <a:xfrm>
            <a:off x="3200400" y="2971800"/>
            <a:ext cx="5257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4000" smtClean="0"/>
              <a:t>04  Arduino exercises</a:t>
            </a:r>
          </a:p>
        </p:txBody>
      </p:sp>
    </p:spTree>
    <p:extLst>
      <p:ext uri="{BB962C8B-B14F-4D97-AF65-F5344CB8AC3E}">
        <p14:creationId xmlns:p14="http://schemas.microsoft.com/office/powerpoint/2010/main" val="87338075"/>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Other Examples</a:t>
            </a:r>
            <a:endParaRPr lang="en-US"/>
          </a:p>
        </p:txBody>
      </p:sp>
      <p:sp>
        <p:nvSpPr>
          <p:cNvPr id="5" name="Content Placeholder 4"/>
          <p:cNvSpPr>
            <a:spLocks noGrp="1"/>
          </p:cNvSpPr>
          <p:nvPr>
            <p:ph sz="quarter" idx="1"/>
          </p:nvPr>
        </p:nvSpPr>
        <p:spPr/>
        <p:txBody>
          <a:bodyPr/>
          <a:lstStyle>
            <a:defPPr/>
          </a:lstStyle>
          <a:p>
            <a:pPr/>
            <a:r>
              <a:rPr lang="en-US" smtClean="0"/>
              <a:t>Measurement and control of temperature  of oven</a:t>
            </a:r>
          </a:p>
          <a:p>
            <a:pPr/>
            <a:endParaRPr lang="en-US" smtClean="0"/>
          </a:p>
          <a:p>
            <a:pPr/>
            <a:endParaRPr lang="en-US"/>
          </a:p>
          <a:p>
            <a:pPr/>
            <a:endParaRPr lang="en-US" smtClean="0"/>
          </a:p>
          <a:p>
            <a:pPr/>
            <a:endParaRPr lang="en-US" smtClean="0"/>
          </a:p>
          <a:p>
            <a:pPr/>
            <a:r>
              <a:rPr lang="en-US" smtClean="0"/>
              <a:t>Measurement and control of Flow in flood control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286000"/>
            <a:ext cx="2433861" cy="16928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76800"/>
            <a:ext cx="4267200" cy="1837066"/>
          </a:xfrm>
          <a:prstGeom prst="rect">
            <a:avLst/>
          </a:prstGeom>
        </p:spPr>
      </p:pic>
    </p:spTree>
    <p:extLst>
      <p:ext uri="{BB962C8B-B14F-4D97-AF65-F5344CB8AC3E}">
        <p14:creationId xmlns:p14="http://schemas.microsoft.com/office/powerpoint/2010/main" val="17695485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Digital Read function</a:t>
            </a:r>
            <a:endParaRPr lang="en-US"/>
          </a:p>
        </p:txBody>
      </p:sp>
      <p:sp>
        <p:nvSpPr>
          <p:cNvPr id="3" name="Content Placeholder 2"/>
          <p:cNvSpPr>
            <a:spLocks noGrp="1"/>
          </p:cNvSpPr>
          <p:nvPr>
            <p:ph sz="quarter" idx="1"/>
          </p:nvPr>
        </p:nvSpPr>
        <p:spPr/>
        <p:txBody>
          <a:bodyPr>
            <a:normAutofit/>
          </a:bodyPr>
          <a:lstStyle>
            <a:defPPr/>
          </a:lstStyle>
          <a:p>
            <a:r>
              <a:rPr lang="en-US"/>
              <a:t>Syntax</a:t>
            </a:r>
          </a:p>
          <a:p>
            <a:pPr marL="0" indent="0">
              <a:buNone/>
            </a:pPr>
            <a:r>
              <a:rPr lang="en-US" smtClean="0"/>
              <a:t>   digitalRead(pin)</a:t>
            </a:r>
          </a:p>
          <a:p>
            <a:r>
              <a:rPr lang="en-US"/>
              <a:t>Description</a:t>
            </a:r>
          </a:p>
          <a:p>
            <a:pPr marL="0" indent="0">
              <a:buNone/>
            </a:pPr>
            <a:r>
              <a:rPr lang="en-US" smtClean="0"/>
              <a:t>   Reads </a:t>
            </a:r>
            <a:r>
              <a:rPr lang="en-US"/>
              <a:t>the value from a specified digital pin, </a:t>
            </a:r>
            <a:r>
              <a:rPr lang="en-US" smtClean="0"/>
              <a:t>  </a:t>
            </a:r>
          </a:p>
          <a:p>
            <a:pPr marL="0" indent="0">
              <a:buNone/>
            </a:pPr>
            <a:r>
              <a:rPr lang="en-US"/>
              <a:t> </a:t>
            </a:r>
            <a:r>
              <a:rPr lang="en-US" smtClean="0"/>
              <a:t>  either</a:t>
            </a:r>
            <a:r>
              <a:rPr lang="en-US"/>
              <a:t> HIGH or LOW</a:t>
            </a:r>
            <a:r>
              <a:rPr lang="en-US" smtClean="0"/>
              <a:t>.</a:t>
            </a:r>
          </a:p>
          <a:p>
            <a:r>
              <a:rPr lang="en-US" smtClean="0"/>
              <a:t>x = digitalRead(Inpin)</a:t>
            </a:r>
            <a:endParaRPr lang="en-US"/>
          </a:p>
        </p:txBody>
      </p:sp>
    </p:spTree>
    <p:extLst>
      <p:ext uri="{BB962C8B-B14F-4D97-AF65-F5344CB8AC3E}">
        <p14:creationId xmlns:p14="http://schemas.microsoft.com/office/powerpoint/2010/main" val="4121142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Class Exercise 4.1</a:t>
            </a:r>
            <a:endParaRPr lang="en-US"/>
          </a:p>
        </p:txBody>
      </p:sp>
      <p:sp>
        <p:nvSpPr>
          <p:cNvPr id="3" name="Content Placeholder 2"/>
          <p:cNvSpPr>
            <a:spLocks noGrp="1"/>
          </p:cNvSpPr>
          <p:nvPr>
            <p:ph sz="quarter" idx="1"/>
          </p:nvPr>
        </p:nvSpPr>
        <p:spPr/>
        <p:txBody>
          <a:bodyPr/>
          <a:lstStyle>
            <a:defPPr/>
          </a:lstStyle>
          <a:p>
            <a:pPr/>
            <a:r>
              <a:rPr lang="en-US" sz="2800"/>
              <a:t>Write a program to sense </a:t>
            </a:r>
            <a:r>
              <a:rPr lang="en-US" sz="2800" smtClean="0"/>
              <a:t>a slide  </a:t>
            </a:r>
            <a:r>
              <a:rPr lang="en-US" sz="2800"/>
              <a:t>switch.  If it is connected to +5 ,  led connected to pin 12 flashes periodically. Otherwise the led remains off. </a:t>
            </a:r>
            <a:endParaRPr lang="en-US"/>
          </a:p>
          <a:p>
            <a:pPr/>
            <a:endParaRPr lang="en-US"/>
          </a:p>
        </p:txBody>
      </p:sp>
    </p:spTree>
    <p:extLst>
      <p:ext uri="{BB962C8B-B14F-4D97-AF65-F5344CB8AC3E}">
        <p14:creationId xmlns:p14="http://schemas.microsoft.com/office/powerpoint/2010/main" val="1973780582"/>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err="1" smtClean="0"/>
              <a:t>Tinkercad simulator</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0803"/>
            <a:ext cx="9144000" cy="3916393"/>
          </a:xfrm>
          <a:prstGeom prst="rect">
            <a:avLst/>
          </a:prstGeom>
        </p:spPr>
      </p:pic>
    </p:spTree>
    <p:extLst>
      <p:ext uri="{BB962C8B-B14F-4D97-AF65-F5344CB8AC3E}">
        <p14:creationId xmlns:p14="http://schemas.microsoft.com/office/powerpoint/2010/main" val="4001303103"/>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defPPr/>
          </a:lstStyle>
          <a:p>
            <a:r>
              <a:rPr lang="en-US" smtClean="0"/>
              <a:t>Analog Read and Serial Communication</a:t>
            </a:r>
            <a:endParaRPr lang="en-US"/>
          </a:p>
        </p:txBody>
      </p:sp>
      <p:sp>
        <p:nvSpPr>
          <p:cNvPr id="3" name="Content Placeholder 2"/>
          <p:cNvSpPr>
            <a:spLocks noGrp="1"/>
          </p:cNvSpPr>
          <p:nvPr>
            <p:ph sz="quarter" idx="1"/>
          </p:nvPr>
        </p:nvSpPr>
        <p:spPr/>
        <p:txBody>
          <a:bodyPr>
            <a:normAutofit fontScale="92500" lnSpcReduction="20000"/>
          </a:bodyPr>
          <a:lstStyle>
            <a:defPPr/>
          </a:lstStyle>
          <a:p>
            <a:r>
              <a:rPr lang="en-US" err="1"/>
              <a:t>analogRead(potPin</a:t>
            </a:r>
            <a:r>
              <a:rPr lang="en-US" smtClean="0"/>
              <a:t>)</a:t>
            </a:r>
          </a:p>
          <a:p>
            <a:pPr marL="0" indent="0">
              <a:buNone/>
            </a:pPr>
            <a:r>
              <a:rPr lang="en-US"/>
              <a:t> </a:t>
            </a:r>
            <a:r>
              <a:rPr lang="en-US" smtClean="0"/>
              <a:t>  x = analogRead(potPin);</a:t>
            </a:r>
          </a:p>
          <a:p>
            <a:pPr marL="0" indent="0">
              <a:buNone/>
            </a:pPr>
            <a:r>
              <a:rPr lang="en-US"/>
              <a:t> </a:t>
            </a:r>
            <a:r>
              <a:rPr lang="en-US" smtClean="0"/>
              <a:t>  x ranges from 0 to 1023</a:t>
            </a:r>
          </a:p>
          <a:p>
            <a:pPr marL="0" indent="0">
              <a:buNone/>
            </a:pPr>
            <a:r>
              <a:rPr lang="en-US" smtClean="0"/>
              <a:t>   This will read the analog voltage from the input pin </a:t>
            </a:r>
          </a:p>
          <a:p>
            <a:r>
              <a:rPr lang="en-US" err="1" smtClean="0"/>
              <a:t>Serial.begin(9600)</a:t>
            </a:r>
          </a:p>
          <a:p>
            <a:pPr marL="0" indent="0">
              <a:buNone/>
            </a:pPr>
            <a:r>
              <a:rPr lang="en-US"/>
              <a:t> </a:t>
            </a:r>
            <a:r>
              <a:rPr lang="en-US" smtClean="0"/>
              <a:t>  This will establish serial communication between   </a:t>
            </a:r>
          </a:p>
          <a:p>
            <a:pPr marL="0" indent="0">
              <a:buNone/>
            </a:pPr>
            <a:r>
              <a:rPr lang="en-US"/>
              <a:t> </a:t>
            </a:r>
            <a:r>
              <a:rPr lang="en-US" smtClean="0"/>
              <a:t>   computer monitor and Arduino. This is in the set up </a:t>
            </a:r>
          </a:p>
          <a:p>
            <a:pPr marL="0" indent="0">
              <a:buNone/>
            </a:pPr>
            <a:r>
              <a:rPr lang="en-US"/>
              <a:t> </a:t>
            </a:r>
            <a:r>
              <a:rPr lang="en-US" smtClean="0"/>
              <a:t>   section. </a:t>
            </a:r>
          </a:p>
          <a:p>
            <a:r>
              <a:rPr lang="en-US" err="1"/>
              <a:t>Serial.println("ADC output");  </a:t>
            </a:r>
          </a:p>
          <a:p>
            <a:r>
              <a:rPr lang="en-US" err="1" smtClean="0"/>
              <a:t>Serial.println(x);</a:t>
            </a:r>
            <a:endParaRPr lang="en-US"/>
          </a:p>
        </p:txBody>
      </p:sp>
    </p:spTree>
    <p:extLst>
      <p:ext uri="{BB962C8B-B14F-4D97-AF65-F5344CB8AC3E}">
        <p14:creationId xmlns:p14="http://schemas.microsoft.com/office/powerpoint/2010/main" val="2704232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normAutofit fontScale="90000"/>
          </a:bodyPr>
          <a:lstStyle>
            <a:defPPr/>
          </a:lstStyle>
          <a:p>
            <a:r>
              <a:rPr lang="en-US" smtClean="0"/>
              <a:t>Digital to Analog </a:t>
            </a:r>
            <a:br>
              <a:rPr lang="en-US" smtClean="0"/>
            </a:br>
            <a:r>
              <a:rPr lang="en-US" smtClean="0"/>
              <a:t>Conversion calculation</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52646242"/>
              </p:ext>
            </p:extLst>
          </p:nvPr>
        </p:nvGraphicFramePr>
        <p:xfrm>
          <a:off x="381000" y="1828800"/>
          <a:ext cx="4055806" cy="698500"/>
        </p:xfrm>
        <a:graphic>
          <a:graphicData uri="http://schemas.openxmlformats.org/presentationml/2006/ole">
            <mc:AlternateContent>
              <mc:Choice xmlns:v="urn:schemas-microsoft-com:vml" Requires="v">
                <p:oleObj spid="_x0000_s1084" name="Equation" r:id="rId2" imgW="2286000" imgH="393480" progId="Equation.3">
                  <p:embed/>
                </p:oleObj>
              </mc:Choice>
              <mc:Fallback>
                <p:oleObj name="Equation" r:id="rId2" imgW="2286000" imgH="393480" progId="Equation.3">
                  <p:embed/>
                  <p:pic>
                    <p:nvPicPr>
                      <p:cNvPr id="0" name="OLE substitute image"/>
                      <p:cNvPicPr/>
                      <p:nvPr/>
                    </p:nvPicPr>
                    <p:blipFill>
                      <a:blip r:embed="rId3"/>
                      <a:stretch>
                        <a:fillRect/>
                      </a:stretch>
                    </p:blipFill>
                    <p:spPr>
                      <a:xfrm>
                        <a:off x="381000" y="1828800"/>
                        <a:ext cx="4055806" cy="698500"/>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551292169"/>
              </p:ext>
            </p:extLst>
          </p:nvPr>
        </p:nvGraphicFramePr>
        <p:xfrm>
          <a:off x="838200" y="2971800"/>
          <a:ext cx="2679700" cy="3200400"/>
        </p:xfrm>
        <a:graphic>
          <a:graphicData uri="http://schemas.openxmlformats.org/drawingml/2006/table">
            <a:tbl>
              <a:tblPr>
                <a:tableStyleId>{5C22544A-7EE6-4342-B048-85BDC9FD1C3A}</a:tableStyleId>
              </a:tblPr>
              <a:tblGrid>
                <a:gridCol w="1320845"/>
                <a:gridCol w="1358855"/>
              </a:tblGrid>
              <a:tr h="266700">
                <a:tc>
                  <a:txBody>
                    <a:bodyPr vert="horz" wrap="square"/>
                    <a:lstStyle>
                      <a:defPPr/>
                    </a:lstStyle>
                    <a:p>
                      <a:pPr algn="ctr" fontAlgn="b"/>
                      <a:r>
                        <a:rPr lang="en-US" sz="1600" u="none" strike="noStrike">
                          <a:effectLst/>
                        </a:rPr>
                        <a:t>Digital Value</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Analog Value</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0.488758553</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200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0.977517107</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300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1.46627566</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400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1.955034213</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500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2.443792766</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600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2.93255132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700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3.421309873</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800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3.910068426</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900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4.398826979</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1023</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5</a:t>
                      </a:r>
                      <a:endParaRPr lang="en-US" sz="1600" b="0" i="0" u="none" strike="noStrike">
                        <a:solidFill>
                          <a:srgbClr val="000000"/>
                        </a:solidFill>
                        <a:effectLst/>
                        <a:latin typeface="Calibri"/>
                      </a:endParaRPr>
                    </a:p>
                  </a:txBody>
                  <a:tcPr marL="9525" marR="9525" marT="9525" marB="0" anchor="b"/>
                </a:tc>
              </a:tr>
            </a:tbl>
          </a:graphicData>
        </a:graphic>
      </p:graphicFrame>
      <p:graphicFrame>
        <p:nvGraphicFramePr>
          <p:cNvPr id="11" name="Chart 10"/>
          <p:cNvGraphicFramePr/>
          <p:nvPr>
            <p:extLst>
              <p:ext uri="{D42A27DB-BD31-4B8C-83A1-F6EECF244321}">
                <p14:modId xmlns:p14="http://schemas.microsoft.com/office/powerpoint/2010/main" val="3733232145"/>
              </p:ext>
            </p:extLst>
          </p:nvPr>
        </p:nvGraphicFramePr>
        <p:xfrm>
          <a:off x="4038600" y="2743200"/>
          <a:ext cx="4572000" cy="365760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0309776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rmAutofit/>
          </a:bodyPr>
          <a:lstStyle>
            <a:defPPr/>
          </a:lstStyle>
          <a:p>
            <a:r>
              <a:rPr lang="en-US" smtClean="0"/>
              <a:t>An Exercise 4.2</a:t>
            </a:r>
            <a:endParaRPr lang="en-US"/>
          </a:p>
        </p:txBody>
      </p:sp>
      <p:sp>
        <p:nvSpPr>
          <p:cNvPr id="3" name="Content Placeholder 2"/>
          <p:cNvSpPr>
            <a:spLocks noGrp="1"/>
          </p:cNvSpPr>
          <p:nvPr>
            <p:ph sz="quarter" idx="1"/>
          </p:nvPr>
        </p:nvSpPr>
        <p:spPr/>
        <p:txBody>
          <a:bodyPr>
            <a:normAutofit fontScale="92500" lnSpcReduction="10000"/>
          </a:bodyPr>
          <a:lstStyle>
            <a:defPPr/>
          </a:lstStyle>
          <a:p>
            <a:r>
              <a:rPr lang="en-US" smtClean="0"/>
              <a:t>A potentiometer is used to generate a voltage varying between 0 and 5 volts.</a:t>
            </a:r>
          </a:p>
          <a:p>
            <a:r>
              <a:rPr lang="en-US" smtClean="0"/>
              <a:t>The output of the potentiometer is connected to one analog input pin of Arduino. This voltage is measured by a meter.</a:t>
            </a:r>
          </a:p>
          <a:p>
            <a:r>
              <a:rPr lang="en-US" smtClean="0"/>
              <a:t>Write a  program  to read the output of the potentiometer. As pot output is varied from 0 to 5 volts, the value read varies from 0 to 1023.</a:t>
            </a:r>
          </a:p>
          <a:p>
            <a:r>
              <a:rPr lang="en-US" smtClean="0"/>
              <a:t>Next the digital value is converted to analog by using the equation.  Both values are  </a:t>
            </a:r>
            <a:r>
              <a:rPr lang="en-US"/>
              <a:t>displayed on </a:t>
            </a:r>
            <a:r>
              <a:rPr lang="en-US" smtClean="0"/>
              <a:t>monitor. The analog value should match that of meter </a:t>
            </a:r>
            <a:endParaRPr lang="en-US"/>
          </a:p>
          <a:p>
            <a:endParaRPr lang="en-US"/>
          </a:p>
        </p:txBody>
      </p:sp>
    </p:spTree>
    <p:extLst>
      <p:ext uri="{BB962C8B-B14F-4D97-AF65-F5344CB8AC3E}">
        <p14:creationId xmlns:p14="http://schemas.microsoft.com/office/powerpoint/2010/main" val="2900550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Circuit and program</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25" y="1766655"/>
            <a:ext cx="8411750" cy="3324689"/>
          </a:xfrm>
          <a:prstGeom prst="rect">
            <a:avLst/>
          </a:prstGeom>
        </p:spPr>
      </p:pic>
    </p:spTree>
    <p:extLst>
      <p:ext uri="{BB962C8B-B14F-4D97-AF65-F5344CB8AC3E}">
        <p14:creationId xmlns:p14="http://schemas.microsoft.com/office/powerpoint/2010/main" val="1336636018"/>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09600" y="76200"/>
            <a:ext cx="8153400" cy="990600"/>
          </a:xfrm>
        </p:spPr>
        <p:txBody>
          <a:bodyPr/>
          <a:lstStyle>
            <a:defPPr/>
          </a:lstStyle>
          <a:p>
            <a:pPr/>
            <a:r>
              <a:rPr lang="en-US" smtClean="0"/>
              <a:t>Program</a:t>
            </a:r>
            <a:endParaRPr lang="en-US"/>
          </a:p>
        </p:txBody>
      </p:sp>
      <p:sp>
        <p:nvSpPr>
          <p:cNvPr id="4" name="Rectangle 3"/>
          <p:cNvSpPr/>
          <p:nvPr/>
        </p:nvSpPr>
        <p:spPr>
          <a:xfrm>
            <a:off x="609600" y="1981200"/>
            <a:ext cx="2819400"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  int </a:t>
            </a:r>
            <a:r>
              <a:rPr lang="en-US" sz="2400"/>
              <a:t>Vi;</a:t>
            </a:r>
          </a:p>
          <a:p>
            <a:pPr/>
            <a:r>
              <a:rPr lang="en-US" sz="2400"/>
              <a:t>  float Vo;</a:t>
            </a:r>
          </a:p>
          <a:p>
            <a:pPr/>
            <a:r>
              <a:rPr lang="en-US" sz="2400"/>
              <a:t>void setup()</a:t>
            </a:r>
          </a:p>
          <a:p>
            <a:pPr/>
            <a:r>
              <a:rPr lang="en-US" sz="2400"/>
              <a:t>{  </a:t>
            </a:r>
          </a:p>
          <a:p>
            <a:pPr/>
            <a:r>
              <a:rPr lang="en-US" sz="2400"/>
              <a:t>  Serial.begin(9600); </a:t>
            </a:r>
          </a:p>
          <a:p>
            <a:pPr/>
            <a:r>
              <a:rPr lang="en-US" sz="2400" smtClean="0"/>
              <a:t>}</a:t>
            </a:r>
            <a:endParaRPr lang="en-US" sz="2400"/>
          </a:p>
        </p:txBody>
      </p:sp>
      <p:sp>
        <p:nvSpPr>
          <p:cNvPr id="6" name="Rectangle 5"/>
          <p:cNvSpPr/>
          <p:nvPr/>
        </p:nvSpPr>
        <p:spPr>
          <a:xfrm>
            <a:off x="4551218" y="1519535"/>
            <a:ext cx="4572000" cy="4431983"/>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a:t>void loop()</a:t>
            </a:r>
          </a:p>
          <a:p>
            <a:pPr/>
            <a:r>
              <a:rPr lang="en-US" sz="2400"/>
              <a:t>{</a:t>
            </a:r>
          </a:p>
          <a:p>
            <a:pPr/>
            <a:r>
              <a:rPr lang="en-US" sz="2400"/>
              <a:t>  Vi =  analogRead(A1);</a:t>
            </a:r>
          </a:p>
          <a:p>
            <a:pPr/>
            <a:r>
              <a:rPr lang="en-US" sz="2400"/>
              <a:t>  Vo = (5.0/1023.0)*Vi;</a:t>
            </a:r>
          </a:p>
          <a:p>
            <a:pPr/>
            <a:r>
              <a:rPr lang="en-US" sz="2400"/>
              <a:t>  Serial.println</a:t>
            </a:r>
            <a:r>
              <a:rPr lang="en-US" sz="2400" smtClean="0"/>
              <a:t>(“Digital Value");  </a:t>
            </a:r>
            <a:endParaRPr lang="en-US" sz="2400"/>
          </a:p>
          <a:p>
            <a:pPr/>
            <a:r>
              <a:rPr lang="en-US" sz="2400"/>
              <a:t>  Serial.println(Vi);</a:t>
            </a:r>
          </a:p>
          <a:p>
            <a:pPr/>
            <a:r>
              <a:rPr lang="en-US" sz="2400"/>
              <a:t>  Serial.println();</a:t>
            </a:r>
          </a:p>
          <a:p>
            <a:pPr/>
            <a:r>
              <a:rPr lang="en-US" sz="2400" err="1" smtClean="0"/>
              <a:t>Serial.println(“Analog Value");</a:t>
            </a:r>
            <a:endParaRPr lang="en-US" sz="2400"/>
          </a:p>
          <a:p>
            <a:pPr/>
            <a:r>
              <a:rPr lang="en-US" sz="2400"/>
              <a:t>    Serial.println(Vo);</a:t>
            </a:r>
          </a:p>
          <a:p>
            <a:pPr/>
            <a:r>
              <a:rPr lang="en-US" sz="2400"/>
              <a:t>  Serial.println();</a:t>
            </a:r>
          </a:p>
          <a:p>
            <a:pPr/>
            <a:r>
              <a:rPr lang="en-US" sz="2400"/>
              <a:t>    delay(2000); </a:t>
            </a:r>
            <a:r>
              <a:rPr lang="en-US" sz="2400" smtClean="0"/>
              <a:t>    </a:t>
            </a:r>
            <a:endParaRPr lang="en-US" sz="2400"/>
          </a:p>
          <a:p>
            <a:pPr/>
            <a:r>
              <a:rPr lang="en-US"/>
              <a:t>}</a:t>
            </a:r>
          </a:p>
        </p:txBody>
      </p:sp>
    </p:spTree>
    <p:extLst>
      <p:ext uri="{BB962C8B-B14F-4D97-AF65-F5344CB8AC3E}">
        <p14:creationId xmlns:p14="http://schemas.microsoft.com/office/powerpoint/2010/main" val="3137970715"/>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err="1"/>
              <a:t>a</a:t>
            </a:r>
            <a:r>
              <a:rPr lang="en-US" err="1" smtClean="0"/>
              <a:t>nalogWrite function</a:t>
            </a:r>
            <a:endParaRPr lang="en-US"/>
          </a:p>
        </p:txBody>
      </p:sp>
      <p:sp>
        <p:nvSpPr>
          <p:cNvPr id="3" name="Content Placeholder 2"/>
          <p:cNvSpPr>
            <a:spLocks noGrp="1"/>
          </p:cNvSpPr>
          <p:nvPr>
            <p:ph sz="quarter" idx="1"/>
          </p:nvPr>
        </p:nvSpPr>
        <p:spPr/>
        <p:txBody>
          <a:bodyPr/>
          <a:lstStyle>
            <a:defPPr/>
          </a:lstStyle>
          <a:p>
            <a:pPr/>
            <a:r>
              <a:rPr lang="en-US" smtClean="0"/>
              <a:t>Certain digital pins can be used as PWM pins</a:t>
            </a:r>
          </a:p>
          <a:p>
            <a:pPr/>
            <a:r>
              <a:rPr lang="en-US" err="1" smtClean="0"/>
              <a:t>analogWrite( </a:t>
            </a:r>
            <a:r>
              <a:rPr lang="en-US" i="1" smtClean="0"/>
              <a:t>pin number</a:t>
            </a:r>
            <a:r>
              <a:rPr lang="en-US" smtClean="0"/>
              <a:t>, </a:t>
            </a:r>
            <a:r>
              <a:rPr lang="en-US" i="1" smtClean="0"/>
              <a:t>value</a:t>
            </a:r>
            <a:r>
              <a:rPr lang="en-US" smtClean="0"/>
              <a:t>);</a:t>
            </a:r>
          </a:p>
          <a:p>
            <a:pPr marL="0" indent="0">
              <a:buNone/>
            </a:pPr>
            <a:r>
              <a:rPr lang="en-US"/>
              <a:t> </a:t>
            </a:r>
            <a:r>
              <a:rPr lang="en-US" smtClean="0"/>
              <a:t> value is an integer from 0 to 255</a:t>
            </a:r>
          </a:p>
          <a:p>
            <a:pPr marL="0" indent="0">
              <a:buNone/>
            </a:pPr>
            <a:r>
              <a:rPr lang="en-US"/>
              <a:t> </a:t>
            </a:r>
            <a:r>
              <a:rPr lang="en-US" smtClean="0"/>
              <a:t>    Decides the duty cycle of the PWM waveform</a:t>
            </a:r>
          </a:p>
          <a:p>
            <a:pPr marL="0" indent="0">
              <a:buNone/>
            </a:pPr>
            <a:r>
              <a:rPr lang="en-US"/>
              <a:t> </a:t>
            </a:r>
            <a:r>
              <a:rPr lang="en-US" smtClean="0"/>
              <a:t>    value 0 means 0% duty cycle</a:t>
            </a:r>
          </a:p>
          <a:p>
            <a:pPr marL="0" indent="0">
              <a:buNone/>
            </a:pPr>
            <a:r>
              <a:rPr lang="en-US"/>
              <a:t> </a:t>
            </a:r>
            <a:r>
              <a:rPr lang="en-US" smtClean="0"/>
              <a:t>    255 means 100% duty cycle</a:t>
            </a:r>
          </a:p>
          <a:p>
            <a:pPr marL="0" indent="0">
              <a:buNone/>
            </a:pPr>
            <a:r>
              <a:rPr lang="en-US"/>
              <a:t> </a:t>
            </a:r>
            <a:r>
              <a:rPr lang="en-US" smtClean="0"/>
              <a:t>   </a:t>
            </a:r>
            <a:endParaRPr lang="en-US"/>
          </a:p>
        </p:txBody>
      </p:sp>
    </p:spTree>
    <p:extLst>
      <p:ext uri="{BB962C8B-B14F-4D97-AF65-F5344CB8AC3E}">
        <p14:creationId xmlns:p14="http://schemas.microsoft.com/office/powerpoint/2010/main" val="3551189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p:txBody>
          <a:bodyPr/>
          <a:lstStyle>
            <a:defPPr/>
          </a:lstStyle>
          <a:p>
            <a:pPr/>
            <a:r>
              <a:rPr lang="en-US" smtClean="0"/>
              <a:t>PWM waveform</a:t>
            </a:r>
            <a:endParaRPr lang="en-US"/>
          </a:p>
        </p:txBody>
      </p:sp>
      <p:grpSp>
        <p:nvGrpSpPr>
          <p:cNvPr id="14" name="Group 13"/>
          <p:cNvGrpSpPr/>
          <p:nvPr/>
        </p:nvGrpSpPr>
        <p:grpSpPr>
          <a:xfrm>
            <a:off x="1828800" y="3429000"/>
            <a:ext cx="2438400" cy="914400"/>
            <a:chOff x="1828800" y="3429000"/>
            <a:chExt cx="2438400" cy="914400"/>
          </a:xfrm>
        </p:grpSpPr>
        <p:cxnSp>
          <p:nvCxnSpPr>
            <p:cNvPr id="6" name="Straight Connector 5"/>
            <p:cNvCxnSpPr/>
            <p:nvPr/>
          </p:nvCxnSpPr>
          <p:spPr>
            <a:xfrm flipH="1" flipV="1">
              <a:off x="18288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28800" y="342900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27432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43200" y="4329332"/>
              <a:ext cx="1524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267200" y="3429000"/>
            <a:ext cx="2438400" cy="914400"/>
            <a:chOff x="1828800" y="3429000"/>
            <a:chExt cx="2438400" cy="914400"/>
          </a:xfrm>
        </p:grpSpPr>
        <p:cxnSp>
          <p:nvCxnSpPr>
            <p:cNvPr id="16" name="Straight Connector 15"/>
            <p:cNvCxnSpPr/>
            <p:nvPr/>
          </p:nvCxnSpPr>
          <p:spPr>
            <a:xfrm flipH="1" flipV="1">
              <a:off x="18288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342900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7432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43200" y="4329332"/>
              <a:ext cx="1524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705600" y="3429000"/>
            <a:ext cx="2438400" cy="914400"/>
            <a:chOff x="1828800" y="3429000"/>
            <a:chExt cx="2438400" cy="914400"/>
          </a:xfrm>
        </p:grpSpPr>
        <p:cxnSp>
          <p:nvCxnSpPr>
            <p:cNvPr id="21" name="Straight Connector 20"/>
            <p:cNvCxnSpPr/>
            <p:nvPr/>
          </p:nvCxnSpPr>
          <p:spPr>
            <a:xfrm flipH="1" flipV="1">
              <a:off x="18288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8800" y="342900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743200" y="3429000"/>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743200" y="4329332"/>
              <a:ext cx="1524000"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a:off x="1828800" y="4343400"/>
            <a:ext cx="73152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828800" y="2438400"/>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38400" y="4724400"/>
            <a:ext cx="304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905000" y="4724400"/>
            <a:ext cx="228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85536" y="4523936"/>
            <a:ext cx="685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000" err="1" smtClean="0"/>
              <a:t>Tw</a:t>
            </a:r>
            <a:endParaRPr lang="en-US" sz="2000"/>
          </a:p>
        </p:txBody>
      </p:sp>
      <p:cxnSp>
        <p:nvCxnSpPr>
          <p:cNvPr id="39" name="Straight Arrow Connector 38"/>
          <p:cNvCxnSpPr/>
          <p:nvPr/>
        </p:nvCxnSpPr>
        <p:spPr>
          <a:xfrm>
            <a:off x="3505200" y="5257800"/>
            <a:ext cx="838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828800" y="5257800"/>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19400" y="5029200"/>
            <a:ext cx="609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400" smtClean="0"/>
              <a:t>   T</a:t>
            </a:r>
            <a:endParaRPr lang="en-US" sz="2400"/>
          </a:p>
        </p:txBody>
      </p:sp>
      <p:sp>
        <p:nvSpPr>
          <p:cNvPr id="44" name="TextBox 43"/>
          <p:cNvSpPr txBox="1"/>
          <p:nvPr/>
        </p:nvSpPr>
        <p:spPr>
          <a:xfrm>
            <a:off x="5181600" y="4953000"/>
            <a:ext cx="1219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t</a:t>
            </a:r>
            <a:endParaRPr lang="en-US" sz="3200"/>
          </a:p>
        </p:txBody>
      </p:sp>
      <p:cxnSp>
        <p:nvCxnSpPr>
          <p:cNvPr id="46" name="Straight Arrow Connector 45"/>
          <p:cNvCxnSpPr/>
          <p:nvPr/>
        </p:nvCxnSpPr>
        <p:spPr>
          <a:xfrm>
            <a:off x="5562600" y="5257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90600" y="3657600"/>
            <a:ext cx="7620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v</a:t>
            </a:r>
            <a:endParaRPr lang="en-US" sz="3200"/>
          </a:p>
        </p:txBody>
      </p:sp>
      <p:sp>
        <p:nvSpPr>
          <p:cNvPr id="48" name="TextBox 47"/>
          <p:cNvSpPr txBox="1"/>
          <p:nvPr/>
        </p:nvSpPr>
        <p:spPr>
          <a:xfrm>
            <a:off x="1295400" y="3276600"/>
            <a:ext cx="3810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smtClean="0"/>
              <a:t>5</a:t>
            </a:r>
            <a:endParaRPr lang="en-US" sz="2800"/>
          </a:p>
        </p:txBody>
      </p:sp>
      <p:graphicFrame>
        <p:nvGraphicFramePr>
          <p:cNvPr id="50" name="Object 49"/>
          <p:cNvGraphicFramePr>
            <a:graphicFrameLocks noChangeAspect="1"/>
          </p:cNvGraphicFramePr>
          <p:nvPr/>
        </p:nvGraphicFramePr>
        <p:xfrm>
          <a:off x="4724400" y="1905000"/>
          <a:ext cx="2986548" cy="685800"/>
        </p:xfrm>
        <a:graphic>
          <a:graphicData uri="http://schemas.openxmlformats.org/presentationml/2006/ole">
            <mc:AlternateContent>
              <mc:Choice xmlns:v="urn:schemas-microsoft-com:vml" Requires="v">
                <p:oleObj spid="_x0000_s1085" name="Equation" r:id="rId2" imgW="1714320" imgH="393480" progId="Equation.3">
                  <p:embed/>
                </p:oleObj>
              </mc:Choice>
              <mc:Fallback>
                <p:oleObj name="Equation" r:id="rId2" imgW="1714320" imgH="39348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724400" y="1905000"/>
                        <a:ext cx="2986548" cy="685800"/>
                      </a:xfrm>
                      <a:prstGeom prst="rect">
                        <a:avLst/>
                      </a:prstGeom>
                      <a:noFill/>
                    </p:spPr>
                  </p:pic>
                </p:oleObj>
              </mc:Fallback>
            </mc:AlternateContent>
          </a:graphicData>
        </a:graphic>
      </p:graphicFrame>
      <p:graphicFrame>
        <p:nvGraphicFramePr>
          <p:cNvPr id="51" name="Object 50"/>
          <p:cNvGraphicFramePr>
            <a:graphicFrameLocks noChangeAspect="1"/>
          </p:cNvGraphicFramePr>
          <p:nvPr/>
        </p:nvGraphicFramePr>
        <p:xfrm>
          <a:off x="4648200" y="5562600"/>
          <a:ext cx="3307080" cy="1066800"/>
        </p:xfrm>
        <a:graphic>
          <a:graphicData uri="http://schemas.openxmlformats.org/presentationml/2006/ole">
            <mc:AlternateContent>
              <mc:Choice xmlns:v="urn:schemas-microsoft-com:vml" Requires="v">
                <p:oleObj spid="_x0000_s1086" name="Equation" r:id="rId4" imgW="1968480" imgH="634680" progId="Equation.3">
                  <p:embed/>
                </p:oleObj>
              </mc:Choice>
              <mc:Fallback>
                <p:oleObj name="Equation" r:id="rId4" imgW="1968480" imgH="63468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4648200" y="5562600"/>
                        <a:ext cx="3307080" cy="1066800"/>
                      </a:xfrm>
                      <a:prstGeom prst="rect">
                        <a:avLst/>
                      </a:prstGeom>
                      <a:noFill/>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35733207"/>
              </p:ext>
            </p:extLst>
          </p:nvPr>
        </p:nvGraphicFramePr>
        <p:xfrm>
          <a:off x="156497" y="5638800"/>
          <a:ext cx="3238909" cy="850900"/>
        </p:xfrm>
        <a:graphic>
          <a:graphicData uri="http://schemas.openxmlformats.org/presentationml/2006/ole">
            <mc:AlternateContent>
              <mc:Choice xmlns:v="urn:schemas-microsoft-com:vml" Requires="v">
                <p:oleObj spid="_x0000_s1087" name="Equation" r:id="rId6" imgW="1498320" imgH="393480" progId="Equation.3">
                  <p:embed/>
                </p:oleObj>
              </mc:Choice>
              <mc:Fallback>
                <p:oleObj name="Equation" r:id="rId6" imgW="1498320" imgH="393480" progId="Equation.3">
                  <p:embed/>
                  <p:pic>
                    <p:nvPicPr>
                      <p:cNvPr id="0" name="OLE substitute image"/>
                      <p:cNvPicPr/>
                      <p:nvPr/>
                    </p:nvPicPr>
                    <p:blipFill>
                      <a:blip r:embed="rId7"/>
                      <a:stretch>
                        <a:fillRect/>
                      </a:stretch>
                    </p:blipFill>
                    <p:spPr>
                      <a:xfrm>
                        <a:off x="156497" y="5638800"/>
                        <a:ext cx="3238909" cy="850900"/>
                      </a:xfrm>
                      <a:prstGeom prst="rect">
                        <a:avLst/>
                      </a:prstGeom>
                    </p:spPr>
                  </p:pic>
                </p:oleObj>
              </mc:Fallback>
            </mc:AlternateContent>
          </a:graphicData>
        </a:graphic>
      </p:graphicFrame>
    </p:spTree>
    <p:extLst>
      <p:ext uri="{BB962C8B-B14F-4D97-AF65-F5344CB8AC3E}">
        <p14:creationId xmlns:p14="http://schemas.microsoft.com/office/powerpoint/2010/main" val="1134302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Transducers</a:t>
            </a:r>
            <a:endParaRPr lang="en-US"/>
          </a:p>
        </p:txBody>
      </p:sp>
      <p:sp>
        <p:nvSpPr>
          <p:cNvPr id="3" name="Content Placeholder 2"/>
          <p:cNvSpPr>
            <a:spLocks noGrp="1"/>
          </p:cNvSpPr>
          <p:nvPr>
            <p:ph sz="quarter" idx="1"/>
          </p:nvPr>
        </p:nvSpPr>
        <p:spPr/>
        <p:txBody>
          <a:bodyPr>
            <a:normAutofit fontScale="92500" lnSpcReduction="20000"/>
          </a:bodyPr>
          <a:lstStyle>
            <a:defPPr/>
          </a:lstStyle>
          <a:p>
            <a:r>
              <a:rPr lang="en-US" smtClean="0"/>
              <a:t>Capable of converting one physical quantity into another type of physical quantity</a:t>
            </a:r>
          </a:p>
          <a:p>
            <a:r>
              <a:rPr lang="en-US" smtClean="0"/>
              <a:t>The device which converts a non-electrical quantity into an electric quantity is called a sensor</a:t>
            </a:r>
          </a:p>
          <a:p>
            <a:r>
              <a:rPr lang="en-US" smtClean="0"/>
              <a:t>Examples</a:t>
            </a:r>
          </a:p>
          <a:p>
            <a:pPr marL="0" indent="0">
              <a:buNone/>
            </a:pPr>
            <a:r>
              <a:rPr lang="en-US"/>
              <a:t> </a:t>
            </a:r>
            <a:r>
              <a:rPr lang="en-US" smtClean="0"/>
              <a:t>  Thermocouple</a:t>
            </a:r>
          </a:p>
          <a:p>
            <a:pPr marL="0" indent="0">
              <a:buNone/>
            </a:pPr>
            <a:r>
              <a:rPr lang="en-US"/>
              <a:t> </a:t>
            </a:r>
            <a:r>
              <a:rPr lang="en-US" smtClean="0"/>
              <a:t>  Microphone</a:t>
            </a:r>
          </a:p>
          <a:p>
            <a:r>
              <a:rPr lang="en-US" smtClean="0"/>
              <a:t>The device which converts an electrical quantity into a non electrical quantity is called actuator</a:t>
            </a:r>
          </a:p>
          <a:p>
            <a:r>
              <a:rPr lang="en-US" smtClean="0"/>
              <a:t>Heater</a:t>
            </a:r>
          </a:p>
          <a:p>
            <a:pPr marL="0" indent="0">
              <a:buNone/>
            </a:pPr>
            <a:r>
              <a:rPr lang="en-US"/>
              <a:t> </a:t>
            </a:r>
            <a:r>
              <a:rPr lang="en-US" smtClean="0"/>
              <a:t>  Speaker</a:t>
            </a:r>
            <a:endParaRPr lang="en-US"/>
          </a:p>
        </p:txBody>
      </p:sp>
    </p:spTree>
    <p:extLst>
      <p:ext uri="{BB962C8B-B14F-4D97-AF65-F5344CB8AC3E}">
        <p14:creationId xmlns:p14="http://schemas.microsoft.com/office/powerpoint/2010/main" val="20117727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Average value</a:t>
            </a:r>
            <a:endParaRPr lang="en-US"/>
          </a:p>
        </p:txBody>
      </p:sp>
      <p:sp>
        <p:nvSpPr>
          <p:cNvPr id="3" name="TextBox 2"/>
          <p:cNvSpPr txBox="1"/>
          <p:nvPr/>
        </p:nvSpPr>
        <p:spPr>
          <a:xfrm>
            <a:off x="914400" y="1828800"/>
            <a:ext cx="5498365" cy="107721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err="1"/>
              <a:t>analogWrite( </a:t>
            </a:r>
            <a:r>
              <a:rPr lang="en-US" sz="3200" i="1"/>
              <a:t>pin number</a:t>
            </a:r>
            <a:r>
              <a:rPr lang="en-US" sz="3200"/>
              <a:t>, </a:t>
            </a:r>
            <a:r>
              <a:rPr lang="en-US" sz="3200" i="1"/>
              <a:t>value</a:t>
            </a:r>
            <a:r>
              <a:rPr lang="en-US" sz="3200"/>
              <a:t>);</a:t>
            </a:r>
          </a:p>
          <a:p>
            <a:pPr/>
            <a:endParaRPr lang="en-US" sz="3200"/>
          </a:p>
        </p:txBody>
      </p:sp>
      <p:graphicFrame>
        <p:nvGraphicFramePr>
          <p:cNvPr id="4" name="Object 3"/>
          <p:cNvGraphicFramePr>
            <a:graphicFrameLocks noChangeAspect="1"/>
          </p:cNvGraphicFramePr>
          <p:nvPr>
            <p:extLst>
              <p:ext uri="{D42A27DB-BD31-4B8C-83A1-F6EECF244321}">
                <p14:modId xmlns:p14="http://schemas.microsoft.com/office/powerpoint/2010/main" val="180726366"/>
              </p:ext>
            </p:extLst>
          </p:nvPr>
        </p:nvGraphicFramePr>
        <p:xfrm>
          <a:off x="1066800" y="2743200"/>
          <a:ext cx="2942204" cy="800073"/>
        </p:xfrm>
        <a:graphic>
          <a:graphicData uri="http://schemas.openxmlformats.org/presentationml/2006/ole">
            <mc:AlternateContent>
              <mc:Choice xmlns:v="urn:schemas-microsoft-com:vml" Requires="v">
                <p:oleObj spid="_x0000_s1088" name="Equation" r:id="rId2" imgW="1447560" imgH="393480" progId="Equation.3">
                  <p:embed/>
                </p:oleObj>
              </mc:Choice>
              <mc:Fallback>
                <p:oleObj name="Equation" r:id="rId2" imgW="1447560" imgH="393480" progId="Equation.3">
                  <p:embed/>
                  <p:pic>
                    <p:nvPicPr>
                      <p:cNvPr id="0" name="OLE substitute image"/>
                      <p:cNvPicPr/>
                      <p:nvPr/>
                    </p:nvPicPr>
                    <p:blipFill>
                      <a:blip r:embed="rId3"/>
                      <a:stretch>
                        <a:fillRect/>
                      </a:stretch>
                    </p:blipFill>
                    <p:spPr>
                      <a:xfrm>
                        <a:off x="1066800" y="2743200"/>
                        <a:ext cx="2942204" cy="80007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45183366"/>
              </p:ext>
            </p:extLst>
          </p:nvPr>
        </p:nvGraphicFramePr>
        <p:xfrm>
          <a:off x="1090612" y="3771900"/>
          <a:ext cx="3328988" cy="800100"/>
        </p:xfrm>
        <a:graphic>
          <a:graphicData uri="http://schemas.openxmlformats.org/presentationml/2006/ole">
            <mc:AlternateContent>
              <mc:Choice xmlns:v="urn:schemas-microsoft-com:vml" Requires="v">
                <p:oleObj spid="_x0000_s1089" name="Equation" r:id="rId4" imgW="1638000" imgH="393480" progId="Equation.3">
                  <p:embed/>
                </p:oleObj>
              </mc:Choice>
              <mc:Fallback>
                <p:oleObj name="Equation" r:id="rId4" imgW="1638000" imgH="393480" progId="Equation.3">
                  <p:embed/>
                  <p:pic>
                    <p:nvPicPr>
                      <p:cNvPr id="0" name="OLE substitute image"/>
                      <p:cNvPicPr/>
                      <p:nvPr/>
                    </p:nvPicPr>
                    <p:blipFill>
                      <a:blip r:embed="rId5"/>
                      <a:stretch>
                        <a:fillRect/>
                      </a:stretch>
                    </p:blipFill>
                    <p:spPr>
                      <a:xfrm>
                        <a:off x="1090612" y="3771900"/>
                        <a:ext cx="3328988" cy="800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04803422"/>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Value and average value</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632967575"/>
              </p:ext>
            </p:extLst>
          </p:nvPr>
        </p:nvGraphicFramePr>
        <p:xfrm>
          <a:off x="1143000" y="2209800"/>
          <a:ext cx="1968500" cy="3200400"/>
        </p:xfrm>
        <a:graphic>
          <a:graphicData uri="http://schemas.openxmlformats.org/drawingml/2006/table">
            <a:tbl>
              <a:tblPr>
                <a:tableStyleId>{5C22544A-7EE6-4342-B048-85BDC9FD1C3A}</a:tableStyleId>
              </a:tblPr>
              <a:tblGrid>
                <a:gridCol w="608618"/>
                <a:gridCol w="1359882"/>
              </a:tblGrid>
              <a:tr h="266700">
                <a:tc>
                  <a:txBody>
                    <a:bodyPr vert="horz" wrap="square"/>
                    <a:lstStyle>
                      <a:defPPr/>
                    </a:lstStyle>
                    <a:p>
                      <a:pPr algn="ctr" fontAlgn="b"/>
                      <a:r>
                        <a:rPr lang="en-US" sz="1600" u="none" strike="noStrike">
                          <a:effectLst/>
                        </a:rPr>
                        <a:t>Value</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Average Value</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25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0.490196078</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50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0.980392157</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75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1.470588235</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1.960784314</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125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2.450980392</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150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2.941176471</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175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3.431372549</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200</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3.921568627</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225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4.411764706</a:t>
                      </a:r>
                      <a:endParaRPr lang="en-US" sz="1600" b="0" i="0" u="none" strike="noStrike">
                        <a:solidFill>
                          <a:srgbClr val="000000"/>
                        </a:solidFill>
                        <a:effectLst/>
                        <a:latin typeface="Calibri"/>
                      </a:endParaRPr>
                    </a:p>
                  </a:txBody>
                  <a:tcPr marL="9525" marR="9525" marT="9525" marB="0" anchor="b"/>
                </a:tc>
              </a:tr>
              <a:tr h="266700">
                <a:tc>
                  <a:txBody>
                    <a:bodyPr vert="horz" wrap="square"/>
                    <a:lstStyle>
                      <a:defPPr/>
                    </a:lstStyle>
                    <a:p>
                      <a:pPr algn="ctr" fontAlgn="b"/>
                      <a:r>
                        <a:rPr lang="en-US" sz="1600" u="none" strike="noStrike">
                          <a:effectLst/>
                        </a:rPr>
                        <a:t>255</a:t>
                      </a:r>
                      <a:endParaRPr lang="en-US" sz="1600" b="0" i="0" u="none" strike="noStrike">
                        <a:solidFill>
                          <a:srgbClr val="000000"/>
                        </a:solidFill>
                        <a:effectLst/>
                        <a:latin typeface="Calibri"/>
                      </a:endParaRPr>
                    </a:p>
                  </a:txBody>
                  <a:tcPr marL="9525" marR="9525" marT="9525" marB="0" anchor="b"/>
                </a:tc>
                <a:tc>
                  <a:txBody>
                    <a:bodyPr vert="horz" wrap="square"/>
                    <a:lstStyle>
                      <a:defPPr/>
                    </a:lstStyle>
                    <a:p>
                      <a:pPr algn="ctr" fontAlgn="b"/>
                      <a:r>
                        <a:rPr lang="en-US" sz="1600" u="none" strike="noStrike">
                          <a:effectLst/>
                        </a:rPr>
                        <a:t>5</a:t>
                      </a:r>
                      <a:endParaRPr lang="en-US" sz="1600" b="0" i="0" u="none" strike="noStrike">
                        <a:solidFill>
                          <a:srgbClr val="000000"/>
                        </a:solidFill>
                        <a:effectLst/>
                        <a:latin typeface="Calibri"/>
                      </a:endParaRPr>
                    </a:p>
                  </a:txBody>
                  <a:tcPr marL="9525" marR="9525" marT="9525" marB="0" anchor="b"/>
                </a:tc>
              </a:tr>
            </a:tbl>
          </a:graphicData>
        </a:graphic>
      </p:graphicFrame>
      <p:graphicFrame>
        <p:nvGraphicFramePr>
          <p:cNvPr id="5" name="Chart 4"/>
          <p:cNvGraphicFramePr/>
          <p:nvPr>
            <p:extLst>
              <p:ext uri="{D42A27DB-BD31-4B8C-83A1-F6EECF244321}">
                <p14:modId xmlns:p14="http://schemas.microsoft.com/office/powerpoint/2010/main" val="4061441958"/>
              </p:ext>
            </p:extLst>
          </p:nvPr>
        </p:nvGraphicFramePr>
        <p:xfrm>
          <a:off x="3657600" y="2362200"/>
          <a:ext cx="4572000" cy="274320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3124167463"/>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Average calculation</a:t>
            </a:r>
            <a:endParaRPr lang="en-US"/>
          </a:p>
        </p:txBody>
      </p:sp>
      <p:sp>
        <p:nvSpPr>
          <p:cNvPr id="5" name="TextBox 4"/>
          <p:cNvSpPr txBox="1"/>
          <p:nvPr/>
        </p:nvSpPr>
        <p:spPr>
          <a:xfrm>
            <a:off x="914400" y="1828800"/>
            <a:ext cx="5498365" cy="107721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err="1"/>
              <a:t>analogWrite( </a:t>
            </a:r>
            <a:r>
              <a:rPr lang="en-US" sz="3200" i="1"/>
              <a:t>pin number</a:t>
            </a:r>
            <a:r>
              <a:rPr lang="en-US" sz="3200"/>
              <a:t>, </a:t>
            </a:r>
            <a:r>
              <a:rPr lang="en-US" sz="3200" i="1"/>
              <a:t>value</a:t>
            </a:r>
            <a:r>
              <a:rPr lang="en-US" sz="3200"/>
              <a:t>);</a:t>
            </a:r>
          </a:p>
          <a:p>
            <a:pPr/>
            <a:endParaRPr lang="en-US" sz="3200"/>
          </a:p>
        </p:txBody>
      </p:sp>
      <p:graphicFrame>
        <p:nvGraphicFramePr>
          <p:cNvPr id="6" name="Object 5"/>
          <p:cNvGraphicFramePr>
            <a:graphicFrameLocks noChangeAspect="1"/>
          </p:cNvGraphicFramePr>
          <p:nvPr>
            <p:extLst>
              <p:ext uri="{D42A27DB-BD31-4B8C-83A1-F6EECF244321}">
                <p14:modId xmlns:p14="http://schemas.microsoft.com/office/powerpoint/2010/main" val="3064310912"/>
              </p:ext>
            </p:extLst>
          </p:nvPr>
        </p:nvGraphicFramePr>
        <p:xfrm>
          <a:off x="886691" y="2743200"/>
          <a:ext cx="4615785" cy="1014818"/>
        </p:xfrm>
        <a:graphic>
          <a:graphicData uri="http://schemas.openxmlformats.org/presentationml/2006/ole">
            <mc:AlternateContent>
              <mc:Choice xmlns:v="urn:schemas-microsoft-com:vml" Requires="v">
                <p:oleObj spid="_x0000_s1090" name="Equation" r:id="rId2" imgW="1790640" imgH="393480" progId="Equation.3">
                  <p:embed/>
                </p:oleObj>
              </mc:Choice>
              <mc:Fallback>
                <p:oleObj name="Equation" r:id="rId2" imgW="1790640" imgH="393480" progId="Equation.3">
                  <p:embed/>
                  <p:pic>
                    <p:nvPicPr>
                      <p:cNvPr id="0" name="OLE substitute image"/>
                      <p:cNvPicPr/>
                      <p:nvPr/>
                    </p:nvPicPr>
                    <p:blipFill>
                      <a:blip r:embed="rId3"/>
                      <a:stretch>
                        <a:fillRect/>
                      </a:stretch>
                    </p:blipFill>
                    <p:spPr>
                      <a:xfrm>
                        <a:off x="886691" y="2743200"/>
                        <a:ext cx="4615785" cy="1014818"/>
                      </a:xfrm>
                      <a:prstGeom prst="rect">
                        <a:avLst/>
                      </a:prstGeom>
                    </p:spPr>
                  </p:pic>
                </p:oleObj>
              </mc:Fallback>
            </mc:AlternateContent>
          </a:graphicData>
        </a:graphic>
      </p:graphicFrame>
      <p:sp>
        <p:nvSpPr>
          <p:cNvPr id="7" name="TextBox 6"/>
          <p:cNvSpPr txBox="1"/>
          <p:nvPr/>
        </p:nvSpPr>
        <p:spPr>
          <a:xfrm>
            <a:off x="1143000" y="3865418"/>
            <a:ext cx="1726755"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3200" smtClean="0"/>
              <a:t>Examples</a:t>
            </a:r>
            <a:endParaRPr lang="en-US" sz="3200"/>
          </a:p>
        </p:txBody>
      </p:sp>
      <p:graphicFrame>
        <p:nvGraphicFramePr>
          <p:cNvPr id="8" name="Object 7"/>
          <p:cNvGraphicFramePr>
            <a:graphicFrameLocks noChangeAspect="1"/>
          </p:cNvGraphicFramePr>
          <p:nvPr>
            <p:extLst>
              <p:ext uri="{D42A27DB-BD31-4B8C-83A1-F6EECF244321}">
                <p14:modId xmlns:p14="http://schemas.microsoft.com/office/powerpoint/2010/main" val="2793089932"/>
              </p:ext>
            </p:extLst>
          </p:nvPr>
        </p:nvGraphicFramePr>
        <p:xfrm>
          <a:off x="781050" y="4548188"/>
          <a:ext cx="5695950" cy="1014412"/>
        </p:xfrm>
        <a:graphic>
          <a:graphicData uri="http://schemas.openxmlformats.org/presentationml/2006/ole">
            <mc:AlternateContent>
              <mc:Choice xmlns:v="urn:schemas-microsoft-com:vml" Requires="v">
                <p:oleObj spid="_x0000_s1091" name="Equation" r:id="rId4" imgW="2209680" imgH="393480" progId="Equation.3">
                  <p:embed/>
                </p:oleObj>
              </mc:Choice>
              <mc:Fallback>
                <p:oleObj name="Equation" r:id="rId4" imgW="2209680" imgH="393480" progId="Equation.3">
                  <p:embed/>
                  <p:pic>
                    <p:nvPicPr>
                      <p:cNvPr id="0" name="OLE substitute image"/>
                      <p:cNvPicPr/>
                      <p:nvPr/>
                    </p:nvPicPr>
                    <p:blipFill>
                      <a:blip r:embed="rId5"/>
                      <a:stretch>
                        <a:fillRect/>
                      </a:stretch>
                    </p:blipFill>
                    <p:spPr>
                      <a:xfrm>
                        <a:off x="781050" y="4548188"/>
                        <a:ext cx="5695950" cy="1014412"/>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33931827"/>
              </p:ext>
            </p:extLst>
          </p:nvPr>
        </p:nvGraphicFramePr>
        <p:xfrm>
          <a:off x="889000" y="5614988"/>
          <a:ext cx="6350000" cy="1014412"/>
        </p:xfrm>
        <a:graphic>
          <a:graphicData uri="http://schemas.openxmlformats.org/presentationml/2006/ole">
            <mc:AlternateContent>
              <mc:Choice xmlns:v="urn:schemas-microsoft-com:vml" Requires="v">
                <p:oleObj spid="_x0000_s1092" name="Equation" r:id="rId6" imgW="2463480" imgH="393480" progId="Equation.3">
                  <p:embed/>
                </p:oleObj>
              </mc:Choice>
              <mc:Fallback>
                <p:oleObj name="Equation" r:id="rId6" imgW="2463480" imgH="393480" progId="Equation.3">
                  <p:embed/>
                  <p:pic>
                    <p:nvPicPr>
                      <p:cNvPr id="0" name="OLE substitute image"/>
                      <p:cNvPicPr/>
                      <p:nvPr/>
                    </p:nvPicPr>
                    <p:blipFill>
                      <a:blip r:embed="rId7"/>
                      <a:stretch>
                        <a:fillRect/>
                      </a:stretch>
                    </p:blipFill>
                    <p:spPr>
                      <a:xfrm>
                        <a:off x="889000" y="5614988"/>
                        <a:ext cx="6350000" cy="10144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78782170"/>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Class Exercise 4.3</a:t>
            </a:r>
            <a:endParaRPr lang="en-US"/>
          </a:p>
        </p:txBody>
      </p:sp>
      <p:sp>
        <p:nvSpPr>
          <p:cNvPr id="3" name="Content Placeholder 2"/>
          <p:cNvSpPr>
            <a:spLocks noGrp="1"/>
          </p:cNvSpPr>
          <p:nvPr>
            <p:ph sz="quarter" idx="1"/>
          </p:nvPr>
        </p:nvSpPr>
        <p:spPr/>
        <p:txBody>
          <a:bodyPr>
            <a:normAutofit fontScale="92500" lnSpcReduction="10000"/>
          </a:bodyPr>
          <a:lstStyle>
            <a:defPPr/>
          </a:lstStyle>
          <a:p>
            <a:r>
              <a:rPr lang="en-US" smtClean="0"/>
              <a:t>This exercise will demonstrate how the average value from a PWM output can be extracted by using a low pass first order  filter</a:t>
            </a:r>
          </a:p>
          <a:p>
            <a:r>
              <a:rPr lang="en-US" smtClean="0"/>
              <a:t>Use pin no 11 as output pin. Connect the output of pin no 11 to the R-C low pass filter</a:t>
            </a:r>
          </a:p>
          <a:p>
            <a:r>
              <a:rPr lang="en-US" smtClean="0"/>
              <a:t>Use pin no 2 as the digital input pin. And use a slide switch which will enable you to connect either +5 or Ground to the input pin no 2.</a:t>
            </a:r>
          </a:p>
          <a:p>
            <a:r>
              <a:rPr lang="en-US" smtClean="0"/>
              <a:t>Write a program to generate two different average values from pin no 11 for two settings of the slide switch.</a:t>
            </a:r>
          </a:p>
          <a:p>
            <a:endParaRPr lang="en-US" smtClean="0"/>
          </a:p>
          <a:p>
            <a:endParaRPr lang="en-US"/>
          </a:p>
        </p:txBody>
      </p:sp>
    </p:spTree>
    <p:extLst>
      <p:ext uri="{BB962C8B-B14F-4D97-AF65-F5344CB8AC3E}">
        <p14:creationId xmlns:p14="http://schemas.microsoft.com/office/powerpoint/2010/main" val="900505471"/>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Interface circuit</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8800"/>
            <a:ext cx="4639323" cy="2610214"/>
          </a:xfrm>
          <a:prstGeom prst="rect">
            <a:avLst/>
          </a:prstGeom>
        </p:spPr>
      </p:pic>
      <p:sp>
        <p:nvSpPr>
          <p:cNvPr id="4" name="Oval 3"/>
          <p:cNvSpPr/>
          <p:nvPr/>
        </p:nvSpPr>
        <p:spPr>
          <a:xfrm>
            <a:off x="4391890" y="513311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5" name="Oval 4"/>
          <p:cNvSpPr/>
          <p:nvPr/>
        </p:nvSpPr>
        <p:spPr>
          <a:xfrm>
            <a:off x="4724400" y="5410200"/>
            <a:ext cx="152400" cy="152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sp>
        <p:nvSpPr>
          <p:cNvPr id="6" name="Oval 5"/>
          <p:cNvSpPr/>
          <p:nvPr/>
        </p:nvSpPr>
        <p:spPr>
          <a:xfrm>
            <a:off x="4724400" y="4876800"/>
            <a:ext cx="1524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Tw Cen MT"/>
                <a:ea typeface="+mn-ea"/>
                <a:cs typeface="+mn-cs"/>
              </a:defRPr>
            </a:lvl1pPr>
            <a:lvl2pPr marL="457200" algn="l" defTabSz="914400" rtl="0" eaLnBrk="1" latinLnBrk="0" hangingPunct="1">
              <a:defRPr sz="1800" kern="1200">
                <a:solidFill>
                  <a:srgbClr val="FFFFFF"/>
                </a:solidFill>
                <a:latin typeface="Tw Cen MT"/>
                <a:ea typeface="+mn-ea"/>
                <a:cs typeface="+mn-cs"/>
              </a:defRPr>
            </a:lvl2pPr>
            <a:lvl3pPr marL="914400" algn="l" defTabSz="914400" rtl="0" eaLnBrk="1" latinLnBrk="0" hangingPunct="1">
              <a:defRPr sz="1800" kern="1200">
                <a:solidFill>
                  <a:srgbClr val="FFFFFF"/>
                </a:solidFill>
                <a:latin typeface="Tw Cen MT"/>
                <a:ea typeface="+mn-ea"/>
                <a:cs typeface="+mn-cs"/>
              </a:defRPr>
            </a:lvl3pPr>
            <a:lvl4pPr marL="1371600" algn="l" defTabSz="914400" rtl="0" eaLnBrk="1" latinLnBrk="0" hangingPunct="1">
              <a:defRPr sz="1800" kern="1200">
                <a:solidFill>
                  <a:srgbClr val="FFFFFF"/>
                </a:solidFill>
                <a:latin typeface="Tw Cen MT"/>
                <a:ea typeface="+mn-ea"/>
                <a:cs typeface="+mn-cs"/>
              </a:defRPr>
            </a:lvl4pPr>
            <a:lvl5pPr marL="1828800" algn="l" defTabSz="914400" rtl="0" eaLnBrk="1" latinLnBrk="0" hangingPunct="1">
              <a:defRPr sz="1800" kern="1200">
                <a:solidFill>
                  <a:srgbClr val="FFFFFF"/>
                </a:solidFill>
                <a:latin typeface="Tw Cen MT"/>
                <a:ea typeface="+mn-ea"/>
                <a:cs typeface="+mn-cs"/>
              </a:defRPr>
            </a:lvl5pPr>
            <a:lvl6pPr marL="2286000" algn="l" defTabSz="914400" rtl="0" eaLnBrk="1" latinLnBrk="0" hangingPunct="1">
              <a:defRPr sz="1800" kern="1200">
                <a:solidFill>
                  <a:srgbClr val="FFFFFF"/>
                </a:solidFill>
                <a:latin typeface="Tw Cen MT"/>
                <a:ea typeface="+mn-ea"/>
                <a:cs typeface="+mn-cs"/>
              </a:defRPr>
            </a:lvl6pPr>
            <a:lvl7pPr marL="2743200" algn="l" defTabSz="914400" rtl="0" eaLnBrk="1" latinLnBrk="0" hangingPunct="1">
              <a:defRPr sz="1800" kern="1200">
                <a:solidFill>
                  <a:srgbClr val="FFFFFF"/>
                </a:solidFill>
                <a:latin typeface="Tw Cen MT"/>
                <a:ea typeface="+mn-ea"/>
                <a:cs typeface="+mn-cs"/>
              </a:defRPr>
            </a:lvl7pPr>
            <a:lvl8pPr marL="3200400" algn="l" defTabSz="914400" rtl="0" eaLnBrk="1" latinLnBrk="0" hangingPunct="1">
              <a:defRPr sz="1800" kern="1200">
                <a:solidFill>
                  <a:srgbClr val="FFFFFF"/>
                </a:solidFill>
                <a:latin typeface="Tw Cen MT"/>
                <a:ea typeface="+mn-ea"/>
                <a:cs typeface="+mn-cs"/>
              </a:defRPr>
            </a:lvl8pPr>
            <a:lvl9pPr marL="3657600" algn="l" defTabSz="914400" rtl="0" eaLnBrk="1" latinLnBrk="0" hangingPunct="1">
              <a:defRPr sz="1800" kern="1200">
                <a:solidFill>
                  <a:srgbClr val="FFFFFF"/>
                </a:solidFill>
                <a:latin typeface="Tw Cen MT"/>
                <a:ea typeface="+mn-ea"/>
                <a:cs typeface="+mn-cs"/>
              </a:defRPr>
            </a:lvl9pPr>
          </a:lstStyle>
          <a:p>
            <a:pPr algn="ctr"/>
            <a:endParaRPr lang="en-US"/>
          </a:p>
        </p:txBody>
      </p:sp>
      <p:cxnSp>
        <p:nvCxnSpPr>
          <p:cNvPr id="8" name="Straight Arrow Connector 7"/>
          <p:cNvCxnSpPr/>
          <p:nvPr/>
        </p:nvCxnSpPr>
        <p:spPr>
          <a:xfrm flipV="1">
            <a:off x="4495800" y="5022275"/>
            <a:ext cx="256310" cy="18011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733800" y="5230090"/>
            <a:ext cx="73429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4455" y="4953000"/>
            <a:ext cx="457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14455" y="5514110"/>
            <a:ext cx="47105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28800" y="5105400"/>
            <a:ext cx="2261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From Digital pin 2</a:t>
            </a:r>
            <a:endParaRPr lang="en-US"/>
          </a:p>
        </p:txBody>
      </p:sp>
      <p:sp>
        <p:nvSpPr>
          <p:cNvPr id="17" name="TextBox 16"/>
          <p:cNvSpPr txBox="1"/>
          <p:nvPr/>
        </p:nvSpPr>
        <p:spPr>
          <a:xfrm>
            <a:off x="5477523" y="4724400"/>
            <a:ext cx="9232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+5 volts</a:t>
            </a:r>
            <a:endParaRPr lang="en-US"/>
          </a:p>
        </p:txBody>
      </p:sp>
      <p:sp>
        <p:nvSpPr>
          <p:cNvPr id="18" name="TextBox 17"/>
          <p:cNvSpPr txBox="1"/>
          <p:nvPr/>
        </p:nvSpPr>
        <p:spPr>
          <a:xfrm>
            <a:off x="5477523" y="5474732"/>
            <a:ext cx="92327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Ground</a:t>
            </a:r>
            <a:endParaRPr lang="en-US"/>
          </a:p>
        </p:txBody>
      </p:sp>
      <p:sp>
        <p:nvSpPr>
          <p:cNvPr id="19" name="TextBox 18"/>
          <p:cNvSpPr txBox="1"/>
          <p:nvPr/>
        </p:nvSpPr>
        <p:spPr>
          <a:xfrm>
            <a:off x="5939161" y="2286000"/>
            <a:ext cx="23666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Time constant 20 mS</a:t>
            </a:r>
            <a:endParaRPr lang="en-US"/>
          </a:p>
        </p:txBody>
      </p:sp>
    </p:spTree>
    <p:extLst>
      <p:ext uri="{BB962C8B-B14F-4D97-AF65-F5344CB8AC3E}">
        <p14:creationId xmlns:p14="http://schemas.microsoft.com/office/powerpoint/2010/main" val="487576454"/>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Connections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94" y="1711036"/>
            <a:ext cx="7602011" cy="3962953"/>
          </a:xfrm>
          <a:prstGeom prst="rect">
            <a:avLst/>
          </a:prstGeom>
        </p:spPr>
      </p:pic>
    </p:spTree>
    <p:extLst>
      <p:ext uri="{BB962C8B-B14F-4D97-AF65-F5344CB8AC3E}">
        <p14:creationId xmlns:p14="http://schemas.microsoft.com/office/powerpoint/2010/main" val="2288684427"/>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idx="4294967295"/>
          </p:nvPr>
        </p:nvSpPr>
        <p:spPr>
          <a:xfrm>
            <a:off x="990600" y="228600"/>
            <a:ext cx="8153400" cy="990600"/>
          </a:xfrm>
        </p:spPr>
        <p:txBody>
          <a:bodyPr/>
          <a:lstStyle>
            <a:defPPr/>
          </a:lstStyle>
          <a:p>
            <a:pPr/>
            <a:r>
              <a:rPr lang="en-US" smtClean="0"/>
              <a:t>Program</a:t>
            </a:r>
            <a:endParaRPr lang="en-US"/>
          </a:p>
        </p:txBody>
      </p:sp>
      <p:sp>
        <p:nvSpPr>
          <p:cNvPr id="3" name="Rectangle 2"/>
          <p:cNvSpPr/>
          <p:nvPr/>
        </p:nvSpPr>
        <p:spPr>
          <a:xfrm>
            <a:off x="20782" y="1676400"/>
            <a:ext cx="4572000" cy="255454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err="1"/>
              <a:t>bool x;</a:t>
            </a:r>
          </a:p>
          <a:p>
            <a:pPr/>
            <a:r>
              <a:rPr lang="en-US" sz="2800"/>
              <a:t>void setup()</a:t>
            </a:r>
          </a:p>
          <a:p>
            <a:pPr/>
            <a:r>
              <a:rPr lang="en-US" sz="2800"/>
              <a:t>{</a:t>
            </a:r>
          </a:p>
          <a:p>
            <a:pPr/>
            <a:r>
              <a:rPr lang="en-US" sz="2800"/>
              <a:t>  pinMode(11, OUTPUT</a:t>
            </a:r>
            <a:r>
              <a:rPr lang="en-US" sz="2800" smtClean="0"/>
              <a:t>);  </a:t>
            </a:r>
            <a:endParaRPr lang="en-US" sz="2800"/>
          </a:p>
          <a:p>
            <a:pPr/>
            <a:r>
              <a:rPr lang="en-US" sz="2800"/>
              <a:t>}</a:t>
            </a:r>
          </a:p>
          <a:p>
            <a:pPr/>
            <a:endParaRPr lang="en-US" sz="2000"/>
          </a:p>
        </p:txBody>
      </p:sp>
      <p:sp>
        <p:nvSpPr>
          <p:cNvPr id="4" name="TextBox 3"/>
          <p:cNvSpPr txBox="1"/>
          <p:nvPr/>
        </p:nvSpPr>
        <p:spPr>
          <a:xfrm>
            <a:off x="4419600" y="866353"/>
            <a:ext cx="4876800" cy="59708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z="2800"/>
              <a:t>void loop()</a:t>
            </a:r>
          </a:p>
          <a:p>
            <a:pPr/>
            <a:r>
              <a:rPr lang="en-US" sz="2800"/>
              <a:t>  {</a:t>
            </a:r>
          </a:p>
          <a:p>
            <a:pPr/>
            <a:r>
              <a:rPr lang="en-US" sz="2800"/>
              <a:t>  x = digitalRead(2);</a:t>
            </a:r>
          </a:p>
          <a:p>
            <a:pPr/>
            <a:r>
              <a:rPr lang="en-US" sz="2800"/>
              <a:t>  if  (x == 1)</a:t>
            </a:r>
          </a:p>
          <a:p>
            <a:pPr/>
            <a:r>
              <a:rPr lang="en-US" sz="2800"/>
              <a:t>  {</a:t>
            </a:r>
          </a:p>
          <a:p>
            <a:pPr/>
            <a:r>
              <a:rPr lang="en-US" sz="2800"/>
              <a:t>    analogWrite(11,127);</a:t>
            </a:r>
          </a:p>
          <a:p>
            <a:pPr/>
            <a:r>
              <a:rPr lang="en-US" sz="2800"/>
              <a:t>  }</a:t>
            </a:r>
          </a:p>
          <a:p>
            <a:pPr/>
            <a:r>
              <a:rPr lang="en-US" sz="2800"/>
              <a:t>  else</a:t>
            </a:r>
          </a:p>
          <a:p>
            <a:pPr/>
            <a:r>
              <a:rPr lang="en-US" sz="2800"/>
              <a:t>  {</a:t>
            </a:r>
          </a:p>
          <a:p>
            <a:pPr/>
            <a:r>
              <a:rPr lang="en-US" sz="2800"/>
              <a:t>    analogWrite(11, 31);</a:t>
            </a:r>
          </a:p>
          <a:p>
            <a:pPr/>
            <a:r>
              <a:rPr lang="en-US" sz="2800"/>
              <a:t>  }</a:t>
            </a:r>
          </a:p>
          <a:p>
            <a:pPr/>
            <a:r>
              <a:rPr lang="en-US" sz="2800"/>
              <a:t>  </a:t>
            </a:r>
          </a:p>
          <a:p>
            <a:pPr/>
            <a:r>
              <a:rPr lang="en-US" sz="2800"/>
              <a:t>}</a:t>
            </a:r>
          </a:p>
          <a:p>
            <a:pPr/>
            <a:endParaRPr lang="en-US"/>
          </a:p>
        </p:txBody>
      </p:sp>
    </p:spTree>
    <p:extLst>
      <p:ext uri="{BB962C8B-B14F-4D97-AF65-F5344CB8AC3E}">
        <p14:creationId xmlns:p14="http://schemas.microsoft.com/office/powerpoint/2010/main" val="2088586844"/>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r>
              <a:rPr lang="en-US" smtClean="0"/>
              <a:t>Control systems</a:t>
            </a:r>
            <a:endParaRPr lang="en-US"/>
          </a:p>
        </p:txBody>
      </p:sp>
      <p:sp>
        <p:nvSpPr>
          <p:cNvPr id="3" name="Subtitle 2"/>
          <p:cNvSpPr>
            <a:spLocks noGrp="1"/>
          </p:cNvSpPr>
          <p:nvPr>
            <p:ph type="subTitle" idx="1"/>
          </p:nvPr>
        </p:nvSpPr>
        <p:spPr/>
        <p:txBody>
          <a:bodyPr/>
          <a:lstStyle>
            <a:defPPr/>
          </a:lstStyle>
          <a:p>
            <a:pPr/>
            <a:r>
              <a:rPr lang="en-US" smtClean="0"/>
              <a:t>Ashok Ranade</a:t>
            </a:r>
            <a:endParaRPr lang="en-US"/>
          </a:p>
        </p:txBody>
      </p:sp>
    </p:spTree>
    <p:extLst>
      <p:ext uri="{BB962C8B-B14F-4D97-AF65-F5344CB8AC3E}">
        <p14:creationId xmlns:p14="http://schemas.microsoft.com/office/powerpoint/2010/main" val="3522667121"/>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Control system</a:t>
            </a:r>
            <a:endParaRPr lang="en-US"/>
          </a:p>
        </p:txBody>
      </p:sp>
      <p:sp>
        <p:nvSpPr>
          <p:cNvPr id="3" name="Content Placeholder 2"/>
          <p:cNvSpPr>
            <a:spLocks noGrp="1"/>
          </p:cNvSpPr>
          <p:nvPr>
            <p:ph sz="quarter" idx="1"/>
          </p:nvPr>
        </p:nvSpPr>
        <p:spPr/>
        <p:txBody>
          <a:bodyPr/>
          <a:lstStyle>
            <a:defPPr/>
          </a:lstStyle>
          <a:p>
            <a:pPr/>
            <a:r>
              <a:rPr lang="en-US" smtClean="0"/>
              <a:t>What is a control system ?</a:t>
            </a:r>
          </a:p>
          <a:p>
            <a:pPr/>
            <a:r>
              <a:rPr lang="en-US" smtClean="0"/>
              <a:t>It is a system which controls a physical quantity such as temperature or position</a:t>
            </a:r>
          </a:p>
          <a:p>
            <a:pPr/>
            <a:r>
              <a:rPr lang="en-US" smtClean="0"/>
              <a:t>An example</a:t>
            </a:r>
          </a:p>
          <a:p>
            <a:pPr marL="0" indent="0">
              <a:buNone/>
            </a:pPr>
            <a:r>
              <a:rPr lang="en-US" smtClean="0"/>
              <a:t>   Toaster</a:t>
            </a:r>
          </a:p>
          <a:p>
            <a:pPr marL="0" indent="0">
              <a:buNone/>
            </a:pPr>
            <a:r>
              <a:rPr lang="en-US"/>
              <a:t> </a:t>
            </a:r>
            <a:r>
              <a:rPr lang="en-US" smtClean="0"/>
              <a:t>  Function is to bring the bread slices to a desired  </a:t>
            </a:r>
          </a:p>
          <a:p>
            <a:pPr marL="0" indent="0">
              <a:buNone/>
            </a:pPr>
            <a:r>
              <a:rPr lang="en-US"/>
              <a:t> </a:t>
            </a:r>
            <a:r>
              <a:rPr lang="en-US" smtClean="0"/>
              <a:t>  temperature so that they are nice golden brown.</a:t>
            </a:r>
          </a:p>
          <a:p>
            <a:pPr marL="0" indent="0">
              <a:buNone/>
            </a:pPr>
            <a:r>
              <a:rPr lang="en-US"/>
              <a:t> </a:t>
            </a:r>
            <a:r>
              <a:rPr lang="en-US" smtClean="0"/>
              <a:t>       Set the timer and put the supply on.</a:t>
            </a:r>
            <a:endParaRPr lang="en-US"/>
          </a:p>
        </p:txBody>
      </p:sp>
      <p:sp>
        <p:nvSpPr>
          <p:cNvPr id="4" name="TextBox 3"/>
          <p:cNvSpPr txBox="1"/>
          <p:nvPr/>
        </p:nvSpPr>
        <p:spPr>
          <a:xfrm>
            <a:off x="1371600" y="6096000"/>
            <a:ext cx="5257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Parts of a control system</a:t>
            </a:r>
            <a:endParaRPr lang="en-US"/>
          </a:p>
        </p:txBody>
      </p:sp>
    </p:spTree>
    <p:extLst>
      <p:ext uri="{BB962C8B-B14F-4D97-AF65-F5344CB8AC3E}">
        <p14:creationId xmlns:p14="http://schemas.microsoft.com/office/powerpoint/2010/main" val="7066052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Parts of a control system</a:t>
            </a:r>
            <a:endParaRPr lang="en-US"/>
          </a:p>
        </p:txBody>
      </p:sp>
      <p:sp>
        <p:nvSpPr>
          <p:cNvPr id="3" name="Content Placeholder 2"/>
          <p:cNvSpPr>
            <a:spLocks noGrp="1"/>
          </p:cNvSpPr>
          <p:nvPr>
            <p:ph sz="quarter" idx="1"/>
          </p:nvPr>
        </p:nvSpPr>
        <p:spPr/>
        <p:txBody>
          <a:bodyPr/>
          <a:lstStyle>
            <a:defPPr/>
          </a:lstStyle>
          <a:p>
            <a:pPr/>
            <a:r>
              <a:rPr lang="en-US" smtClean="0"/>
              <a:t>Control element </a:t>
            </a:r>
          </a:p>
          <a:p>
            <a:pPr marL="0" indent="0">
              <a:buNone/>
            </a:pPr>
            <a:r>
              <a:rPr lang="en-US"/>
              <a:t> </a:t>
            </a:r>
            <a:r>
              <a:rPr lang="en-US" smtClean="0"/>
              <a:t>    Timer</a:t>
            </a:r>
          </a:p>
          <a:p>
            <a:pPr/>
            <a:r>
              <a:rPr lang="en-US" smtClean="0"/>
              <a:t>Plant </a:t>
            </a:r>
          </a:p>
          <a:p>
            <a:pPr marL="0" indent="0">
              <a:buNone/>
            </a:pPr>
            <a:r>
              <a:rPr lang="en-US"/>
              <a:t> </a:t>
            </a:r>
            <a:r>
              <a:rPr lang="en-US" smtClean="0"/>
              <a:t>    Heating coil</a:t>
            </a:r>
          </a:p>
          <a:p>
            <a:pPr/>
            <a:r>
              <a:rPr lang="en-US" smtClean="0"/>
              <a:t>Control element</a:t>
            </a:r>
          </a:p>
          <a:p>
            <a:pPr marL="0" indent="0">
              <a:buNone/>
            </a:pPr>
            <a:r>
              <a:rPr lang="en-US"/>
              <a:t> </a:t>
            </a:r>
            <a:r>
              <a:rPr lang="en-US" smtClean="0"/>
              <a:t>   Regulator</a:t>
            </a:r>
          </a:p>
          <a:p>
            <a:pPr/>
            <a:r>
              <a:rPr lang="en-US" smtClean="0"/>
              <a:t>Plant</a:t>
            </a:r>
          </a:p>
          <a:p>
            <a:pPr marL="0" indent="0">
              <a:buNone/>
            </a:pPr>
            <a:r>
              <a:rPr lang="en-US"/>
              <a:t> </a:t>
            </a:r>
            <a:r>
              <a:rPr lang="en-US" smtClean="0"/>
              <a:t>  Motor</a:t>
            </a:r>
          </a:p>
          <a:p>
            <a:pPr marL="0" indent="0">
              <a:buNone/>
            </a:pPr>
            <a:endParaRPr lang="en-US"/>
          </a:p>
        </p:txBody>
      </p:sp>
      <p:pic>
        <p:nvPicPr>
          <p:cNvPr id="4" name="Picture 2" descr="Image result for A toaster carto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62400" y="1676400"/>
            <a:ext cx="1905000" cy="187166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EILING FAN REGULATOR CONNECTION / FAN REGULATOR WIRING - YouTub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76700" y="4267200"/>
            <a:ext cx="3581400" cy="2014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1600" y="6281738"/>
            <a:ext cx="27051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r>
              <a:rPr lang="en-US" smtClean="0"/>
              <a:t>Next : Open loop control system</a:t>
            </a:r>
            <a:endParaRPr lang="en-US"/>
          </a:p>
        </p:txBody>
      </p:sp>
    </p:spTree>
    <p:extLst>
      <p:ext uri="{BB962C8B-B14F-4D97-AF65-F5344CB8AC3E}">
        <p14:creationId xmlns:p14="http://schemas.microsoft.com/office/powerpoint/2010/main" val="37182865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362"/>
                                        </p:tgtEl>
                                        <p:attrNameLst>
                                          <p:attrName>style.visibility</p:attrName>
                                        </p:attrNameLst>
                                      </p:cBhvr>
                                      <p:to>
                                        <p:strVal val="visible"/>
                                      </p:to>
                                    </p:set>
                                    <p:anim calcmode="lin" valueType="num">
                                      <p:cBhvr additive="base">
                                        <p:cTn id="37" dur="500" fill="hold"/>
                                        <p:tgtEl>
                                          <p:spTgt spid="15362"/>
                                        </p:tgtEl>
                                        <p:attrNameLst>
                                          <p:attrName>ppt_x</p:attrName>
                                        </p:attrNameLst>
                                      </p:cBhvr>
                                      <p:tavLst>
                                        <p:tav tm="0">
                                          <p:val>
                                            <p:strVal val="#ppt_x"/>
                                          </p:val>
                                        </p:tav>
                                        <p:tav tm="100000">
                                          <p:val>
                                            <p:strVal val="#ppt_x"/>
                                          </p:val>
                                        </p:tav>
                                      </p:tavLst>
                                    </p:anim>
                                    <p:anim calcmode="lin" valueType="num">
                                      <p:cBhvr additive="base">
                                        <p:cTn id="3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AS_NET" val="5.0.5"/>
  <p:tag name="AS_OS" val="Microsoft Windows NT 10.0.17763.0"/>
  <p:tag name="AS_RELEASE_DATE" val="2021.09.14"/>
  <p:tag name="AS_TITLE" val="Aspose.Slides for .NET Standard 2.0"/>
  <p:tag name="AS_VERSION" val="21.9"/>
</p:tagLst>
</file>

<file path=ppt/theme/_rels/theme10.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5.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6.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7.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19.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5.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6.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7.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_rels/theme9.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1.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2.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3.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4.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5.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6.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7.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8.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19.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2.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2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4.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5.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6.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7.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8.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ppt/theme/theme9.xml><?xml version="1.0" encoding="utf-8"?>
<a:theme xmlns:r="http://schemas.openxmlformats.org/officeDocument/2006/relationships"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Tw Cen MT"/>
        <a:cs typeface="Arial" pitchFamily="34" charset="0"/>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r:embed="rId1">
            <a:duotone>
              <a:schemeClr val="phClr">
                <a:shade val="90000"/>
                <a:satMod val="140000"/>
              </a:schemeClr>
              <a:schemeClr val="phClr">
                <a:satMod val="120000"/>
              </a:schemeClr>
            </a:duotone>
          </a:blip>
          <a:tile tx="0" ty="0" sx="100000" sy="100000" flip="none" algn="tl"/>
        </a:blipFill>
        <a:blipFill>
          <a:blip r:embed="rId2">
            <a:duotone>
              <a:schemeClr val="phClr">
                <a:shade val="90000"/>
                <a:satMod val="140000"/>
              </a:schemeClr>
              <a:schemeClr val="phClr">
                <a:satMod val="120000"/>
              </a:schemeClr>
            </a:duotone>
          </a:blip>
          <a:tile tx="0" ty="0" sx="100000" sy="100000" flip="none" algn="tl"/>
        </a:blip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1029</Paragraphs>
  <Slides>217</Slides>
  <Notes>8</Notes>
  <TotalTime>1</TotalTime>
  <HiddenSlides>0</HiddenSlides>
  <MMClips>0</MMClips>
  <ScaleCrop>0</ScaleCrop>
  <HeadingPairs>
    <vt:vector baseType="variant" size="6">
      <vt:variant>
        <vt:lpstr>Fonts used</vt:lpstr>
      </vt:variant>
      <vt:variant>
        <vt:i4>7</vt:i4>
      </vt:variant>
      <vt:variant>
        <vt:lpstr>Theme</vt:lpstr>
      </vt:variant>
      <vt:variant>
        <vt:i4>1</vt:i4>
      </vt:variant>
      <vt:variant>
        <vt:lpstr>Slide Titles</vt:lpstr>
      </vt:variant>
      <vt:variant>
        <vt:i4>217</vt:i4>
      </vt:variant>
    </vt:vector>
  </HeadingPairs>
  <TitlesOfParts>
    <vt:vector baseType="lpstr" size="225">
      <vt:lpstr>Arial</vt:lpstr>
      <vt:lpstr>Calibri</vt:lpstr>
      <vt:lpstr>Wingdings</vt:lpstr>
      <vt:lpstr>Wingdings 2</vt:lpstr>
      <vt:lpstr>Tw Cen MT</vt:lpstr>
      <vt:lpstr>Mangal</vt:lpstr>
      <vt:lpstr>Symbol</vt:lpstr>
      <vt:lpstr>Office Theme</vt:lpstr>
      <vt:lpstr>Sensors, instruments and Experimentation</vt:lpstr>
      <vt:lpstr>Syllabus</vt:lpstr>
      <vt:lpstr>Books</vt:lpstr>
      <vt:lpstr>Examination scheme</vt:lpstr>
      <vt:lpstr>Grade Rubric</vt:lpstr>
      <vt:lpstr>Measurement and control systems</vt:lpstr>
      <vt:lpstr>Robot position</vt:lpstr>
      <vt:lpstr>Other Examples</vt:lpstr>
      <vt:lpstr>Transducers</vt:lpstr>
      <vt:lpstr>An application</vt:lpstr>
      <vt:lpstr>One more application</vt:lpstr>
      <vt:lpstr>Input output characteristics of a sensor</vt:lpstr>
      <vt:lpstr>Sensor calibration</vt:lpstr>
      <vt:lpstr>Curve fitting </vt:lpstr>
      <vt:lpstr>PowerPoint Presentation</vt:lpstr>
      <vt:lpstr>PowerPoint Presentation</vt:lpstr>
      <vt:lpstr>PowerPoint Presentation</vt:lpstr>
      <vt:lpstr>PowerPoint Presentation</vt:lpstr>
      <vt:lpstr>PowerPoint Presentation</vt:lpstr>
      <vt:lpstr>Class Exercise 1 </vt:lpstr>
      <vt:lpstr>Solution to Exercise 1</vt:lpstr>
      <vt:lpstr>Class Exercise 2</vt:lpstr>
      <vt:lpstr>Solution to Exercise 2</vt:lpstr>
      <vt:lpstr>More error with single trendline</vt:lpstr>
      <vt:lpstr>Sensors instruments and experimentation</vt:lpstr>
      <vt:lpstr>Analog Instrument</vt:lpstr>
      <vt:lpstr>Calibrating the meter</vt:lpstr>
      <vt:lpstr>Linear and non linear</vt:lpstr>
      <vt:lpstr> Digital Instrument </vt:lpstr>
      <vt:lpstr>Algorithm for the Digital instrument</vt:lpstr>
      <vt:lpstr>Class Exercise 2.1</vt:lpstr>
      <vt:lpstr>Solution to Exercise 2.1</vt:lpstr>
      <vt:lpstr>Block diagram</vt:lpstr>
      <vt:lpstr>Calibration</vt:lpstr>
      <vt:lpstr>Exercise 2.2</vt:lpstr>
      <vt:lpstr>Solution to Exercise 2.2</vt:lpstr>
      <vt:lpstr>Error in measurements </vt:lpstr>
      <vt:lpstr>What is a true value ?</vt:lpstr>
      <vt:lpstr>Calibration procedure</vt:lpstr>
      <vt:lpstr>Types of Measurement errors</vt:lpstr>
      <vt:lpstr>Error distributions (Magnitude)</vt:lpstr>
      <vt:lpstr>Error distribution (Magnitude and phase)</vt:lpstr>
      <vt:lpstr>Error distribution (Magnitude and phase)</vt:lpstr>
      <vt:lpstr>Average of many readings</vt:lpstr>
      <vt:lpstr>Measuring input-Output Characteristics</vt:lpstr>
      <vt:lpstr>Average of many measurements</vt:lpstr>
      <vt:lpstr>Standard Error</vt:lpstr>
      <vt:lpstr>Standard error formula</vt:lpstr>
      <vt:lpstr>Drill Exercise 2.2</vt:lpstr>
      <vt:lpstr>Answers</vt:lpstr>
      <vt:lpstr> Accuracy and precision</vt:lpstr>
      <vt:lpstr>Resolution</vt:lpstr>
      <vt:lpstr>Span and range</vt:lpstr>
      <vt:lpstr>Non-linearity</vt:lpstr>
      <vt:lpstr>Best fit line</vt:lpstr>
      <vt:lpstr>An Example</vt:lpstr>
      <vt:lpstr>The best fit line</vt:lpstr>
      <vt:lpstr>Worst case</vt:lpstr>
      <vt:lpstr>Most likely  deviation</vt:lpstr>
      <vt:lpstr>Sensors, Instruments and Experimentation</vt:lpstr>
      <vt:lpstr>PowerPoint Presentation</vt:lpstr>
      <vt:lpstr>Development of software </vt:lpstr>
      <vt:lpstr>PowerPoint Presentation</vt:lpstr>
      <vt:lpstr>Input/Output Pins</vt:lpstr>
      <vt:lpstr>Analog to digital converter</vt:lpstr>
      <vt:lpstr>Sampling rate of ADC in Arduino</vt:lpstr>
      <vt:lpstr>PWM waveform</vt:lpstr>
      <vt:lpstr>Control of duty cycle</vt:lpstr>
      <vt:lpstr>Program structure</vt:lpstr>
      <vt:lpstr>Program 1(Blinking LED)</vt:lpstr>
      <vt:lpstr>Program 1</vt:lpstr>
      <vt:lpstr>Tinkercad Demo</vt:lpstr>
      <vt:lpstr>Class Exercise 3.13 Bit D to A converter</vt:lpstr>
      <vt:lpstr>Solution follows</vt:lpstr>
      <vt:lpstr>All inputs zero</vt:lpstr>
      <vt:lpstr>Input 00V </vt:lpstr>
      <vt:lpstr>Input 0V0</vt:lpstr>
      <vt:lpstr>Input V00</vt:lpstr>
      <vt:lpstr>Sensors, Instruments and Experimentation</vt:lpstr>
      <vt:lpstr>Digital Read function</vt:lpstr>
      <vt:lpstr>Class Exercise 4.1</vt:lpstr>
      <vt:lpstr>Tinkercad simulator</vt:lpstr>
      <vt:lpstr>Analog Read and Serial Communication</vt:lpstr>
      <vt:lpstr>Digital to Analog Conversion calculation</vt:lpstr>
      <vt:lpstr>An Exercise 4.2</vt:lpstr>
      <vt:lpstr>Circuit and program</vt:lpstr>
      <vt:lpstr>Program</vt:lpstr>
      <vt:lpstr>analogWrite function</vt:lpstr>
      <vt:lpstr>PWM waveform</vt:lpstr>
      <vt:lpstr>Average value</vt:lpstr>
      <vt:lpstr>Value and average value</vt:lpstr>
      <vt:lpstr>Average calculation</vt:lpstr>
      <vt:lpstr>Class Exercise 4.3</vt:lpstr>
      <vt:lpstr>Interface circuit</vt:lpstr>
      <vt:lpstr>Connections</vt:lpstr>
      <vt:lpstr>Program</vt:lpstr>
      <vt:lpstr>Control systems</vt:lpstr>
      <vt:lpstr>Control system</vt:lpstr>
      <vt:lpstr>Parts of a control system</vt:lpstr>
      <vt:lpstr>Open loop  control systems</vt:lpstr>
      <vt:lpstr>Closed loop control system</vt:lpstr>
      <vt:lpstr>Speed control of a DC Motor</vt:lpstr>
      <vt:lpstr>Manual Control</vt:lpstr>
      <vt:lpstr>Automatic control</vt:lpstr>
      <vt:lpstr>Steady state calculation</vt:lpstr>
      <vt:lpstr>Exercise 5.1</vt:lpstr>
      <vt:lpstr>Solution</vt:lpstr>
      <vt:lpstr>Exercise 5.2</vt:lpstr>
      <vt:lpstr>Solution to Exercise 5.2</vt:lpstr>
      <vt:lpstr>Exercise 5.3</vt:lpstr>
      <vt:lpstr>Answers</vt:lpstr>
      <vt:lpstr>Specification of control systems</vt:lpstr>
      <vt:lpstr>Steps in analysis of control systems</vt:lpstr>
      <vt:lpstr>Block diagram of an oven</vt:lpstr>
      <vt:lpstr>Thermal resistance and capacitance</vt:lpstr>
      <vt:lpstr>Thermal capacitance</vt:lpstr>
      <vt:lpstr>Mathematical model of the oven</vt:lpstr>
      <vt:lpstr>Steady state calculations</vt:lpstr>
      <vt:lpstr>Electrical Equivalent circuit</vt:lpstr>
      <vt:lpstr>Set point</vt:lpstr>
      <vt:lpstr>Closed Loop System</vt:lpstr>
      <vt:lpstr>Effect of proportional control</vt:lpstr>
      <vt:lpstr>Loading effect in Open loop System</vt:lpstr>
      <vt:lpstr>Loaded system with feedback</vt:lpstr>
      <vt:lpstr>LTspice simulation</vt:lpstr>
      <vt:lpstr>Step response</vt:lpstr>
      <vt:lpstr>Exercise 5.4</vt:lpstr>
      <vt:lpstr>Solution to Exercise 5.4</vt:lpstr>
      <vt:lpstr>Open loop and closed loop outputs</vt:lpstr>
      <vt:lpstr>Sensors, Instruments and Experimentation</vt:lpstr>
      <vt:lpstr>Hook’s Law</vt:lpstr>
      <vt:lpstr>Deformation vs Force</vt:lpstr>
      <vt:lpstr>Axial and transverse strainTensile force</vt:lpstr>
      <vt:lpstr>Compressive Force</vt:lpstr>
      <vt:lpstr>Young’s modulus</vt:lpstr>
      <vt:lpstr>Young’s modulus for various materials</vt:lpstr>
      <vt:lpstr>Exercise 7.1</vt:lpstr>
      <vt:lpstr>Solution</vt:lpstr>
      <vt:lpstr>Solution continued</vt:lpstr>
      <vt:lpstr>Exercise 7.2</vt:lpstr>
      <vt:lpstr>Answers</vt:lpstr>
      <vt:lpstr>Strain gauge</vt:lpstr>
      <vt:lpstr>Strain gauge</vt:lpstr>
      <vt:lpstr>Various gage factors</vt:lpstr>
      <vt:lpstr>Simple method of strain measurement</vt:lpstr>
      <vt:lpstr>Bridge circuit</vt:lpstr>
      <vt:lpstr>Quarter Bridge Configuration 1</vt:lpstr>
      <vt:lpstr>Quarter bridge Configuration 1</vt:lpstr>
      <vt:lpstr>Calculation for strain</vt:lpstr>
      <vt:lpstr>Exercise 7.3</vt:lpstr>
      <vt:lpstr>Answers</vt:lpstr>
      <vt:lpstr>Exercise 7.4</vt:lpstr>
      <vt:lpstr>Exercise 7.3 continued</vt:lpstr>
      <vt:lpstr>Solution</vt:lpstr>
      <vt:lpstr>Solution continued</vt:lpstr>
      <vt:lpstr>Quarter Bridge configuration 2</vt:lpstr>
      <vt:lpstr>Half bridge Strain gageAxial or bending strain</vt:lpstr>
      <vt:lpstr>Full Bridge (Bending strain only)</vt:lpstr>
      <vt:lpstr>Full Bridge (Axial strain)</vt:lpstr>
      <vt:lpstr>Sensors, Instruments and Experimentation</vt:lpstr>
      <vt:lpstr>Principles of Force sense resistor</vt:lpstr>
      <vt:lpstr>Foam used as resistor</vt:lpstr>
      <vt:lpstr>Resistance change detected</vt:lpstr>
      <vt:lpstr>Conducting grid</vt:lpstr>
      <vt:lpstr>Two types of FSR</vt:lpstr>
      <vt:lpstr>Tinkercad simulation</vt:lpstr>
      <vt:lpstr>Force vs Resistance  characteristics</vt:lpstr>
      <vt:lpstr>Force vs voltage</vt:lpstr>
      <vt:lpstr>Tinkercad simulation</vt:lpstr>
      <vt:lpstr>Force vs output voltage</vt:lpstr>
      <vt:lpstr>Force alarm</vt:lpstr>
      <vt:lpstr>Tinkercad Simulation</vt:lpstr>
      <vt:lpstr>Exercise</vt:lpstr>
      <vt:lpstr>Solution</vt:lpstr>
      <vt:lpstr>Force-meter circuit</vt:lpstr>
      <vt:lpstr>Program</vt:lpstr>
      <vt:lpstr>Output</vt:lpstr>
      <vt:lpstr>Sensors, Instruments and Experimentation</vt:lpstr>
      <vt:lpstr>Potentiometer</vt:lpstr>
      <vt:lpstr>Potentiometer constant</vt:lpstr>
      <vt:lpstr>Converting change of resistance into   a change of voltage</vt:lpstr>
      <vt:lpstr>Application in an automobile</vt:lpstr>
      <vt:lpstr>Feedback control</vt:lpstr>
      <vt:lpstr>Pulse width modulation</vt:lpstr>
      <vt:lpstr>Throttle valve</vt:lpstr>
      <vt:lpstr>Throttle valve angle and Potentiometer output</vt:lpstr>
      <vt:lpstr>Pedal  angle and Potentiometer output</vt:lpstr>
      <vt:lpstr>Angle measurement using arduinoExercise 9.1</vt:lpstr>
      <vt:lpstr>Angle measurement</vt:lpstr>
      <vt:lpstr>DC motor control using Arduino</vt:lpstr>
      <vt:lpstr>H bridge</vt:lpstr>
      <vt:lpstr>H Bridge IC</vt:lpstr>
      <vt:lpstr>Exercise 9.2</vt:lpstr>
      <vt:lpstr>Hardware interface</vt:lpstr>
      <vt:lpstr>PowerPoint Presentation</vt:lpstr>
      <vt:lpstr>Sensors, Instruments and Experimentation</vt:lpstr>
      <vt:lpstr>Resistance temperature detectors (RTD)</vt:lpstr>
      <vt:lpstr>Platinum RTDs</vt:lpstr>
      <vt:lpstr>Approximate relationship</vt:lpstr>
      <vt:lpstr>Temperature calculation</vt:lpstr>
      <vt:lpstr>Line resistance effect</vt:lpstr>
      <vt:lpstr>4-Wire RTD measurement</vt:lpstr>
      <vt:lpstr>Resistance as a function of temperature</vt:lpstr>
      <vt:lpstr>Thermocouples</vt:lpstr>
      <vt:lpstr>Types</vt:lpstr>
      <vt:lpstr>Merits and demerits</vt:lpstr>
      <vt:lpstr>Reference(Cold) junction</vt:lpstr>
      <vt:lpstr>Calibration</vt:lpstr>
      <vt:lpstr>Polynomial for J thermocouple</vt:lpstr>
      <vt:lpstr>Polynomial for J thermocouple</vt:lpstr>
      <vt:lpstr>Reference junction compensation</vt:lpstr>
      <vt:lpstr>Automatic junction compensation</vt:lpstr>
      <vt:lpstr>Temperature sensor TMP 36</vt:lpstr>
      <vt:lpstr>Exercise 10.1</vt:lpstr>
      <vt:lpstr>Calculation required</vt:lpstr>
      <vt:lpstr>Solution (Minimum Temperature)</vt:lpstr>
      <vt:lpstr>Highest temperature</vt:lpstr>
    </vt:vector>
  </TitlesOfParts>
  <LinksUpToDate>0</LinksUpToDate>
  <SharedDoc>0</SharedDoc>
  <HyperlinksChanged>0</HyperlinksChanged>
  <Application>Aspose.Slides for .NET</Application>
  <AppVersion>21.0900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2021-10-08T08:55:34.310</cp:lastPrinted>
  <dcterms:created xsi:type="dcterms:W3CDTF">2021-10-08T08:55:34Z</dcterms:created>
  <dcterms:modified xsi:type="dcterms:W3CDTF">2021-10-08T08:56:07Z</dcterms:modified>
</cp:coreProperties>
</file>